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14" r:id="rId2"/>
    <p:sldId id="415" r:id="rId3"/>
    <p:sldId id="416" r:id="rId4"/>
    <p:sldId id="417" r:id="rId5"/>
    <p:sldId id="257" r:id="rId6"/>
    <p:sldId id="258" r:id="rId7"/>
    <p:sldId id="259" r:id="rId8"/>
    <p:sldId id="260" r:id="rId9"/>
    <p:sldId id="261" r:id="rId10"/>
    <p:sldId id="262" r:id="rId11"/>
    <p:sldId id="421" r:id="rId12"/>
    <p:sldId id="263" r:id="rId13"/>
    <p:sldId id="264" r:id="rId14"/>
    <p:sldId id="420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9" r:id="rId28"/>
    <p:sldId id="280" r:id="rId29"/>
    <p:sldId id="281" r:id="rId30"/>
    <p:sldId id="282" r:id="rId31"/>
    <p:sldId id="283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4" r:id="rId97"/>
    <p:sldId id="355" r:id="rId98"/>
    <p:sldId id="356" r:id="rId99"/>
    <p:sldId id="357" r:id="rId100"/>
    <p:sldId id="358" r:id="rId101"/>
    <p:sldId id="359" r:id="rId102"/>
    <p:sldId id="360" r:id="rId103"/>
    <p:sldId id="361" r:id="rId104"/>
    <p:sldId id="362" r:id="rId105"/>
    <p:sldId id="363" r:id="rId106"/>
    <p:sldId id="364" r:id="rId107"/>
    <p:sldId id="365" r:id="rId108"/>
    <p:sldId id="366" r:id="rId109"/>
    <p:sldId id="367" r:id="rId110"/>
    <p:sldId id="368" r:id="rId111"/>
    <p:sldId id="369" r:id="rId112"/>
    <p:sldId id="370" r:id="rId113"/>
    <p:sldId id="371" r:id="rId114"/>
    <p:sldId id="372" r:id="rId115"/>
    <p:sldId id="373" r:id="rId116"/>
    <p:sldId id="374" r:id="rId117"/>
    <p:sldId id="375" r:id="rId118"/>
    <p:sldId id="376" r:id="rId119"/>
    <p:sldId id="377" r:id="rId120"/>
    <p:sldId id="378" r:id="rId121"/>
    <p:sldId id="379" r:id="rId122"/>
    <p:sldId id="380" r:id="rId123"/>
    <p:sldId id="381" r:id="rId124"/>
    <p:sldId id="382" r:id="rId125"/>
    <p:sldId id="383" r:id="rId126"/>
    <p:sldId id="384" r:id="rId127"/>
    <p:sldId id="385" r:id="rId128"/>
    <p:sldId id="386" r:id="rId129"/>
    <p:sldId id="387" r:id="rId130"/>
    <p:sldId id="388" r:id="rId131"/>
    <p:sldId id="389" r:id="rId132"/>
    <p:sldId id="390" r:id="rId133"/>
    <p:sldId id="391" r:id="rId134"/>
    <p:sldId id="392" r:id="rId135"/>
    <p:sldId id="393" r:id="rId136"/>
    <p:sldId id="394" r:id="rId137"/>
    <p:sldId id="395" r:id="rId138"/>
    <p:sldId id="396" r:id="rId139"/>
    <p:sldId id="397" r:id="rId140"/>
    <p:sldId id="398" r:id="rId141"/>
    <p:sldId id="399" r:id="rId142"/>
    <p:sldId id="400" r:id="rId143"/>
    <p:sldId id="401" r:id="rId144"/>
    <p:sldId id="402" r:id="rId145"/>
    <p:sldId id="403" r:id="rId146"/>
    <p:sldId id="404" r:id="rId147"/>
    <p:sldId id="405" r:id="rId148"/>
    <p:sldId id="406" r:id="rId149"/>
    <p:sldId id="407" r:id="rId150"/>
    <p:sldId id="408" r:id="rId151"/>
    <p:sldId id="409" r:id="rId152"/>
    <p:sldId id="410" r:id="rId153"/>
    <p:sldId id="411" r:id="rId154"/>
    <p:sldId id="412" r:id="rId155"/>
    <p:sldId id="413" r:id="rId156"/>
    <p:sldId id="418" r:id="rId157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84" y="28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6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46CA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46CA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46CA6"/>
                </a:solidFill>
                <a:latin typeface="Verdana"/>
                <a:cs typeface="Verdana"/>
              </a:defRPr>
            </a:lvl1pPr>
          </a:lstStyle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46CA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46CA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46CA6"/>
                </a:solidFill>
                <a:latin typeface="Verdana"/>
                <a:cs typeface="Verdana"/>
              </a:defRPr>
            </a:lvl1pPr>
          </a:lstStyle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46CA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1/5/2026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46CA6"/>
                </a:solidFill>
                <a:latin typeface="Verdana"/>
                <a:cs typeface="Verdana"/>
              </a:defRPr>
            </a:lvl1pPr>
          </a:lstStyle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46CA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1/5/2026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46CA6"/>
                </a:solidFill>
                <a:latin typeface="Verdana"/>
                <a:cs typeface="Verdana"/>
              </a:defRPr>
            </a:lvl1pPr>
          </a:lstStyle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523"/>
            <a:ext cx="12192000" cy="1419860"/>
          </a:xfrm>
          <a:custGeom>
            <a:avLst/>
            <a:gdLst/>
            <a:ahLst/>
            <a:cxnLst/>
            <a:rect l="l" t="t" r="r" b="b"/>
            <a:pathLst>
              <a:path w="12192000" h="1419860">
                <a:moveTo>
                  <a:pt x="12192000" y="0"/>
                </a:moveTo>
                <a:lnTo>
                  <a:pt x="38100" y="0"/>
                </a:lnTo>
                <a:lnTo>
                  <a:pt x="38100" y="1194536"/>
                </a:lnTo>
                <a:lnTo>
                  <a:pt x="0" y="1194562"/>
                </a:lnTo>
                <a:lnTo>
                  <a:pt x="55029" y="1275334"/>
                </a:lnTo>
                <a:lnTo>
                  <a:pt x="446214" y="1295463"/>
                </a:lnTo>
                <a:lnTo>
                  <a:pt x="1026337" y="1321574"/>
                </a:lnTo>
                <a:lnTo>
                  <a:pt x="1662963" y="1347050"/>
                </a:lnTo>
                <a:lnTo>
                  <a:pt x="2237676" y="1367472"/>
                </a:lnTo>
                <a:lnTo>
                  <a:pt x="2768638" y="1383969"/>
                </a:lnTo>
                <a:lnTo>
                  <a:pt x="3179267" y="1394891"/>
                </a:lnTo>
                <a:lnTo>
                  <a:pt x="3522916" y="1402524"/>
                </a:lnTo>
                <a:lnTo>
                  <a:pt x="3943743" y="1409522"/>
                </a:lnTo>
                <a:lnTo>
                  <a:pt x="4485297" y="1415453"/>
                </a:lnTo>
                <a:lnTo>
                  <a:pt x="5094452" y="1418920"/>
                </a:lnTo>
                <a:lnTo>
                  <a:pt x="5820321" y="1419326"/>
                </a:lnTo>
                <a:lnTo>
                  <a:pt x="6656375" y="1415440"/>
                </a:lnTo>
                <a:lnTo>
                  <a:pt x="7534554" y="1406791"/>
                </a:lnTo>
                <a:lnTo>
                  <a:pt x="8193354" y="1397330"/>
                </a:lnTo>
                <a:lnTo>
                  <a:pt x="8747265" y="1386611"/>
                </a:lnTo>
                <a:lnTo>
                  <a:pt x="9508045" y="1368298"/>
                </a:lnTo>
                <a:lnTo>
                  <a:pt x="10382606" y="1343240"/>
                </a:lnTo>
                <a:lnTo>
                  <a:pt x="11180382" y="1316697"/>
                </a:lnTo>
                <a:lnTo>
                  <a:pt x="11750383" y="1294688"/>
                </a:lnTo>
                <a:lnTo>
                  <a:pt x="12051221" y="1281010"/>
                </a:lnTo>
                <a:lnTo>
                  <a:pt x="12131040" y="1276858"/>
                </a:lnTo>
                <a:lnTo>
                  <a:pt x="12083682" y="1222248"/>
                </a:lnTo>
                <a:lnTo>
                  <a:pt x="12192000" y="122224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6C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5459476"/>
            <a:ext cx="12192000" cy="1397000"/>
          </a:xfrm>
          <a:custGeom>
            <a:avLst/>
            <a:gdLst/>
            <a:ahLst/>
            <a:cxnLst/>
            <a:rect l="l" t="t" r="r" b="b"/>
            <a:pathLst>
              <a:path w="12192000" h="1397000">
                <a:moveTo>
                  <a:pt x="12192000" y="199136"/>
                </a:moveTo>
                <a:lnTo>
                  <a:pt x="12076570" y="199136"/>
                </a:lnTo>
                <a:lnTo>
                  <a:pt x="12131040" y="138315"/>
                </a:lnTo>
                <a:lnTo>
                  <a:pt x="12022214" y="132905"/>
                </a:lnTo>
                <a:lnTo>
                  <a:pt x="11672189" y="117868"/>
                </a:lnTo>
                <a:lnTo>
                  <a:pt x="11081207" y="96278"/>
                </a:lnTo>
                <a:lnTo>
                  <a:pt x="10211384" y="68935"/>
                </a:lnTo>
                <a:lnTo>
                  <a:pt x="9330677" y="45288"/>
                </a:lnTo>
                <a:lnTo>
                  <a:pt x="8576958" y="28536"/>
                </a:lnTo>
                <a:lnTo>
                  <a:pt x="8038452" y="19202"/>
                </a:lnTo>
                <a:lnTo>
                  <a:pt x="7123798" y="7950"/>
                </a:lnTo>
                <a:lnTo>
                  <a:pt x="6238430" y="1612"/>
                </a:lnTo>
                <a:lnTo>
                  <a:pt x="5455971" y="0"/>
                </a:lnTo>
                <a:lnTo>
                  <a:pt x="4737151" y="2273"/>
                </a:lnTo>
                <a:lnTo>
                  <a:pt x="4138447" y="7391"/>
                </a:lnTo>
                <a:lnTo>
                  <a:pt x="3634829" y="14503"/>
                </a:lnTo>
                <a:lnTo>
                  <a:pt x="3294951" y="21297"/>
                </a:lnTo>
                <a:lnTo>
                  <a:pt x="2886595" y="31318"/>
                </a:lnTo>
                <a:lnTo>
                  <a:pt x="2355202" y="46774"/>
                </a:lnTo>
                <a:lnTo>
                  <a:pt x="1775561" y="66230"/>
                </a:lnTo>
                <a:lnTo>
                  <a:pt x="1126871" y="90868"/>
                </a:lnTo>
                <a:lnTo>
                  <a:pt x="485673" y="118414"/>
                </a:lnTo>
                <a:lnTo>
                  <a:pt x="55029" y="139725"/>
                </a:lnTo>
                <a:lnTo>
                  <a:pt x="0" y="217995"/>
                </a:lnTo>
                <a:lnTo>
                  <a:pt x="38100" y="218033"/>
                </a:lnTo>
                <a:lnTo>
                  <a:pt x="38100" y="1397000"/>
                </a:lnTo>
                <a:lnTo>
                  <a:pt x="12192000" y="1397000"/>
                </a:lnTo>
                <a:lnTo>
                  <a:pt x="12192000" y="199136"/>
                </a:lnTo>
                <a:close/>
              </a:path>
            </a:pathLst>
          </a:custGeom>
          <a:solidFill>
            <a:srgbClr val="89C7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57912" y="38100"/>
            <a:ext cx="12084050" cy="6781800"/>
          </a:xfrm>
          <a:custGeom>
            <a:avLst/>
            <a:gdLst/>
            <a:ahLst/>
            <a:cxnLst/>
            <a:rect l="l" t="t" r="r" b="b"/>
            <a:pathLst>
              <a:path w="12084050" h="6781800">
                <a:moveTo>
                  <a:pt x="0" y="422275"/>
                </a:moveTo>
                <a:lnTo>
                  <a:pt x="2841" y="373036"/>
                </a:lnTo>
                <a:lnTo>
                  <a:pt x="11152" y="325465"/>
                </a:lnTo>
                <a:lnTo>
                  <a:pt x="24618" y="279876"/>
                </a:lnTo>
                <a:lnTo>
                  <a:pt x="42922" y="236588"/>
                </a:lnTo>
                <a:lnTo>
                  <a:pt x="65745" y="195917"/>
                </a:lnTo>
                <a:lnTo>
                  <a:pt x="92772" y="158182"/>
                </a:lnTo>
                <a:lnTo>
                  <a:pt x="123686" y="123698"/>
                </a:lnTo>
                <a:lnTo>
                  <a:pt x="158170" y="92782"/>
                </a:lnTo>
                <a:lnTo>
                  <a:pt x="195907" y="65753"/>
                </a:lnTo>
                <a:lnTo>
                  <a:pt x="236581" y="42928"/>
                </a:lnTo>
                <a:lnTo>
                  <a:pt x="279873" y="24622"/>
                </a:lnTo>
                <a:lnTo>
                  <a:pt x="325469" y="11154"/>
                </a:lnTo>
                <a:lnTo>
                  <a:pt x="373050" y="2841"/>
                </a:lnTo>
                <a:lnTo>
                  <a:pt x="422300" y="0"/>
                </a:lnTo>
                <a:lnTo>
                  <a:pt x="11661521" y="0"/>
                </a:lnTo>
                <a:lnTo>
                  <a:pt x="11710759" y="2841"/>
                </a:lnTo>
                <a:lnTo>
                  <a:pt x="11758330" y="11154"/>
                </a:lnTo>
                <a:lnTo>
                  <a:pt x="11803919" y="24622"/>
                </a:lnTo>
                <a:lnTo>
                  <a:pt x="11847207" y="42928"/>
                </a:lnTo>
                <a:lnTo>
                  <a:pt x="11887878" y="65753"/>
                </a:lnTo>
                <a:lnTo>
                  <a:pt x="11925613" y="92782"/>
                </a:lnTo>
                <a:lnTo>
                  <a:pt x="11960098" y="123697"/>
                </a:lnTo>
                <a:lnTo>
                  <a:pt x="11991013" y="158182"/>
                </a:lnTo>
                <a:lnTo>
                  <a:pt x="12018042" y="195917"/>
                </a:lnTo>
                <a:lnTo>
                  <a:pt x="12040867" y="236588"/>
                </a:lnTo>
                <a:lnTo>
                  <a:pt x="12059173" y="279876"/>
                </a:lnTo>
                <a:lnTo>
                  <a:pt x="12072641" y="325465"/>
                </a:lnTo>
                <a:lnTo>
                  <a:pt x="12080954" y="373036"/>
                </a:lnTo>
                <a:lnTo>
                  <a:pt x="12083796" y="422275"/>
                </a:lnTo>
                <a:lnTo>
                  <a:pt x="12083796" y="6359499"/>
                </a:lnTo>
                <a:lnTo>
                  <a:pt x="12080954" y="6408749"/>
                </a:lnTo>
                <a:lnTo>
                  <a:pt x="12072641" y="6456330"/>
                </a:lnTo>
                <a:lnTo>
                  <a:pt x="12059173" y="6501926"/>
                </a:lnTo>
                <a:lnTo>
                  <a:pt x="12040867" y="6545218"/>
                </a:lnTo>
                <a:lnTo>
                  <a:pt x="12018042" y="6585891"/>
                </a:lnTo>
                <a:lnTo>
                  <a:pt x="11991013" y="6623628"/>
                </a:lnTo>
                <a:lnTo>
                  <a:pt x="11960098" y="6658112"/>
                </a:lnTo>
                <a:lnTo>
                  <a:pt x="11925613" y="6689026"/>
                </a:lnTo>
                <a:lnTo>
                  <a:pt x="11887878" y="6716053"/>
                </a:lnTo>
                <a:lnTo>
                  <a:pt x="11847207" y="6738876"/>
                </a:lnTo>
                <a:lnTo>
                  <a:pt x="11803919" y="6757179"/>
                </a:lnTo>
                <a:lnTo>
                  <a:pt x="11758330" y="6770645"/>
                </a:lnTo>
                <a:lnTo>
                  <a:pt x="11710759" y="6778957"/>
                </a:lnTo>
                <a:lnTo>
                  <a:pt x="11661521" y="6781798"/>
                </a:lnTo>
                <a:lnTo>
                  <a:pt x="422300" y="6781798"/>
                </a:lnTo>
                <a:lnTo>
                  <a:pt x="373050" y="6778957"/>
                </a:lnTo>
                <a:lnTo>
                  <a:pt x="325469" y="6770645"/>
                </a:lnTo>
                <a:lnTo>
                  <a:pt x="279873" y="6757179"/>
                </a:lnTo>
                <a:lnTo>
                  <a:pt x="236581" y="6738876"/>
                </a:lnTo>
                <a:lnTo>
                  <a:pt x="195907" y="6716053"/>
                </a:lnTo>
                <a:lnTo>
                  <a:pt x="158170" y="6689026"/>
                </a:lnTo>
                <a:lnTo>
                  <a:pt x="123686" y="6658112"/>
                </a:lnTo>
                <a:lnTo>
                  <a:pt x="92772" y="6623628"/>
                </a:lnTo>
                <a:lnTo>
                  <a:pt x="65745" y="6585891"/>
                </a:lnTo>
                <a:lnTo>
                  <a:pt x="42922" y="6545218"/>
                </a:lnTo>
                <a:lnTo>
                  <a:pt x="24618" y="6501926"/>
                </a:lnTo>
                <a:lnTo>
                  <a:pt x="11152" y="6456330"/>
                </a:lnTo>
                <a:lnTo>
                  <a:pt x="2841" y="6408749"/>
                </a:lnTo>
                <a:lnTo>
                  <a:pt x="0" y="6359499"/>
                </a:lnTo>
                <a:lnTo>
                  <a:pt x="0" y="422275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-660" y="0"/>
            <a:ext cx="12193270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513562" y="6855777"/>
                </a:moveTo>
                <a:lnTo>
                  <a:pt x="257060" y="6704012"/>
                </a:lnTo>
                <a:lnTo>
                  <a:pt x="64592" y="6552095"/>
                </a:lnTo>
                <a:lnTo>
                  <a:pt x="0" y="6323660"/>
                </a:lnTo>
                <a:lnTo>
                  <a:pt x="1320" y="6857060"/>
                </a:lnTo>
                <a:lnTo>
                  <a:pt x="65354" y="6856895"/>
                </a:lnTo>
                <a:lnTo>
                  <a:pt x="513562" y="6855777"/>
                </a:lnTo>
                <a:close/>
              </a:path>
              <a:path w="12193270" h="6858000">
                <a:moveTo>
                  <a:pt x="616356" y="0"/>
                </a:moveTo>
                <a:lnTo>
                  <a:pt x="6756" y="0"/>
                </a:lnTo>
                <a:lnTo>
                  <a:pt x="6756" y="57150"/>
                </a:lnTo>
                <a:lnTo>
                  <a:pt x="6756" y="457200"/>
                </a:lnTo>
                <a:lnTo>
                  <a:pt x="180924" y="228600"/>
                </a:lnTo>
                <a:lnTo>
                  <a:pt x="355104" y="57150"/>
                </a:lnTo>
                <a:lnTo>
                  <a:pt x="616356" y="0"/>
                </a:lnTo>
                <a:close/>
              </a:path>
              <a:path w="12193270" h="6858000">
                <a:moveTo>
                  <a:pt x="12192660" y="6315456"/>
                </a:moveTo>
                <a:lnTo>
                  <a:pt x="12023496" y="6626174"/>
                </a:lnTo>
                <a:lnTo>
                  <a:pt x="11858396" y="6762521"/>
                </a:lnTo>
                <a:lnTo>
                  <a:pt x="11685168" y="6857644"/>
                </a:lnTo>
                <a:lnTo>
                  <a:pt x="11704803" y="6858000"/>
                </a:lnTo>
                <a:lnTo>
                  <a:pt x="12192660" y="6858000"/>
                </a:lnTo>
                <a:lnTo>
                  <a:pt x="12192660" y="6315456"/>
                </a:lnTo>
                <a:close/>
              </a:path>
              <a:path w="12193270" h="6858000">
                <a:moveTo>
                  <a:pt x="12192660" y="0"/>
                </a:moveTo>
                <a:lnTo>
                  <a:pt x="12116460" y="0"/>
                </a:lnTo>
                <a:lnTo>
                  <a:pt x="11583060" y="0"/>
                </a:lnTo>
                <a:lnTo>
                  <a:pt x="11887860" y="130683"/>
                </a:lnTo>
                <a:lnTo>
                  <a:pt x="12116460" y="261251"/>
                </a:lnTo>
                <a:lnTo>
                  <a:pt x="12192660" y="457200"/>
                </a:lnTo>
                <a:lnTo>
                  <a:pt x="121926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240024" cy="138074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46CA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46CA6"/>
                </a:solidFill>
                <a:latin typeface="Verdana"/>
                <a:cs typeface="Verdana"/>
              </a:defRPr>
            </a:lvl1pPr>
          </a:lstStyle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73152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566927" y="6524243"/>
            <a:ext cx="11139170" cy="0"/>
          </a:xfrm>
          <a:custGeom>
            <a:avLst/>
            <a:gdLst/>
            <a:ahLst/>
            <a:cxnLst/>
            <a:rect l="l" t="t" r="r" b="b"/>
            <a:pathLst>
              <a:path w="11139170">
                <a:moveTo>
                  <a:pt x="0" y="0"/>
                </a:moveTo>
                <a:lnTo>
                  <a:pt x="11138916" y="0"/>
                </a:lnTo>
              </a:path>
            </a:pathLst>
          </a:custGeom>
          <a:ln w="9144">
            <a:solidFill>
              <a:srgbClr val="046C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08375" y="78435"/>
            <a:ext cx="83083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8340" y="1610994"/>
            <a:ext cx="10815955" cy="32689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46CA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5142" y="6582397"/>
            <a:ext cx="1225550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046CA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262359" y="6570159"/>
            <a:ext cx="414020" cy="2114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046CA6"/>
                </a:solidFill>
                <a:latin typeface="Verdana"/>
                <a:cs typeface="Verdana"/>
              </a:defRPr>
            </a:lvl1pPr>
          </a:lstStyle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jpg"/><Relationship Id="rId4" Type="http://schemas.openxmlformats.org/officeDocument/2006/relationships/image" Target="../media/image16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.png"/><Relationship Id="rId4" Type="http://schemas.openxmlformats.org/officeDocument/2006/relationships/image" Target="../media/image209.jp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193.png"/><Relationship Id="rId4" Type="http://schemas.openxmlformats.org/officeDocument/2006/relationships/image" Target="../media/image219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5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8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4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1.jp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jp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jp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jp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5.png"/><Relationship Id="rId5" Type="http://schemas.openxmlformats.org/officeDocument/2006/relationships/image" Target="../media/image264.png"/><Relationship Id="rId4" Type="http://schemas.openxmlformats.org/officeDocument/2006/relationships/image" Target="../media/image263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jp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hitap.sgk.gov.tr/HitapWeb/logi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7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hyperlink" Target="https://hitap.sgk.gov.tr/HitapWeb/hitap/okul/ekl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hyperlink" Target="https://hitap.sgk.gov.tr/HitapWeb/hitap/okul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hyperlink" Target="https://hitap.sgk.gov.tr/HitapWeb/hitap/okul/23331692/guncell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ilis 7 Aralık Üniversitesi | Kilis">
            <a:extLst>
              <a:ext uri="{FF2B5EF4-FFF2-40B4-BE49-F238E27FC236}">
                <a16:creationId xmlns:a16="http://schemas.microsoft.com/office/drawing/2014/main" id="{D3DFF7DE-520F-6F54-B05E-5A24DE0AD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63515" cy="1610994"/>
          </a:xfrm>
          <a:prstGeom prst="rect">
            <a:avLst/>
          </a:prstGeom>
          <a:gradFill>
            <a:gsLst>
              <a:gs pos="12654">
                <a:srgbClr val="EAF0F7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50800" dir="5400000" sx="91000" sy="91000" algn="ctr" rotWithShape="0">
              <a:schemeClr val="tx2">
                <a:lumMod val="75000"/>
              </a:schemeClr>
            </a:outerShdw>
          </a:effectLst>
        </p:spPr>
      </p:pic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9A3CBF2-28C0-90C4-BA4E-E1C3F7BA6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8340" y="1610994"/>
            <a:ext cx="10815955" cy="3385542"/>
          </a:xfrm>
        </p:spPr>
        <p:txBody>
          <a:bodyPr/>
          <a:lstStyle/>
          <a:p>
            <a:pPr algn="ctr"/>
            <a:r>
              <a:rPr lang="tr-TR" sz="4800" dirty="0"/>
              <a:t>T.C</a:t>
            </a:r>
            <a:r>
              <a:rPr lang="tr-TR" dirty="0"/>
              <a:t>.</a:t>
            </a:r>
          </a:p>
          <a:p>
            <a:pPr algn="ctr"/>
            <a:r>
              <a:rPr lang="tr-TR" sz="4800" dirty="0"/>
              <a:t>KİLİS 7 ARALIK ÜNİVERSİTESİ </a:t>
            </a:r>
          </a:p>
          <a:p>
            <a:pPr algn="ctr"/>
            <a:r>
              <a:rPr lang="tr-TR" sz="4800" dirty="0"/>
              <a:t>SGK HİTAP VE SİGORTA TESCİLİ HİZMET İÇİ EĞİTİM PROGRAMI</a:t>
            </a:r>
          </a:p>
          <a:p>
            <a:endParaRPr lang="tr-TR" dirty="0"/>
          </a:p>
        </p:txBody>
      </p:sp>
      <p:sp>
        <p:nvSpPr>
          <p:cNvPr id="5" name="Başlık 4">
            <a:extLst>
              <a:ext uri="{FF2B5EF4-FFF2-40B4-BE49-F238E27FC236}">
                <a16:creationId xmlns:a16="http://schemas.microsoft.com/office/drawing/2014/main" id="{185BF893-77AD-34C7-8177-991301FE8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95600" y="-2466906"/>
            <a:ext cx="11809557" cy="657630"/>
          </a:xfrm>
        </p:spPr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42899006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5149" y="400938"/>
            <a:ext cx="10659745" cy="4291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85090" algn="ctr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solidFill>
                  <a:srgbClr val="FFFFFF"/>
                </a:solidFill>
                <a:latin typeface="Calibri"/>
                <a:cs typeface="Calibri"/>
              </a:rPr>
              <a:t>4/c</a:t>
            </a:r>
            <a:r>
              <a:rPr sz="40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FFFFFF"/>
                </a:solidFill>
                <a:latin typeface="Calibri"/>
                <a:cs typeface="Calibri"/>
              </a:rPr>
              <a:t>Tescil</a:t>
            </a:r>
            <a:r>
              <a:rPr sz="40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uygulaması</a:t>
            </a:r>
            <a:endParaRPr sz="4000">
              <a:latin typeface="Calibri"/>
              <a:cs typeface="Calibri"/>
            </a:endParaRPr>
          </a:p>
          <a:p>
            <a:pPr marL="407670" marR="5080" indent="-398145">
              <a:lnSpc>
                <a:spcPct val="100000"/>
              </a:lnSpc>
              <a:spcBef>
                <a:spcPts val="4600"/>
              </a:spcBef>
              <a:buSzPct val="97916"/>
              <a:buFont typeface="Wingdings"/>
              <a:buChar char=""/>
              <a:tabLst>
                <a:tab pos="407670" algn="l"/>
                <a:tab pos="554355" algn="l"/>
              </a:tabLst>
            </a:pPr>
            <a:r>
              <a:rPr sz="4800" b="1" dirty="0">
                <a:solidFill>
                  <a:srgbClr val="046CA6"/>
                </a:solidFill>
                <a:latin typeface="Calibri"/>
                <a:cs typeface="Calibri"/>
              </a:rPr>
              <a:t>	Bu</a:t>
            </a:r>
            <a:r>
              <a:rPr sz="48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800" b="1" dirty="0">
                <a:solidFill>
                  <a:srgbClr val="046CA6"/>
                </a:solidFill>
                <a:latin typeface="Calibri"/>
                <a:cs typeface="Calibri"/>
              </a:rPr>
              <a:t>işlemler</a:t>
            </a:r>
            <a:r>
              <a:rPr sz="48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800" b="1" dirty="0">
                <a:solidFill>
                  <a:srgbClr val="046CA6"/>
                </a:solidFill>
                <a:latin typeface="Calibri"/>
                <a:cs typeface="Calibri"/>
              </a:rPr>
              <a:t>Kurumumuz</a:t>
            </a:r>
            <a:r>
              <a:rPr sz="48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800" b="1" dirty="0">
                <a:solidFill>
                  <a:srgbClr val="046CA6"/>
                </a:solidFill>
                <a:latin typeface="Calibri"/>
                <a:cs typeface="Calibri"/>
              </a:rPr>
              <a:t>web</a:t>
            </a:r>
            <a:r>
              <a:rPr sz="48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800" b="1" spc="-10" dirty="0">
                <a:solidFill>
                  <a:srgbClr val="046CA6"/>
                </a:solidFill>
                <a:latin typeface="Calibri"/>
                <a:cs typeface="Calibri"/>
              </a:rPr>
              <a:t>sayfasında </a:t>
            </a:r>
            <a:r>
              <a:rPr sz="4800" b="1" dirty="0">
                <a:solidFill>
                  <a:srgbClr val="046CA6"/>
                </a:solidFill>
                <a:latin typeface="Calibri"/>
                <a:cs typeface="Calibri"/>
              </a:rPr>
              <a:t>bulunan</a:t>
            </a:r>
            <a:r>
              <a:rPr sz="4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800" b="1" dirty="0">
                <a:solidFill>
                  <a:srgbClr val="046CA6"/>
                </a:solidFill>
                <a:latin typeface="Calibri"/>
                <a:cs typeface="Calibri"/>
              </a:rPr>
              <a:t>“5510</a:t>
            </a:r>
            <a:r>
              <a:rPr sz="48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800" b="1" spc="-25" dirty="0">
                <a:solidFill>
                  <a:srgbClr val="046CA6"/>
                </a:solidFill>
                <a:latin typeface="Calibri"/>
                <a:cs typeface="Calibri"/>
              </a:rPr>
              <a:t>4/1-</a:t>
            </a:r>
            <a:r>
              <a:rPr sz="4800" b="1" dirty="0">
                <a:solidFill>
                  <a:srgbClr val="046CA6"/>
                </a:solidFill>
                <a:latin typeface="Calibri"/>
                <a:cs typeface="Calibri"/>
              </a:rPr>
              <a:t>c</a:t>
            </a:r>
            <a:r>
              <a:rPr sz="48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800" b="1" dirty="0">
                <a:solidFill>
                  <a:srgbClr val="046CA6"/>
                </a:solidFill>
                <a:latin typeface="Calibri"/>
                <a:cs typeface="Calibri"/>
              </a:rPr>
              <a:t>(Devlet</a:t>
            </a:r>
            <a:r>
              <a:rPr sz="48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800" b="1" spc="-10" dirty="0">
                <a:solidFill>
                  <a:srgbClr val="046CA6"/>
                </a:solidFill>
                <a:latin typeface="Calibri"/>
                <a:cs typeface="Calibri"/>
              </a:rPr>
              <a:t>Memurları)</a:t>
            </a:r>
            <a:endParaRPr sz="4800">
              <a:latin typeface="Calibri"/>
              <a:cs typeface="Calibri"/>
            </a:endParaRPr>
          </a:p>
          <a:p>
            <a:pPr marL="890269">
              <a:lnSpc>
                <a:spcPct val="100000"/>
              </a:lnSpc>
            </a:pPr>
            <a:r>
              <a:rPr sz="4800" b="1" dirty="0">
                <a:solidFill>
                  <a:srgbClr val="046CA6"/>
                </a:solidFill>
                <a:latin typeface="Calibri"/>
                <a:cs typeface="Calibri"/>
              </a:rPr>
              <a:t>Tescil</a:t>
            </a:r>
            <a:r>
              <a:rPr sz="4800" b="1" spc="-10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800" b="1" dirty="0">
                <a:solidFill>
                  <a:srgbClr val="046CA6"/>
                </a:solidFill>
                <a:latin typeface="Calibri"/>
                <a:cs typeface="Calibri"/>
              </a:rPr>
              <a:t>İşlemleri</a:t>
            </a:r>
            <a:r>
              <a:rPr sz="4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800" b="1" dirty="0">
                <a:solidFill>
                  <a:srgbClr val="046CA6"/>
                </a:solidFill>
                <a:latin typeface="Calibri"/>
                <a:cs typeface="Calibri"/>
              </a:rPr>
              <a:t>”</a:t>
            </a:r>
            <a:r>
              <a:rPr sz="4800" b="1" spc="-29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800" b="1" dirty="0">
                <a:solidFill>
                  <a:srgbClr val="046CA6"/>
                </a:solidFill>
                <a:latin typeface="Calibri"/>
                <a:cs typeface="Calibri"/>
              </a:rPr>
              <a:t>programı</a:t>
            </a:r>
            <a:r>
              <a:rPr sz="4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800" b="1" spc="-10" dirty="0">
                <a:solidFill>
                  <a:srgbClr val="046CA6"/>
                </a:solidFill>
                <a:latin typeface="Calibri"/>
                <a:cs typeface="Calibri"/>
              </a:rPr>
              <a:t>üzerinden</a:t>
            </a:r>
            <a:endParaRPr sz="4800">
              <a:latin typeface="Calibri"/>
              <a:cs typeface="Calibri"/>
            </a:endParaRPr>
          </a:p>
          <a:p>
            <a:pPr marL="1088390">
              <a:lnSpc>
                <a:spcPct val="100000"/>
              </a:lnSpc>
              <a:spcBef>
                <a:spcPts val="1155"/>
              </a:spcBef>
            </a:pPr>
            <a:r>
              <a:rPr sz="4800" b="1" dirty="0">
                <a:solidFill>
                  <a:srgbClr val="046CA6"/>
                </a:solidFill>
                <a:latin typeface="Calibri"/>
                <a:cs typeface="Calibri"/>
              </a:rPr>
              <a:t>3</a:t>
            </a:r>
            <a:r>
              <a:rPr sz="48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800" b="1" dirty="0">
                <a:solidFill>
                  <a:srgbClr val="046CA6"/>
                </a:solidFill>
                <a:latin typeface="Calibri"/>
                <a:cs typeface="Calibri"/>
              </a:rPr>
              <a:t>nolu</a:t>
            </a:r>
            <a:r>
              <a:rPr sz="4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800" b="1" dirty="0">
                <a:solidFill>
                  <a:srgbClr val="046CA6"/>
                </a:solidFill>
                <a:latin typeface="Calibri"/>
                <a:cs typeface="Calibri"/>
              </a:rPr>
              <a:t>Kullanıcı</a:t>
            </a:r>
            <a:r>
              <a:rPr sz="48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800" b="1" dirty="0">
                <a:solidFill>
                  <a:srgbClr val="046CA6"/>
                </a:solidFill>
                <a:latin typeface="Calibri"/>
                <a:cs typeface="Calibri"/>
              </a:rPr>
              <a:t>ile</a:t>
            </a:r>
            <a:r>
              <a:rPr sz="4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800" b="1" dirty="0">
                <a:solidFill>
                  <a:srgbClr val="046CA6"/>
                </a:solidFill>
                <a:latin typeface="Calibri"/>
                <a:cs typeface="Calibri"/>
              </a:rPr>
              <a:t>yapılmakta</a:t>
            </a:r>
            <a:r>
              <a:rPr sz="48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800" b="1" spc="-20" dirty="0">
                <a:solidFill>
                  <a:srgbClr val="046CA6"/>
                </a:solidFill>
                <a:latin typeface="Calibri"/>
                <a:cs typeface="Calibri"/>
              </a:rPr>
              <a:t>idi.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98590" y="5662980"/>
            <a:ext cx="10287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-50" dirty="0">
                <a:solidFill>
                  <a:srgbClr val="79CDFB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000" y="728281"/>
            <a:ext cx="12200890" cy="5800725"/>
            <a:chOff x="-4000" y="728281"/>
            <a:chExt cx="12200890" cy="58007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37616"/>
              <a:ext cx="12192000" cy="575462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" y="733044"/>
              <a:ext cx="12191365" cy="5763895"/>
            </a:xfrm>
            <a:custGeom>
              <a:avLst/>
              <a:gdLst/>
              <a:ahLst/>
              <a:cxnLst/>
              <a:rect l="l" t="t" r="r" b="b"/>
              <a:pathLst>
                <a:path w="12191365" h="5763895">
                  <a:moveTo>
                    <a:pt x="0" y="5763768"/>
                  </a:moveTo>
                  <a:lnTo>
                    <a:pt x="12191238" y="5763768"/>
                  </a:lnTo>
                </a:path>
                <a:path w="12191365" h="5763895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485" y="4581905"/>
              <a:ext cx="2759964" cy="89611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8485" y="4581905"/>
              <a:ext cx="2760345" cy="896619"/>
            </a:xfrm>
            <a:custGeom>
              <a:avLst/>
              <a:gdLst/>
              <a:ahLst/>
              <a:cxnLst/>
              <a:rect l="l" t="t" r="r" b="b"/>
              <a:pathLst>
                <a:path w="2760345" h="896620">
                  <a:moveTo>
                    <a:pt x="0" y="149352"/>
                  </a:moveTo>
                  <a:lnTo>
                    <a:pt x="7613" y="102168"/>
                  </a:lnTo>
                  <a:lnTo>
                    <a:pt x="28815" y="61173"/>
                  </a:lnTo>
                  <a:lnTo>
                    <a:pt x="61145" y="28834"/>
                  </a:lnTo>
                  <a:lnTo>
                    <a:pt x="102144" y="7620"/>
                  </a:lnTo>
                  <a:lnTo>
                    <a:pt x="149352" y="0"/>
                  </a:lnTo>
                  <a:lnTo>
                    <a:pt x="2610612" y="0"/>
                  </a:lnTo>
                  <a:lnTo>
                    <a:pt x="2657795" y="7620"/>
                  </a:lnTo>
                  <a:lnTo>
                    <a:pt x="2698790" y="28834"/>
                  </a:lnTo>
                  <a:lnTo>
                    <a:pt x="2731129" y="61173"/>
                  </a:lnTo>
                  <a:lnTo>
                    <a:pt x="2752344" y="102168"/>
                  </a:lnTo>
                  <a:lnTo>
                    <a:pt x="2759964" y="149352"/>
                  </a:lnTo>
                  <a:lnTo>
                    <a:pt x="2759964" y="746760"/>
                  </a:lnTo>
                  <a:lnTo>
                    <a:pt x="2752344" y="793943"/>
                  </a:lnTo>
                  <a:lnTo>
                    <a:pt x="2731129" y="834938"/>
                  </a:lnTo>
                  <a:lnTo>
                    <a:pt x="2698790" y="867277"/>
                  </a:lnTo>
                  <a:lnTo>
                    <a:pt x="2657795" y="888492"/>
                  </a:lnTo>
                  <a:lnTo>
                    <a:pt x="2610612" y="896112"/>
                  </a:lnTo>
                  <a:lnTo>
                    <a:pt x="149352" y="896112"/>
                  </a:lnTo>
                  <a:lnTo>
                    <a:pt x="102144" y="888492"/>
                  </a:lnTo>
                  <a:lnTo>
                    <a:pt x="61145" y="867277"/>
                  </a:lnTo>
                  <a:lnTo>
                    <a:pt x="28815" y="834938"/>
                  </a:lnTo>
                  <a:lnTo>
                    <a:pt x="7613" y="793943"/>
                  </a:lnTo>
                  <a:lnTo>
                    <a:pt x="0" y="746760"/>
                  </a:lnTo>
                  <a:lnTo>
                    <a:pt x="0" y="149352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975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HİZMET</a:t>
            </a:r>
            <a:r>
              <a:rPr sz="2400" spc="-90" dirty="0"/>
              <a:t> </a:t>
            </a:r>
            <a:r>
              <a:rPr sz="2400" dirty="0"/>
              <a:t>CETVELİ</a:t>
            </a:r>
            <a:r>
              <a:rPr sz="2400" spc="-70" dirty="0"/>
              <a:t> </a:t>
            </a:r>
            <a:r>
              <a:rPr sz="2400" dirty="0"/>
              <a:t>KAYIT</a:t>
            </a:r>
            <a:r>
              <a:rPr sz="2400" spc="-80" dirty="0"/>
              <a:t> </a:t>
            </a:r>
            <a:r>
              <a:rPr sz="2400" dirty="0"/>
              <a:t>EKLEME</a:t>
            </a:r>
            <a:r>
              <a:rPr sz="2400" spc="-80" dirty="0"/>
              <a:t> </a:t>
            </a:r>
            <a:r>
              <a:rPr sz="2400" dirty="0"/>
              <a:t>VE</a:t>
            </a:r>
            <a:r>
              <a:rPr sz="2400" spc="-70" dirty="0"/>
              <a:t> </a:t>
            </a:r>
            <a:r>
              <a:rPr sz="2400" spc="-10" dirty="0"/>
              <a:t>GÜNCELLEME</a:t>
            </a:r>
            <a:r>
              <a:rPr sz="2400" spc="-90" dirty="0"/>
              <a:t> </a:t>
            </a:r>
            <a:r>
              <a:rPr sz="2400" spc="-10" dirty="0"/>
              <a:t>İŞLEMLERİ</a:t>
            </a:r>
            <a:endParaRPr sz="2400"/>
          </a:p>
        </p:txBody>
      </p:sp>
      <p:sp>
        <p:nvSpPr>
          <p:cNvPr id="8" name="object 8"/>
          <p:cNvSpPr txBox="1"/>
          <p:nvPr/>
        </p:nvSpPr>
        <p:spPr>
          <a:xfrm>
            <a:off x="417068" y="4741926"/>
            <a:ext cx="207898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BİLGİ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GİRİŞ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ALANLARININ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HERHANGİ</a:t>
            </a:r>
            <a:r>
              <a:rPr sz="12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BİRİSİNDE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DEĞİŞİKLİK</a:t>
            </a:r>
            <a:r>
              <a:rPr sz="12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YAPILARAK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675812" y="4372292"/>
            <a:ext cx="2216150" cy="922655"/>
            <a:chOff x="9675812" y="4372292"/>
            <a:chExt cx="2216150" cy="92265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88829" y="4385309"/>
              <a:ext cx="2189988" cy="89611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688829" y="4385309"/>
              <a:ext cx="2190115" cy="896619"/>
            </a:xfrm>
            <a:custGeom>
              <a:avLst/>
              <a:gdLst/>
              <a:ahLst/>
              <a:cxnLst/>
              <a:rect l="l" t="t" r="r" b="b"/>
              <a:pathLst>
                <a:path w="2190115" h="896620">
                  <a:moveTo>
                    <a:pt x="0" y="149351"/>
                  </a:moveTo>
                  <a:lnTo>
                    <a:pt x="7620" y="102168"/>
                  </a:lnTo>
                  <a:lnTo>
                    <a:pt x="28834" y="61173"/>
                  </a:lnTo>
                  <a:lnTo>
                    <a:pt x="61173" y="28834"/>
                  </a:lnTo>
                  <a:lnTo>
                    <a:pt x="102168" y="7619"/>
                  </a:lnTo>
                  <a:lnTo>
                    <a:pt x="149351" y="0"/>
                  </a:lnTo>
                  <a:lnTo>
                    <a:pt x="2040636" y="0"/>
                  </a:lnTo>
                  <a:lnTo>
                    <a:pt x="2087819" y="7619"/>
                  </a:lnTo>
                  <a:lnTo>
                    <a:pt x="2128814" y="28834"/>
                  </a:lnTo>
                  <a:lnTo>
                    <a:pt x="2161153" y="61173"/>
                  </a:lnTo>
                  <a:lnTo>
                    <a:pt x="2182367" y="102168"/>
                  </a:lnTo>
                  <a:lnTo>
                    <a:pt x="2189988" y="149351"/>
                  </a:lnTo>
                  <a:lnTo>
                    <a:pt x="2189988" y="746759"/>
                  </a:lnTo>
                  <a:lnTo>
                    <a:pt x="2182368" y="793943"/>
                  </a:lnTo>
                  <a:lnTo>
                    <a:pt x="2161153" y="834938"/>
                  </a:lnTo>
                  <a:lnTo>
                    <a:pt x="2128814" y="867277"/>
                  </a:lnTo>
                  <a:lnTo>
                    <a:pt x="2087819" y="888492"/>
                  </a:lnTo>
                  <a:lnTo>
                    <a:pt x="2040636" y="896111"/>
                  </a:lnTo>
                  <a:lnTo>
                    <a:pt x="149351" y="896111"/>
                  </a:lnTo>
                  <a:lnTo>
                    <a:pt x="102168" y="888491"/>
                  </a:lnTo>
                  <a:lnTo>
                    <a:pt x="61173" y="867277"/>
                  </a:lnTo>
                  <a:lnTo>
                    <a:pt x="28834" y="834938"/>
                  </a:lnTo>
                  <a:lnTo>
                    <a:pt x="7620" y="793943"/>
                  </a:lnTo>
                  <a:lnTo>
                    <a:pt x="0" y="746759"/>
                  </a:lnTo>
                  <a:lnTo>
                    <a:pt x="0" y="149351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878314" y="4545329"/>
            <a:ext cx="18116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«GÜNCELLEME»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BUTONUNA</a:t>
            </a:r>
            <a:r>
              <a:rPr sz="1200" spc="-9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BASILMASI GEREKMEKTEDİR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386583" y="1043939"/>
            <a:ext cx="7534909" cy="5457825"/>
            <a:chOff x="2386583" y="1043939"/>
            <a:chExt cx="7534909" cy="5457825"/>
          </a:xfrm>
        </p:grpSpPr>
        <p:sp>
          <p:nvSpPr>
            <p:cNvPr id="14" name="object 14"/>
            <p:cNvSpPr/>
            <p:nvPr/>
          </p:nvSpPr>
          <p:spPr>
            <a:xfrm>
              <a:off x="4080510" y="5782818"/>
              <a:ext cx="472440" cy="108585"/>
            </a:xfrm>
            <a:custGeom>
              <a:avLst/>
              <a:gdLst/>
              <a:ahLst/>
              <a:cxnLst/>
              <a:rect l="l" t="t" r="r" b="b"/>
              <a:pathLst>
                <a:path w="472439" h="108585">
                  <a:moveTo>
                    <a:pt x="418338" y="0"/>
                  </a:moveTo>
                  <a:lnTo>
                    <a:pt x="418338" y="27050"/>
                  </a:lnTo>
                  <a:lnTo>
                    <a:pt x="0" y="27050"/>
                  </a:lnTo>
                  <a:lnTo>
                    <a:pt x="0" y="81152"/>
                  </a:lnTo>
                  <a:lnTo>
                    <a:pt x="418338" y="81152"/>
                  </a:lnTo>
                  <a:lnTo>
                    <a:pt x="418338" y="108203"/>
                  </a:lnTo>
                  <a:lnTo>
                    <a:pt x="472439" y="54101"/>
                  </a:lnTo>
                  <a:lnTo>
                    <a:pt x="418338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080510" y="5782818"/>
              <a:ext cx="472440" cy="108585"/>
            </a:xfrm>
            <a:custGeom>
              <a:avLst/>
              <a:gdLst/>
              <a:ahLst/>
              <a:cxnLst/>
              <a:rect l="l" t="t" r="r" b="b"/>
              <a:pathLst>
                <a:path w="472439" h="108585">
                  <a:moveTo>
                    <a:pt x="0" y="27050"/>
                  </a:moveTo>
                  <a:lnTo>
                    <a:pt x="418338" y="27050"/>
                  </a:lnTo>
                  <a:lnTo>
                    <a:pt x="418338" y="0"/>
                  </a:lnTo>
                  <a:lnTo>
                    <a:pt x="472439" y="54101"/>
                  </a:lnTo>
                  <a:lnTo>
                    <a:pt x="418338" y="108203"/>
                  </a:lnTo>
                  <a:lnTo>
                    <a:pt x="418338" y="81152"/>
                  </a:lnTo>
                  <a:lnTo>
                    <a:pt x="0" y="81152"/>
                  </a:lnTo>
                  <a:lnTo>
                    <a:pt x="0" y="27050"/>
                  </a:lnTo>
                  <a:close/>
                </a:path>
              </a:pathLst>
            </a:custGeom>
            <a:ln w="2590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042910" y="5555742"/>
              <a:ext cx="167640" cy="565785"/>
            </a:xfrm>
            <a:custGeom>
              <a:avLst/>
              <a:gdLst/>
              <a:ahLst/>
              <a:cxnLst/>
              <a:rect l="l" t="t" r="r" b="b"/>
              <a:pathLst>
                <a:path w="167640" h="565785">
                  <a:moveTo>
                    <a:pt x="125730" y="0"/>
                  </a:moveTo>
                  <a:lnTo>
                    <a:pt x="41910" y="0"/>
                  </a:lnTo>
                  <a:lnTo>
                    <a:pt x="41910" y="481584"/>
                  </a:lnTo>
                  <a:lnTo>
                    <a:pt x="0" y="481584"/>
                  </a:lnTo>
                  <a:lnTo>
                    <a:pt x="83820" y="565404"/>
                  </a:lnTo>
                  <a:lnTo>
                    <a:pt x="167640" y="481584"/>
                  </a:lnTo>
                  <a:lnTo>
                    <a:pt x="125730" y="481584"/>
                  </a:lnTo>
                  <a:lnTo>
                    <a:pt x="125730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042910" y="5555742"/>
              <a:ext cx="167640" cy="565785"/>
            </a:xfrm>
            <a:custGeom>
              <a:avLst/>
              <a:gdLst/>
              <a:ahLst/>
              <a:cxnLst/>
              <a:rect l="l" t="t" r="r" b="b"/>
              <a:pathLst>
                <a:path w="167640" h="565785">
                  <a:moveTo>
                    <a:pt x="0" y="481584"/>
                  </a:moveTo>
                  <a:lnTo>
                    <a:pt x="41910" y="481584"/>
                  </a:lnTo>
                  <a:lnTo>
                    <a:pt x="41910" y="0"/>
                  </a:lnTo>
                  <a:lnTo>
                    <a:pt x="125730" y="0"/>
                  </a:lnTo>
                  <a:lnTo>
                    <a:pt x="125730" y="481584"/>
                  </a:lnTo>
                  <a:lnTo>
                    <a:pt x="167640" y="481584"/>
                  </a:lnTo>
                  <a:lnTo>
                    <a:pt x="83820" y="565404"/>
                  </a:lnTo>
                  <a:lnTo>
                    <a:pt x="0" y="481584"/>
                  </a:lnTo>
                  <a:close/>
                </a:path>
              </a:pathLst>
            </a:custGeom>
            <a:ln w="2590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15411" y="1053083"/>
              <a:ext cx="6772656" cy="543915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910839" y="1048511"/>
              <a:ext cx="6781800" cy="5448300"/>
            </a:xfrm>
            <a:custGeom>
              <a:avLst/>
              <a:gdLst/>
              <a:ahLst/>
              <a:cxnLst/>
              <a:rect l="l" t="t" r="r" b="b"/>
              <a:pathLst>
                <a:path w="6781800" h="5448300">
                  <a:moveTo>
                    <a:pt x="0" y="5448300"/>
                  </a:moveTo>
                  <a:lnTo>
                    <a:pt x="6781800" y="5448300"/>
                  </a:lnTo>
                  <a:lnTo>
                    <a:pt x="6781800" y="0"/>
                  </a:lnTo>
                  <a:lnTo>
                    <a:pt x="0" y="0"/>
                  </a:lnTo>
                  <a:lnTo>
                    <a:pt x="0" y="5448300"/>
                  </a:lnTo>
                  <a:close/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399537" y="5866637"/>
              <a:ext cx="681355" cy="198120"/>
            </a:xfrm>
            <a:custGeom>
              <a:avLst/>
              <a:gdLst/>
              <a:ahLst/>
              <a:cxnLst/>
              <a:rect l="l" t="t" r="r" b="b"/>
              <a:pathLst>
                <a:path w="681355" h="198120">
                  <a:moveTo>
                    <a:pt x="582168" y="0"/>
                  </a:moveTo>
                  <a:lnTo>
                    <a:pt x="582168" y="49530"/>
                  </a:lnTo>
                  <a:lnTo>
                    <a:pt x="0" y="49530"/>
                  </a:lnTo>
                  <a:lnTo>
                    <a:pt x="0" y="148590"/>
                  </a:lnTo>
                  <a:lnTo>
                    <a:pt x="582168" y="148590"/>
                  </a:lnTo>
                  <a:lnTo>
                    <a:pt x="582168" y="198120"/>
                  </a:lnTo>
                  <a:lnTo>
                    <a:pt x="681228" y="99059"/>
                  </a:lnTo>
                  <a:lnTo>
                    <a:pt x="582168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399537" y="5866637"/>
              <a:ext cx="681355" cy="198120"/>
            </a:xfrm>
            <a:custGeom>
              <a:avLst/>
              <a:gdLst/>
              <a:ahLst/>
              <a:cxnLst/>
              <a:rect l="l" t="t" r="r" b="b"/>
              <a:pathLst>
                <a:path w="681355" h="198120">
                  <a:moveTo>
                    <a:pt x="0" y="49530"/>
                  </a:moveTo>
                  <a:lnTo>
                    <a:pt x="582168" y="49530"/>
                  </a:lnTo>
                  <a:lnTo>
                    <a:pt x="582168" y="0"/>
                  </a:lnTo>
                  <a:lnTo>
                    <a:pt x="681228" y="99059"/>
                  </a:lnTo>
                  <a:lnTo>
                    <a:pt x="582168" y="198120"/>
                  </a:lnTo>
                  <a:lnTo>
                    <a:pt x="582168" y="148590"/>
                  </a:lnTo>
                  <a:lnTo>
                    <a:pt x="0" y="148590"/>
                  </a:lnTo>
                  <a:lnTo>
                    <a:pt x="0" y="49530"/>
                  </a:lnTo>
                  <a:close/>
                </a:path>
              </a:pathLst>
            </a:custGeom>
            <a:ln w="25907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388220" y="5580380"/>
              <a:ext cx="520065" cy="612775"/>
            </a:xfrm>
            <a:custGeom>
              <a:avLst/>
              <a:gdLst/>
              <a:ahLst/>
              <a:cxnLst/>
              <a:rect l="l" t="t" r="r" b="b"/>
              <a:pathLst>
                <a:path w="520065" h="612775">
                  <a:moveTo>
                    <a:pt x="428625" y="0"/>
                  </a:moveTo>
                  <a:lnTo>
                    <a:pt x="45720" y="484987"/>
                  </a:lnTo>
                  <a:lnTo>
                    <a:pt x="0" y="448894"/>
                  </a:lnTo>
                  <a:lnTo>
                    <a:pt x="19176" y="612470"/>
                  </a:lnTo>
                  <a:lnTo>
                    <a:pt x="182752" y="593242"/>
                  </a:lnTo>
                  <a:lnTo>
                    <a:pt x="137032" y="557161"/>
                  </a:lnTo>
                  <a:lnTo>
                    <a:pt x="520064" y="72161"/>
                  </a:lnTo>
                  <a:lnTo>
                    <a:pt x="428625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388220" y="5580380"/>
              <a:ext cx="520065" cy="612775"/>
            </a:xfrm>
            <a:custGeom>
              <a:avLst/>
              <a:gdLst/>
              <a:ahLst/>
              <a:cxnLst/>
              <a:rect l="l" t="t" r="r" b="b"/>
              <a:pathLst>
                <a:path w="520065" h="612775">
                  <a:moveTo>
                    <a:pt x="0" y="448894"/>
                  </a:moveTo>
                  <a:lnTo>
                    <a:pt x="45720" y="484987"/>
                  </a:lnTo>
                  <a:lnTo>
                    <a:pt x="428625" y="0"/>
                  </a:lnTo>
                  <a:lnTo>
                    <a:pt x="520064" y="72161"/>
                  </a:lnTo>
                  <a:lnTo>
                    <a:pt x="137032" y="557161"/>
                  </a:lnTo>
                  <a:lnTo>
                    <a:pt x="182752" y="593242"/>
                  </a:lnTo>
                  <a:lnTo>
                    <a:pt x="19176" y="612470"/>
                  </a:lnTo>
                  <a:lnTo>
                    <a:pt x="0" y="448894"/>
                  </a:lnTo>
                  <a:close/>
                </a:path>
              </a:pathLst>
            </a:custGeom>
            <a:ln w="25400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100</a:t>
            </a:fld>
            <a:endParaRPr spc="-25" dirty="0"/>
          </a:p>
        </p:txBody>
      </p:sp>
      <p:sp>
        <p:nvSpPr>
          <p:cNvPr id="25" name="object 2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975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HİZMET</a:t>
            </a:r>
            <a:r>
              <a:rPr sz="2400" spc="-90" dirty="0"/>
              <a:t> </a:t>
            </a:r>
            <a:r>
              <a:rPr sz="2400" dirty="0"/>
              <a:t>CETVELİ</a:t>
            </a:r>
            <a:r>
              <a:rPr sz="2400" spc="-70" dirty="0"/>
              <a:t> </a:t>
            </a:r>
            <a:r>
              <a:rPr sz="2400" dirty="0"/>
              <a:t>KAYIT</a:t>
            </a:r>
            <a:r>
              <a:rPr sz="2400" spc="-80" dirty="0"/>
              <a:t> </a:t>
            </a:r>
            <a:r>
              <a:rPr sz="2400" dirty="0"/>
              <a:t>EKLEME</a:t>
            </a:r>
            <a:r>
              <a:rPr sz="2400" spc="-80" dirty="0"/>
              <a:t> </a:t>
            </a:r>
            <a:r>
              <a:rPr sz="2400" dirty="0"/>
              <a:t>VE</a:t>
            </a:r>
            <a:r>
              <a:rPr sz="2400" spc="-70" dirty="0"/>
              <a:t> </a:t>
            </a:r>
            <a:r>
              <a:rPr sz="2400" spc="-10" dirty="0"/>
              <a:t>GÜNCELLEME</a:t>
            </a:r>
            <a:r>
              <a:rPr sz="2400" spc="-90" dirty="0"/>
              <a:t> </a:t>
            </a:r>
            <a:r>
              <a:rPr sz="2400" spc="-10" dirty="0"/>
              <a:t>İŞLEMLERİ</a:t>
            </a:r>
            <a:endParaRPr sz="2400"/>
          </a:p>
        </p:txBody>
      </p:sp>
      <p:grpSp>
        <p:nvGrpSpPr>
          <p:cNvPr id="3" name="object 3"/>
          <p:cNvGrpSpPr/>
          <p:nvPr/>
        </p:nvGrpSpPr>
        <p:grpSpPr>
          <a:xfrm>
            <a:off x="-4000" y="767905"/>
            <a:ext cx="12200890" cy="5671185"/>
            <a:chOff x="-4000" y="767905"/>
            <a:chExt cx="12200890" cy="56711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77240"/>
              <a:ext cx="12192000" cy="565251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72668"/>
              <a:ext cx="12191365" cy="5661660"/>
            </a:xfrm>
            <a:custGeom>
              <a:avLst/>
              <a:gdLst/>
              <a:ahLst/>
              <a:cxnLst/>
              <a:rect l="l" t="t" r="r" b="b"/>
              <a:pathLst>
                <a:path w="12191365" h="5661660">
                  <a:moveTo>
                    <a:pt x="0" y="5661660"/>
                  </a:moveTo>
                  <a:lnTo>
                    <a:pt x="12191238" y="5661660"/>
                  </a:lnTo>
                </a:path>
                <a:path w="12191365" h="5661660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01390" y="5025389"/>
              <a:ext cx="5201412" cy="41300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501390" y="5025389"/>
              <a:ext cx="5201920" cy="413384"/>
            </a:xfrm>
            <a:custGeom>
              <a:avLst/>
              <a:gdLst/>
              <a:ahLst/>
              <a:cxnLst/>
              <a:rect l="l" t="t" r="r" b="b"/>
              <a:pathLst>
                <a:path w="5201920" h="413385">
                  <a:moveTo>
                    <a:pt x="0" y="68834"/>
                  </a:moveTo>
                  <a:lnTo>
                    <a:pt x="5415" y="42058"/>
                  </a:lnTo>
                  <a:lnTo>
                    <a:pt x="20177" y="20177"/>
                  </a:lnTo>
                  <a:lnTo>
                    <a:pt x="42058" y="5415"/>
                  </a:lnTo>
                  <a:lnTo>
                    <a:pt x="68834" y="0"/>
                  </a:lnTo>
                  <a:lnTo>
                    <a:pt x="5132578" y="0"/>
                  </a:lnTo>
                  <a:lnTo>
                    <a:pt x="5159353" y="5415"/>
                  </a:lnTo>
                  <a:lnTo>
                    <a:pt x="5181234" y="20177"/>
                  </a:lnTo>
                  <a:lnTo>
                    <a:pt x="5195996" y="42058"/>
                  </a:lnTo>
                  <a:lnTo>
                    <a:pt x="5201412" y="68834"/>
                  </a:lnTo>
                  <a:lnTo>
                    <a:pt x="5201412" y="344170"/>
                  </a:lnTo>
                  <a:lnTo>
                    <a:pt x="5195996" y="370945"/>
                  </a:lnTo>
                  <a:lnTo>
                    <a:pt x="5181234" y="392826"/>
                  </a:lnTo>
                  <a:lnTo>
                    <a:pt x="5159353" y="407588"/>
                  </a:lnTo>
                  <a:lnTo>
                    <a:pt x="5132578" y="413004"/>
                  </a:lnTo>
                  <a:lnTo>
                    <a:pt x="68834" y="413004"/>
                  </a:lnTo>
                  <a:lnTo>
                    <a:pt x="42058" y="407588"/>
                  </a:lnTo>
                  <a:lnTo>
                    <a:pt x="20177" y="392826"/>
                  </a:lnTo>
                  <a:lnTo>
                    <a:pt x="5415" y="370945"/>
                  </a:lnTo>
                  <a:lnTo>
                    <a:pt x="0" y="344170"/>
                  </a:lnTo>
                  <a:lnTo>
                    <a:pt x="0" y="68834"/>
                  </a:lnTo>
                  <a:close/>
                </a:path>
              </a:pathLst>
            </a:custGeom>
            <a:ln w="25907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771138" y="5126482"/>
            <a:ext cx="46589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GÜNCELLENEN</a:t>
            </a:r>
            <a:r>
              <a:rPr sz="12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SATIRIN</a:t>
            </a:r>
            <a:r>
              <a:rPr sz="12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SON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HALİ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GÖRÜNTÜLENMEKTEDİR.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23126" y="4680839"/>
            <a:ext cx="621665" cy="250825"/>
          </a:xfrm>
          <a:custGeom>
            <a:avLst/>
            <a:gdLst/>
            <a:ahLst/>
            <a:cxnLst/>
            <a:rect l="l" t="t" r="r" b="b"/>
            <a:pathLst>
              <a:path w="621665" h="250825">
                <a:moveTo>
                  <a:pt x="548217" y="29661"/>
                </a:moveTo>
                <a:lnTo>
                  <a:pt x="0" y="238506"/>
                </a:lnTo>
                <a:lnTo>
                  <a:pt x="4572" y="250444"/>
                </a:lnTo>
                <a:lnTo>
                  <a:pt x="552755" y="41612"/>
                </a:lnTo>
                <a:lnTo>
                  <a:pt x="548217" y="29661"/>
                </a:lnTo>
                <a:close/>
              </a:path>
              <a:path w="621665" h="250825">
                <a:moveTo>
                  <a:pt x="606375" y="25146"/>
                </a:moveTo>
                <a:lnTo>
                  <a:pt x="560070" y="25146"/>
                </a:lnTo>
                <a:lnTo>
                  <a:pt x="564642" y="37084"/>
                </a:lnTo>
                <a:lnTo>
                  <a:pt x="552755" y="41612"/>
                </a:lnTo>
                <a:lnTo>
                  <a:pt x="564006" y="71247"/>
                </a:lnTo>
                <a:lnTo>
                  <a:pt x="606375" y="25146"/>
                </a:lnTo>
                <a:close/>
              </a:path>
              <a:path w="621665" h="250825">
                <a:moveTo>
                  <a:pt x="560070" y="25146"/>
                </a:moveTo>
                <a:lnTo>
                  <a:pt x="548217" y="29661"/>
                </a:lnTo>
                <a:lnTo>
                  <a:pt x="552755" y="41612"/>
                </a:lnTo>
                <a:lnTo>
                  <a:pt x="564642" y="37084"/>
                </a:lnTo>
                <a:lnTo>
                  <a:pt x="560070" y="25146"/>
                </a:lnTo>
                <a:close/>
              </a:path>
              <a:path w="621665" h="250825">
                <a:moveTo>
                  <a:pt x="536955" y="0"/>
                </a:moveTo>
                <a:lnTo>
                  <a:pt x="548217" y="29661"/>
                </a:lnTo>
                <a:lnTo>
                  <a:pt x="560070" y="25146"/>
                </a:lnTo>
                <a:lnTo>
                  <a:pt x="606375" y="25146"/>
                </a:lnTo>
                <a:lnTo>
                  <a:pt x="621665" y="8509"/>
                </a:lnTo>
                <a:lnTo>
                  <a:pt x="53695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101</a:t>
            </a:fld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2165" y="66992"/>
            <a:ext cx="11471910" cy="6462395"/>
            <a:chOff x="562165" y="66992"/>
            <a:chExt cx="11471910" cy="64623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49262" y="80010"/>
              <a:ext cx="4971288" cy="641299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049262" y="80010"/>
              <a:ext cx="4971415" cy="6413500"/>
            </a:xfrm>
            <a:custGeom>
              <a:avLst/>
              <a:gdLst/>
              <a:ahLst/>
              <a:cxnLst/>
              <a:rect l="l" t="t" r="r" b="b"/>
              <a:pathLst>
                <a:path w="4971415" h="6413500">
                  <a:moveTo>
                    <a:pt x="0" y="6412991"/>
                  </a:moveTo>
                  <a:lnTo>
                    <a:pt x="4971288" y="6412991"/>
                  </a:lnTo>
                  <a:lnTo>
                    <a:pt x="4971288" y="0"/>
                  </a:lnTo>
                  <a:lnTo>
                    <a:pt x="0" y="0"/>
                  </a:lnTo>
                  <a:lnTo>
                    <a:pt x="0" y="6412991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08375" y="78435"/>
            <a:ext cx="291211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UNVAN</a:t>
            </a:r>
            <a:r>
              <a:rPr spc="-40" dirty="0"/>
              <a:t> </a:t>
            </a:r>
            <a:r>
              <a:rPr spc="-10" dirty="0"/>
              <a:t>BİLGİLERİ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127493" y="163194"/>
            <a:ext cx="4816475" cy="6244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Unvan</a:t>
            </a:r>
            <a:r>
              <a:rPr sz="1200" spc="-2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Bilgileri</a:t>
            </a:r>
            <a:r>
              <a:rPr sz="1200" spc="37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(veri</a:t>
            </a:r>
            <a:r>
              <a:rPr sz="1200" spc="-2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giriş</a:t>
            </a:r>
            <a:r>
              <a:rPr sz="1200" spc="-2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ve</a:t>
            </a:r>
            <a:r>
              <a:rPr sz="1200" spc="-25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görüntüleme)</a:t>
            </a:r>
            <a:endParaRPr sz="1200">
              <a:latin typeface="Verdana"/>
              <a:cs typeface="Verdana"/>
            </a:endParaRPr>
          </a:p>
          <a:p>
            <a:pPr marL="12700" marR="5080" algn="just">
              <a:lnSpc>
                <a:spcPct val="100000"/>
              </a:lnSpc>
            </a:pPr>
            <a:r>
              <a:rPr sz="1200" dirty="0">
                <a:latin typeface="Verdana"/>
                <a:cs typeface="Verdana"/>
              </a:rPr>
              <a:t>Sigortalının</a:t>
            </a:r>
            <a:r>
              <a:rPr sz="1200" spc="34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göreve</a:t>
            </a:r>
            <a:r>
              <a:rPr sz="1200" spc="34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başladığı</a:t>
            </a:r>
            <a:r>
              <a:rPr sz="1200" spc="36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tarihten</a:t>
            </a:r>
            <a:r>
              <a:rPr sz="1200" spc="35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itibaren</a:t>
            </a:r>
            <a:r>
              <a:rPr sz="1200" spc="35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almış</a:t>
            </a:r>
            <a:r>
              <a:rPr sz="1200" spc="355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olduğu </a:t>
            </a:r>
            <a:r>
              <a:rPr sz="1200" dirty="0">
                <a:latin typeface="Verdana"/>
                <a:cs typeface="Verdana"/>
              </a:rPr>
              <a:t>tüm</a:t>
            </a:r>
            <a:r>
              <a:rPr sz="1200" spc="434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unvan</a:t>
            </a:r>
            <a:r>
              <a:rPr sz="1200" spc="43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bilgileri</a:t>
            </a:r>
            <a:r>
              <a:rPr sz="1200" spc="434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girişi</a:t>
            </a:r>
            <a:r>
              <a:rPr sz="1200" spc="434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yapılacak</a:t>
            </a:r>
            <a:r>
              <a:rPr sz="1200" spc="43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olup;</a:t>
            </a:r>
            <a:r>
              <a:rPr sz="1200" spc="42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Bu</a:t>
            </a:r>
            <a:r>
              <a:rPr sz="1200" spc="44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alana</a:t>
            </a:r>
            <a:r>
              <a:rPr sz="1200" spc="450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girilen </a:t>
            </a:r>
            <a:r>
              <a:rPr sz="1200" dirty="0">
                <a:latin typeface="Verdana"/>
                <a:cs typeface="Verdana"/>
              </a:rPr>
              <a:t>unvan</a:t>
            </a:r>
            <a:r>
              <a:rPr sz="1200" spc="29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bilgileri</a:t>
            </a:r>
            <a:r>
              <a:rPr sz="1200" spc="28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ile</a:t>
            </a:r>
            <a:r>
              <a:rPr sz="1200" spc="29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hizmet</a:t>
            </a:r>
            <a:r>
              <a:rPr sz="1200" spc="28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cetveline</a:t>
            </a:r>
            <a:r>
              <a:rPr sz="1200" spc="29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girilen</a:t>
            </a:r>
            <a:r>
              <a:rPr sz="1200" spc="27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unvan</a:t>
            </a:r>
            <a:r>
              <a:rPr sz="1200" spc="290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bilgilerinin </a:t>
            </a:r>
            <a:r>
              <a:rPr sz="1200" dirty="0">
                <a:latin typeface="Verdana"/>
                <a:cs typeface="Verdana"/>
              </a:rPr>
              <a:t>aynı</a:t>
            </a:r>
            <a:r>
              <a:rPr sz="1200" spc="125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olması</a:t>
            </a:r>
            <a:r>
              <a:rPr sz="1200" spc="130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gerekir.</a:t>
            </a:r>
            <a:r>
              <a:rPr sz="1200" spc="125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Türk</a:t>
            </a:r>
            <a:r>
              <a:rPr sz="1200" spc="130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Silahlı</a:t>
            </a:r>
            <a:r>
              <a:rPr sz="1200" spc="125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Kuvvetleri</a:t>
            </a:r>
            <a:r>
              <a:rPr sz="1200" spc="125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ve</a:t>
            </a:r>
            <a:r>
              <a:rPr sz="1200" spc="135" dirty="0">
                <a:latin typeface="Verdana"/>
                <a:cs typeface="Verdana"/>
              </a:rPr>
              <a:t>  </a:t>
            </a:r>
            <a:r>
              <a:rPr sz="1200" spc="-10" dirty="0">
                <a:latin typeface="Verdana"/>
                <a:cs typeface="Verdana"/>
              </a:rPr>
              <a:t>Emniyet </a:t>
            </a:r>
            <a:r>
              <a:rPr sz="1200" dirty="0">
                <a:latin typeface="Verdana"/>
                <a:cs typeface="Verdana"/>
              </a:rPr>
              <a:t>Hizmetleri</a:t>
            </a:r>
            <a:r>
              <a:rPr sz="1200" spc="22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Sınıfı</a:t>
            </a:r>
            <a:r>
              <a:rPr sz="1200" spc="23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Personeli</a:t>
            </a:r>
            <a:r>
              <a:rPr sz="1200" spc="229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için</a:t>
            </a:r>
            <a:r>
              <a:rPr sz="1200" spc="229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girilen</a:t>
            </a:r>
            <a:r>
              <a:rPr sz="1200" spc="24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unvan</a:t>
            </a:r>
            <a:r>
              <a:rPr sz="1200" spc="25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ve</a:t>
            </a:r>
            <a:r>
              <a:rPr sz="1200" spc="23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hizmet</a:t>
            </a:r>
            <a:r>
              <a:rPr sz="1200" spc="225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sınıfı </a:t>
            </a:r>
            <a:r>
              <a:rPr sz="1200" dirty="0">
                <a:latin typeface="Verdana"/>
                <a:cs typeface="Verdana"/>
              </a:rPr>
              <a:t>bilgisi</a:t>
            </a:r>
            <a:r>
              <a:rPr sz="1200" spc="229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dikkate</a:t>
            </a:r>
            <a:r>
              <a:rPr sz="1200" spc="23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alınarak</a:t>
            </a:r>
            <a:r>
              <a:rPr sz="1200" spc="23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fiili</a:t>
            </a:r>
            <a:r>
              <a:rPr sz="1200" spc="22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hizmet</a:t>
            </a:r>
            <a:r>
              <a:rPr sz="1200" spc="21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süresi</a:t>
            </a:r>
            <a:r>
              <a:rPr sz="1200" spc="22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zammı</a:t>
            </a:r>
            <a:r>
              <a:rPr sz="1200" spc="21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bu</a:t>
            </a:r>
            <a:r>
              <a:rPr sz="1200" spc="229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alandan </a:t>
            </a:r>
            <a:r>
              <a:rPr sz="1200" spc="-20" dirty="0">
                <a:latin typeface="Verdana"/>
                <a:cs typeface="Verdana"/>
              </a:rPr>
              <a:t>hesaplanmaktadır.</a:t>
            </a:r>
            <a:r>
              <a:rPr sz="1200" spc="-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Fiilen görevde olan</a:t>
            </a:r>
            <a:r>
              <a:rPr sz="1200" spc="-1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bu kurumların </a:t>
            </a:r>
            <a:r>
              <a:rPr sz="1200" spc="-10" dirty="0">
                <a:latin typeface="Verdana"/>
                <a:cs typeface="Verdana"/>
              </a:rPr>
              <a:t>personeli </a:t>
            </a:r>
            <a:r>
              <a:rPr sz="1200" dirty="0">
                <a:latin typeface="Verdana"/>
                <a:cs typeface="Verdana"/>
              </a:rPr>
              <a:t>için</a:t>
            </a:r>
            <a:r>
              <a:rPr sz="1200" spc="135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fhz</a:t>
            </a:r>
            <a:r>
              <a:rPr sz="1200" spc="140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durum</a:t>
            </a:r>
            <a:r>
              <a:rPr sz="1200" spc="140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alanında</a:t>
            </a:r>
            <a:r>
              <a:rPr sz="1200" spc="140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tam</a:t>
            </a:r>
            <a:r>
              <a:rPr sz="1200" spc="140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seçeneğinin,</a:t>
            </a:r>
            <a:r>
              <a:rPr sz="1200" spc="140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herhangi</a:t>
            </a:r>
            <a:r>
              <a:rPr sz="1200" spc="145" dirty="0">
                <a:latin typeface="Verdana"/>
                <a:cs typeface="Verdana"/>
              </a:rPr>
              <a:t>  </a:t>
            </a:r>
            <a:r>
              <a:rPr sz="1200" spc="-25" dirty="0">
                <a:latin typeface="Verdana"/>
                <a:cs typeface="Verdana"/>
              </a:rPr>
              <a:t>bir </a:t>
            </a:r>
            <a:r>
              <a:rPr sz="1200" dirty="0">
                <a:latin typeface="Verdana"/>
                <a:cs typeface="Verdana"/>
              </a:rPr>
              <a:t>nedenle</a:t>
            </a:r>
            <a:r>
              <a:rPr sz="1200" spc="120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görevden</a:t>
            </a:r>
            <a:r>
              <a:rPr sz="1200" spc="120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uzaklaştırılan</a:t>
            </a:r>
            <a:r>
              <a:rPr sz="1200" spc="135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ve</a:t>
            </a:r>
            <a:r>
              <a:rPr sz="1200" spc="130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açık</a:t>
            </a:r>
            <a:r>
              <a:rPr sz="1200" spc="130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aylığı</a:t>
            </a:r>
            <a:r>
              <a:rPr sz="1200" spc="125" dirty="0">
                <a:latin typeface="Verdana"/>
                <a:cs typeface="Verdana"/>
              </a:rPr>
              <a:t>  </a:t>
            </a:r>
            <a:r>
              <a:rPr sz="1200" spc="-10" dirty="0">
                <a:latin typeface="Verdana"/>
                <a:cs typeface="Verdana"/>
              </a:rPr>
              <a:t>ödenerek </a:t>
            </a:r>
            <a:r>
              <a:rPr sz="1200" dirty="0">
                <a:latin typeface="Verdana"/>
                <a:cs typeface="Verdana"/>
              </a:rPr>
              <a:t>kesenek/prim</a:t>
            </a:r>
            <a:r>
              <a:rPr sz="1200" spc="3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gönderilen</a:t>
            </a:r>
            <a:r>
              <a:rPr sz="1200" spc="3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personel</a:t>
            </a:r>
            <a:r>
              <a:rPr sz="1200" spc="3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için</a:t>
            </a:r>
            <a:r>
              <a:rPr sz="1200" spc="4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ise</a:t>
            </a:r>
            <a:r>
              <a:rPr sz="1200" spc="3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fhz</a:t>
            </a:r>
            <a:r>
              <a:rPr sz="1200" spc="5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durum</a:t>
            </a:r>
            <a:r>
              <a:rPr sz="1200" spc="40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alanında </a:t>
            </a:r>
            <a:r>
              <a:rPr sz="1200" dirty="0">
                <a:latin typeface="Verdana"/>
                <a:cs typeface="Verdana"/>
              </a:rPr>
              <a:t>yarım</a:t>
            </a:r>
            <a:r>
              <a:rPr sz="1200" spc="-3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seçeneğinin</a:t>
            </a:r>
            <a:r>
              <a:rPr sz="1200" spc="-3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seçilmesi</a:t>
            </a:r>
            <a:r>
              <a:rPr sz="1200" spc="-50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gerekmektedir</a:t>
            </a:r>
            <a:endParaRPr sz="1200">
              <a:latin typeface="Verdana"/>
              <a:cs typeface="Verdana"/>
            </a:endParaRPr>
          </a:p>
          <a:p>
            <a:pPr marL="12700" marR="6350" algn="just">
              <a:lnSpc>
                <a:spcPct val="100000"/>
              </a:lnSpc>
            </a:pPr>
            <a:r>
              <a:rPr sz="1200" spc="-20" dirty="0">
                <a:latin typeface="Verdana"/>
                <a:cs typeface="Verdana"/>
              </a:rPr>
              <a:t>-</a:t>
            </a:r>
            <a:r>
              <a:rPr sz="1200" dirty="0">
                <a:latin typeface="Verdana"/>
                <a:cs typeface="Verdana"/>
              </a:rPr>
              <a:t>Unvana</a:t>
            </a:r>
            <a:r>
              <a:rPr sz="1200" spc="-2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başlama</a:t>
            </a:r>
            <a:r>
              <a:rPr sz="1200" spc="-1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tarihi,</a:t>
            </a:r>
            <a:r>
              <a:rPr sz="1200" spc="-1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bitiş</a:t>
            </a:r>
            <a:r>
              <a:rPr sz="1200" spc="-3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tarihi</a:t>
            </a:r>
            <a:r>
              <a:rPr sz="1200" spc="-1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unvan</a:t>
            </a:r>
            <a:r>
              <a:rPr sz="1200" spc="-2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adı</a:t>
            </a:r>
            <a:r>
              <a:rPr sz="1200" spc="-1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(seçim</a:t>
            </a:r>
            <a:r>
              <a:rPr sz="1200" spc="-30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yapılarak </a:t>
            </a:r>
            <a:r>
              <a:rPr sz="1200" dirty="0">
                <a:latin typeface="Verdana"/>
                <a:cs typeface="Verdana"/>
              </a:rPr>
              <a:t>kod</a:t>
            </a:r>
            <a:r>
              <a:rPr sz="1200" spc="8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girişi</a:t>
            </a:r>
            <a:r>
              <a:rPr sz="1200" spc="7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yapılacak)</a:t>
            </a:r>
            <a:r>
              <a:rPr sz="1200" spc="8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Bu</a:t>
            </a:r>
            <a:r>
              <a:rPr sz="1200" spc="8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alanda</a:t>
            </a:r>
            <a:r>
              <a:rPr sz="1200" spc="9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DPB</a:t>
            </a:r>
            <a:r>
              <a:rPr sz="1200" spc="9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kodları</a:t>
            </a:r>
            <a:r>
              <a:rPr sz="1200" spc="9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esas</a:t>
            </a:r>
            <a:r>
              <a:rPr sz="1200" spc="7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alınmış</a:t>
            </a:r>
            <a:r>
              <a:rPr sz="1200" spc="80" dirty="0">
                <a:latin typeface="Verdana"/>
                <a:cs typeface="Verdana"/>
              </a:rPr>
              <a:t> </a:t>
            </a:r>
            <a:r>
              <a:rPr sz="1200" spc="-20" dirty="0">
                <a:latin typeface="Verdana"/>
                <a:cs typeface="Verdana"/>
              </a:rPr>
              <a:t>olup </a:t>
            </a:r>
            <a:r>
              <a:rPr sz="1200" dirty="0">
                <a:latin typeface="Verdana"/>
                <a:cs typeface="Verdana"/>
              </a:rPr>
              <a:t>Bu</a:t>
            </a:r>
            <a:r>
              <a:rPr sz="1200" spc="5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alanda</a:t>
            </a:r>
            <a:r>
              <a:rPr sz="1200" spc="6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kodu</a:t>
            </a:r>
            <a:r>
              <a:rPr sz="1200" spc="6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bulunmayan</a:t>
            </a:r>
            <a:r>
              <a:rPr sz="1200" spc="7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unvanlar</a:t>
            </a:r>
            <a:r>
              <a:rPr sz="1200" spc="6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için</a:t>
            </a:r>
            <a:r>
              <a:rPr sz="1200" spc="6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kurumumuzca</a:t>
            </a:r>
            <a:r>
              <a:rPr sz="1200" spc="60" dirty="0">
                <a:latin typeface="Verdana"/>
                <a:cs typeface="Verdana"/>
              </a:rPr>
              <a:t> </a:t>
            </a:r>
            <a:r>
              <a:rPr sz="1200" spc="-25" dirty="0">
                <a:latin typeface="Verdana"/>
                <a:cs typeface="Verdana"/>
              </a:rPr>
              <a:t>kod </a:t>
            </a:r>
            <a:r>
              <a:rPr sz="1200" spc="-10" dirty="0">
                <a:latin typeface="Verdana"/>
                <a:cs typeface="Verdana"/>
              </a:rPr>
              <a:t>verilmektedir.</a:t>
            </a:r>
            <a:endParaRPr sz="120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200" spc="-20" dirty="0">
                <a:latin typeface="Verdana"/>
                <a:cs typeface="Verdana"/>
              </a:rPr>
              <a:t>-</a:t>
            </a:r>
            <a:r>
              <a:rPr sz="1200" dirty="0">
                <a:latin typeface="Verdana"/>
                <a:cs typeface="Verdana"/>
              </a:rPr>
              <a:t>Bu</a:t>
            </a:r>
            <a:r>
              <a:rPr sz="1200" spc="-2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unvana</a:t>
            </a:r>
            <a:r>
              <a:rPr sz="1200" spc="-1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atama</a:t>
            </a:r>
            <a:r>
              <a:rPr sz="1200" spc="-2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/</a:t>
            </a:r>
            <a:r>
              <a:rPr sz="1200" spc="-3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tebliği</a:t>
            </a:r>
            <a:r>
              <a:rPr sz="1200" spc="-20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tarihi</a:t>
            </a:r>
            <a:endParaRPr sz="120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</a:pPr>
            <a:r>
              <a:rPr sz="1200" spc="-20" dirty="0">
                <a:latin typeface="Verdana"/>
                <a:cs typeface="Verdana"/>
              </a:rPr>
              <a:t>-</a:t>
            </a:r>
            <a:r>
              <a:rPr sz="1200" dirty="0">
                <a:latin typeface="Verdana"/>
                <a:cs typeface="Verdana"/>
              </a:rPr>
              <a:t>hizmet</a:t>
            </a:r>
            <a:r>
              <a:rPr sz="1200" spc="-2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sınıfı</a:t>
            </a:r>
            <a:r>
              <a:rPr sz="1200" spc="-2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(GİH,</a:t>
            </a:r>
            <a:r>
              <a:rPr sz="1200" spc="-2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EH,</a:t>
            </a:r>
            <a:r>
              <a:rPr sz="1200" spc="-1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SH,</a:t>
            </a:r>
            <a:r>
              <a:rPr sz="1200" spc="-1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TSK</a:t>
            </a:r>
            <a:r>
              <a:rPr sz="1200" spc="-10" dirty="0">
                <a:latin typeface="Verdana"/>
                <a:cs typeface="Verdana"/>
              </a:rPr>
              <a:t> </a:t>
            </a:r>
            <a:r>
              <a:rPr sz="1200" spc="-20" dirty="0">
                <a:latin typeface="Verdana"/>
                <a:cs typeface="Verdana"/>
              </a:rPr>
              <a:t>gibi)</a:t>
            </a:r>
            <a:endParaRPr sz="1200">
              <a:latin typeface="Verdana"/>
              <a:cs typeface="Verdana"/>
            </a:endParaRPr>
          </a:p>
          <a:p>
            <a:pPr marL="12700" marR="7620" algn="just">
              <a:lnSpc>
                <a:spcPct val="100000"/>
              </a:lnSpc>
            </a:pPr>
            <a:r>
              <a:rPr sz="1200" spc="-20" dirty="0">
                <a:latin typeface="Verdana"/>
                <a:cs typeface="Verdana"/>
              </a:rPr>
              <a:t>-</a:t>
            </a:r>
            <a:r>
              <a:rPr sz="1200" dirty="0">
                <a:latin typeface="Verdana"/>
                <a:cs typeface="Verdana"/>
              </a:rPr>
              <a:t>Bu</a:t>
            </a:r>
            <a:r>
              <a:rPr sz="1200" spc="105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kadroya</a:t>
            </a:r>
            <a:r>
              <a:rPr sz="1200" spc="110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asil</a:t>
            </a:r>
            <a:r>
              <a:rPr sz="1200" spc="114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mı</a:t>
            </a:r>
            <a:r>
              <a:rPr sz="1200" spc="105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vekâleten</a:t>
            </a:r>
            <a:r>
              <a:rPr sz="1200" spc="105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mi</a:t>
            </a:r>
            <a:r>
              <a:rPr sz="1200" spc="114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atandığı,</a:t>
            </a:r>
            <a:r>
              <a:rPr sz="1200" spc="110" dirty="0">
                <a:latin typeface="Verdana"/>
                <a:cs typeface="Verdana"/>
              </a:rPr>
              <a:t>  </a:t>
            </a:r>
            <a:r>
              <a:rPr sz="1200" spc="-10" dirty="0">
                <a:latin typeface="Verdana"/>
                <a:cs typeface="Verdana"/>
              </a:rPr>
              <a:t>(emeklilikte </a:t>
            </a:r>
            <a:r>
              <a:rPr sz="1200" dirty="0">
                <a:latin typeface="Verdana"/>
                <a:cs typeface="Verdana"/>
              </a:rPr>
              <a:t>yararlanılacak</a:t>
            </a:r>
            <a:r>
              <a:rPr sz="1200" spc="150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ek</a:t>
            </a:r>
            <a:r>
              <a:rPr sz="1200" spc="150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gösterge</a:t>
            </a:r>
            <a:r>
              <a:rPr sz="1200" spc="155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ve/veya</a:t>
            </a:r>
            <a:r>
              <a:rPr sz="1200" spc="155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Makam</a:t>
            </a:r>
            <a:r>
              <a:rPr sz="1200" spc="150" dirty="0">
                <a:latin typeface="Verdana"/>
                <a:cs typeface="Verdana"/>
              </a:rPr>
              <a:t>  </a:t>
            </a:r>
            <a:r>
              <a:rPr sz="1200" spc="-10" dirty="0">
                <a:latin typeface="Verdana"/>
                <a:cs typeface="Verdana"/>
              </a:rPr>
              <a:t>tazminatının </a:t>
            </a:r>
            <a:r>
              <a:rPr sz="1200" dirty="0">
                <a:latin typeface="Verdana"/>
                <a:cs typeface="Verdana"/>
              </a:rPr>
              <a:t>belirlenebilmesi</a:t>
            </a:r>
            <a:r>
              <a:rPr sz="1200" spc="-70" dirty="0">
                <a:latin typeface="Verdana"/>
                <a:cs typeface="Verdana"/>
              </a:rPr>
              <a:t> </a:t>
            </a:r>
            <a:r>
              <a:rPr sz="1200" spc="-20" dirty="0">
                <a:latin typeface="Verdana"/>
                <a:cs typeface="Verdana"/>
              </a:rPr>
              <a:t>için)</a:t>
            </a:r>
            <a:endParaRPr sz="1200">
              <a:latin typeface="Verdana"/>
              <a:cs typeface="Verdana"/>
            </a:endParaRPr>
          </a:p>
          <a:p>
            <a:pPr marL="12700" marR="5080" algn="just">
              <a:lnSpc>
                <a:spcPct val="100000"/>
              </a:lnSpc>
            </a:pPr>
            <a:r>
              <a:rPr sz="1200" spc="-45" dirty="0">
                <a:latin typeface="Verdana"/>
                <a:cs typeface="Verdana"/>
              </a:rPr>
              <a:t>-</a:t>
            </a:r>
            <a:r>
              <a:rPr sz="1200" dirty="0">
                <a:latin typeface="Verdana"/>
                <a:cs typeface="Verdana"/>
              </a:rPr>
              <a:t>Atanma</a:t>
            </a:r>
            <a:r>
              <a:rPr sz="1200" spc="290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şekli</a:t>
            </a:r>
            <a:r>
              <a:rPr sz="1200" spc="295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(Kurumun</a:t>
            </a:r>
            <a:r>
              <a:rPr sz="1200" spc="300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Atama</a:t>
            </a:r>
            <a:r>
              <a:rPr sz="1200" spc="295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yetkili</a:t>
            </a:r>
            <a:r>
              <a:rPr sz="1200" spc="285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amiri</a:t>
            </a:r>
            <a:r>
              <a:rPr sz="1200" spc="295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,</a:t>
            </a:r>
            <a:r>
              <a:rPr sz="1200" spc="290" dirty="0">
                <a:latin typeface="Verdana"/>
                <a:cs typeface="Verdana"/>
              </a:rPr>
              <a:t>  </a:t>
            </a:r>
            <a:r>
              <a:rPr sz="1200" spc="-20" dirty="0">
                <a:latin typeface="Verdana"/>
                <a:cs typeface="Verdana"/>
              </a:rPr>
              <a:t>Üçlü </a:t>
            </a:r>
            <a:r>
              <a:rPr sz="1200" dirty="0">
                <a:latin typeface="Verdana"/>
                <a:cs typeface="Verdana"/>
              </a:rPr>
              <a:t>kararname,</a:t>
            </a:r>
            <a:r>
              <a:rPr sz="1200" spc="7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Yetki</a:t>
            </a:r>
            <a:r>
              <a:rPr sz="1200" spc="8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Devri.</a:t>
            </a:r>
            <a:r>
              <a:rPr sz="1200" spc="7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gibi)</a:t>
            </a:r>
            <a:r>
              <a:rPr sz="1200" spc="9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verileri</a:t>
            </a:r>
            <a:r>
              <a:rPr sz="1200" spc="7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belirlenerek</a:t>
            </a:r>
            <a:r>
              <a:rPr sz="1200" spc="7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ilgili</a:t>
            </a:r>
            <a:r>
              <a:rPr sz="1200" spc="85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alanlar doldurulacaktır.</a:t>
            </a:r>
            <a:endParaRPr sz="1200">
              <a:latin typeface="Verdana"/>
              <a:cs typeface="Verdana"/>
            </a:endParaRPr>
          </a:p>
          <a:p>
            <a:pPr marL="12700" marR="6985" algn="just">
              <a:lnSpc>
                <a:spcPct val="100000"/>
              </a:lnSpc>
            </a:pPr>
            <a:r>
              <a:rPr sz="1200" spc="-45" dirty="0">
                <a:latin typeface="Verdana"/>
                <a:cs typeface="Verdana"/>
              </a:rPr>
              <a:t>-</a:t>
            </a:r>
            <a:r>
              <a:rPr sz="1200" dirty="0">
                <a:latin typeface="Verdana"/>
                <a:cs typeface="Verdana"/>
              </a:rPr>
              <a:t>Ayrıca</a:t>
            </a:r>
            <a:r>
              <a:rPr sz="1200" spc="5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Emniyet</a:t>
            </a:r>
            <a:r>
              <a:rPr sz="1200" spc="40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Hizmetleri</a:t>
            </a:r>
            <a:r>
              <a:rPr sz="1200" spc="4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ve</a:t>
            </a:r>
            <a:r>
              <a:rPr sz="1200" spc="4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Türk</a:t>
            </a:r>
            <a:r>
              <a:rPr sz="1200" spc="5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Silahlı</a:t>
            </a:r>
            <a:r>
              <a:rPr sz="1200" spc="5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Kuvvetleri</a:t>
            </a:r>
            <a:r>
              <a:rPr sz="1200" spc="35" dirty="0">
                <a:latin typeface="Verdana"/>
                <a:cs typeface="Verdana"/>
              </a:rPr>
              <a:t>  </a:t>
            </a:r>
            <a:r>
              <a:rPr sz="1200" spc="-10" dirty="0">
                <a:latin typeface="Verdana"/>
                <a:cs typeface="Verdana"/>
              </a:rPr>
              <a:t>Hizmet </a:t>
            </a:r>
            <a:r>
              <a:rPr sz="1200" dirty="0">
                <a:latin typeface="Verdana"/>
                <a:cs typeface="Verdana"/>
              </a:rPr>
              <a:t>Sınıflarında</a:t>
            </a:r>
            <a:r>
              <a:rPr sz="1200" spc="65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Olup</a:t>
            </a:r>
            <a:r>
              <a:rPr sz="1200" spc="65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hizmet</a:t>
            </a:r>
            <a:r>
              <a:rPr sz="1200" spc="50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süresi</a:t>
            </a:r>
            <a:r>
              <a:rPr sz="1200" spc="55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Yarım</a:t>
            </a:r>
            <a:r>
              <a:rPr sz="1200" spc="55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alınanların</a:t>
            </a:r>
            <a:r>
              <a:rPr sz="1200" spc="229" dirty="0">
                <a:latin typeface="Verdana"/>
                <a:cs typeface="Verdana"/>
              </a:rPr>
              <a:t>   </a:t>
            </a:r>
            <a:r>
              <a:rPr sz="1200" spc="-10" dirty="0">
                <a:latin typeface="Verdana"/>
                <a:cs typeface="Verdana"/>
              </a:rPr>
              <a:t>(Açığa </a:t>
            </a:r>
            <a:r>
              <a:rPr sz="1200" dirty="0">
                <a:latin typeface="Verdana"/>
                <a:cs typeface="Verdana"/>
              </a:rPr>
              <a:t>alınma</a:t>
            </a:r>
            <a:r>
              <a:rPr sz="1200" spc="39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,</a:t>
            </a:r>
            <a:r>
              <a:rPr sz="1200" spc="39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Yarım</a:t>
            </a:r>
            <a:r>
              <a:rPr sz="1200" spc="37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zamanlı</a:t>
            </a:r>
            <a:r>
              <a:rPr sz="1200" spc="38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çalışma</a:t>
            </a:r>
            <a:r>
              <a:rPr sz="1200" spc="40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vb.)</a:t>
            </a:r>
            <a:r>
              <a:rPr sz="1200" spc="39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FHZ</a:t>
            </a:r>
            <a:r>
              <a:rPr sz="1200" spc="39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ve</a:t>
            </a:r>
            <a:r>
              <a:rPr sz="1200" spc="39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Unvan</a:t>
            </a:r>
            <a:r>
              <a:rPr sz="1200" spc="385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oranı </a:t>
            </a:r>
            <a:r>
              <a:rPr sz="1200" dirty="0">
                <a:latin typeface="Verdana"/>
                <a:cs typeface="Verdana"/>
              </a:rPr>
              <a:t>YARIM</a:t>
            </a:r>
            <a:r>
              <a:rPr sz="1200" spc="9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seçiminin</a:t>
            </a:r>
            <a:r>
              <a:rPr sz="1200" spc="10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yapılması</a:t>
            </a:r>
            <a:r>
              <a:rPr sz="1200" spc="114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tam</a:t>
            </a:r>
            <a:r>
              <a:rPr sz="1200" spc="11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zamanlı</a:t>
            </a:r>
            <a:r>
              <a:rPr sz="1200" spc="9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çalışmaya</a:t>
            </a:r>
            <a:r>
              <a:rPr sz="1200" spc="114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geçtiğinde </a:t>
            </a:r>
            <a:r>
              <a:rPr sz="1200" dirty="0">
                <a:latin typeface="Verdana"/>
                <a:cs typeface="Verdana"/>
              </a:rPr>
              <a:t>aynı</a:t>
            </a:r>
            <a:r>
              <a:rPr sz="1200" spc="47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unvan</a:t>
            </a:r>
            <a:r>
              <a:rPr sz="1200" spc="48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da</a:t>
            </a:r>
            <a:r>
              <a:rPr sz="1200" spc="47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olsa</a:t>
            </a:r>
            <a:r>
              <a:rPr sz="1200" spc="47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ayrı</a:t>
            </a:r>
            <a:r>
              <a:rPr sz="1200" spc="484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bir</a:t>
            </a:r>
            <a:r>
              <a:rPr sz="1200" spc="47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unvan</a:t>
            </a:r>
            <a:r>
              <a:rPr sz="1200" spc="48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bilgisi</a:t>
            </a:r>
            <a:r>
              <a:rPr sz="1200" spc="47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kaydı</a:t>
            </a:r>
            <a:r>
              <a:rPr sz="1200" spc="484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girilmesi gerekmektedir.</a:t>
            </a:r>
            <a:endParaRPr sz="1200">
              <a:latin typeface="Verdana"/>
              <a:cs typeface="Verdana"/>
            </a:endParaRPr>
          </a:p>
          <a:p>
            <a:pPr marL="12700" marR="5715" algn="just">
              <a:lnSpc>
                <a:spcPct val="100000"/>
              </a:lnSpc>
              <a:spcBef>
                <a:spcPts val="5"/>
              </a:spcBef>
            </a:pPr>
            <a:r>
              <a:rPr sz="1200" spc="-20" dirty="0">
                <a:latin typeface="Verdana"/>
                <a:cs typeface="Verdana"/>
              </a:rPr>
              <a:t>-</a:t>
            </a:r>
            <a:r>
              <a:rPr sz="1200" dirty="0">
                <a:latin typeface="Verdana"/>
                <a:cs typeface="Verdana"/>
              </a:rPr>
              <a:t>6663</a:t>
            </a:r>
            <a:r>
              <a:rPr sz="1200" spc="-2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s.k.</a:t>
            </a:r>
            <a:r>
              <a:rPr sz="1200" spc="-2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Yarım</a:t>
            </a:r>
            <a:r>
              <a:rPr sz="1200" spc="-3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zamanlı</a:t>
            </a:r>
            <a:r>
              <a:rPr sz="1200" spc="-2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çalışmalarda</a:t>
            </a:r>
            <a:r>
              <a:rPr sz="1200" spc="-1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tüm</a:t>
            </a:r>
            <a:r>
              <a:rPr sz="1200" spc="-2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hizmet</a:t>
            </a:r>
            <a:r>
              <a:rPr sz="1200" spc="-3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sınıfları</a:t>
            </a:r>
            <a:r>
              <a:rPr sz="1200" spc="-15" dirty="0">
                <a:latin typeface="Verdana"/>
                <a:cs typeface="Verdana"/>
              </a:rPr>
              <a:t> </a:t>
            </a:r>
            <a:r>
              <a:rPr sz="1200" spc="-20" dirty="0">
                <a:latin typeface="Verdana"/>
                <a:cs typeface="Verdana"/>
              </a:rPr>
              <a:t>için </a:t>
            </a:r>
            <a:r>
              <a:rPr sz="1200" dirty="0">
                <a:latin typeface="Verdana"/>
                <a:cs typeface="Verdana"/>
              </a:rPr>
              <a:t>unvan</a:t>
            </a:r>
            <a:r>
              <a:rPr sz="1200" spc="22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alanı</a:t>
            </a:r>
            <a:r>
              <a:rPr sz="1200" spc="23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yarım</a:t>
            </a:r>
            <a:r>
              <a:rPr sz="1200" spc="229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olarak</a:t>
            </a:r>
            <a:r>
              <a:rPr sz="1200" spc="22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belirlenmesi</a:t>
            </a:r>
            <a:r>
              <a:rPr sz="1200" spc="22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gerekmektedir.</a:t>
            </a:r>
            <a:r>
              <a:rPr sz="1200" spc="220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yarım </a:t>
            </a:r>
            <a:r>
              <a:rPr sz="1200" dirty="0">
                <a:latin typeface="Verdana"/>
                <a:cs typeface="Verdana"/>
              </a:rPr>
              <a:t>zamanlı</a:t>
            </a:r>
            <a:r>
              <a:rPr sz="1200" spc="6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çalışmada</a:t>
            </a:r>
            <a:r>
              <a:rPr sz="1200" spc="8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aynı</a:t>
            </a:r>
            <a:r>
              <a:rPr sz="1200" spc="7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unvanda</a:t>
            </a:r>
            <a:r>
              <a:rPr sz="1200" spc="8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da</a:t>
            </a:r>
            <a:r>
              <a:rPr sz="1200" spc="6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olsa</a:t>
            </a:r>
            <a:r>
              <a:rPr sz="1200" spc="6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ayrı</a:t>
            </a:r>
            <a:r>
              <a:rPr sz="1200" spc="7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bir</a:t>
            </a:r>
            <a:r>
              <a:rPr sz="1200" spc="6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unvan</a:t>
            </a:r>
            <a:r>
              <a:rPr sz="1200" spc="80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kaydı </a:t>
            </a:r>
            <a:r>
              <a:rPr sz="1200" dirty="0">
                <a:latin typeface="Verdana"/>
                <a:cs typeface="Verdana"/>
              </a:rPr>
              <a:t>olarak</a:t>
            </a:r>
            <a:r>
              <a:rPr sz="1200" spc="-4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işlenmesi</a:t>
            </a:r>
            <a:r>
              <a:rPr sz="1200" spc="-45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gerekmektedir.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661416"/>
            <a:ext cx="7048500" cy="5911850"/>
            <a:chOff x="0" y="661416"/>
            <a:chExt cx="7048500" cy="591185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23900"/>
              <a:ext cx="7048500" cy="584911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31925" y="2209038"/>
              <a:ext cx="414655" cy="155575"/>
            </a:xfrm>
            <a:custGeom>
              <a:avLst/>
              <a:gdLst/>
              <a:ahLst/>
              <a:cxnLst/>
              <a:rect l="l" t="t" r="r" b="b"/>
              <a:pathLst>
                <a:path w="414655" h="155575">
                  <a:moveTo>
                    <a:pt x="336804" y="0"/>
                  </a:moveTo>
                  <a:lnTo>
                    <a:pt x="336804" y="38862"/>
                  </a:lnTo>
                  <a:lnTo>
                    <a:pt x="0" y="38862"/>
                  </a:lnTo>
                  <a:lnTo>
                    <a:pt x="0" y="116586"/>
                  </a:lnTo>
                  <a:lnTo>
                    <a:pt x="336804" y="116586"/>
                  </a:lnTo>
                  <a:lnTo>
                    <a:pt x="336804" y="155448"/>
                  </a:lnTo>
                  <a:lnTo>
                    <a:pt x="414528" y="77724"/>
                  </a:lnTo>
                  <a:lnTo>
                    <a:pt x="336804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31925" y="2209038"/>
              <a:ext cx="414655" cy="155575"/>
            </a:xfrm>
            <a:custGeom>
              <a:avLst/>
              <a:gdLst/>
              <a:ahLst/>
              <a:cxnLst/>
              <a:rect l="l" t="t" r="r" b="b"/>
              <a:pathLst>
                <a:path w="414655" h="155575">
                  <a:moveTo>
                    <a:pt x="0" y="38862"/>
                  </a:moveTo>
                  <a:lnTo>
                    <a:pt x="336804" y="38862"/>
                  </a:lnTo>
                  <a:lnTo>
                    <a:pt x="336804" y="0"/>
                  </a:lnTo>
                  <a:lnTo>
                    <a:pt x="414528" y="77724"/>
                  </a:lnTo>
                  <a:lnTo>
                    <a:pt x="336804" y="155448"/>
                  </a:lnTo>
                  <a:lnTo>
                    <a:pt x="336804" y="116586"/>
                  </a:lnTo>
                  <a:lnTo>
                    <a:pt x="0" y="116586"/>
                  </a:lnTo>
                  <a:lnTo>
                    <a:pt x="0" y="38862"/>
                  </a:lnTo>
                  <a:close/>
                </a:path>
              </a:pathLst>
            </a:custGeom>
            <a:ln w="2590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19044" y="1851660"/>
              <a:ext cx="3053334" cy="356844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5207" y="661416"/>
              <a:ext cx="5003292" cy="5849112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102</a:t>
            </a:fld>
            <a:endParaRPr spc="-25" dirty="0"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UNVAN</a:t>
            </a:r>
            <a:r>
              <a:rPr spc="-75" dirty="0"/>
              <a:t> </a:t>
            </a:r>
            <a:r>
              <a:rPr dirty="0"/>
              <a:t>BİLGİSİ</a:t>
            </a:r>
            <a:r>
              <a:rPr spc="-25" dirty="0"/>
              <a:t> </a:t>
            </a:r>
            <a:r>
              <a:rPr dirty="0"/>
              <a:t>VERİ</a:t>
            </a:r>
            <a:r>
              <a:rPr spc="-60" dirty="0"/>
              <a:t> </a:t>
            </a:r>
            <a:r>
              <a:rPr dirty="0"/>
              <a:t>GİRİŞ</a:t>
            </a:r>
            <a:r>
              <a:rPr spc="-50" dirty="0"/>
              <a:t> </a:t>
            </a:r>
            <a:r>
              <a:rPr spc="-10" dirty="0"/>
              <a:t>ALANI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4000" y="767905"/>
            <a:ext cx="12200890" cy="5671185"/>
            <a:chOff x="-4000" y="767905"/>
            <a:chExt cx="12200890" cy="56711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77240"/>
              <a:ext cx="12192000" cy="565251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72668"/>
              <a:ext cx="12191365" cy="5661660"/>
            </a:xfrm>
            <a:custGeom>
              <a:avLst/>
              <a:gdLst/>
              <a:ahLst/>
              <a:cxnLst/>
              <a:rect l="l" t="t" r="r" b="b"/>
              <a:pathLst>
                <a:path w="12191365" h="5661660">
                  <a:moveTo>
                    <a:pt x="0" y="5661660"/>
                  </a:moveTo>
                  <a:lnTo>
                    <a:pt x="12191238" y="5661660"/>
                  </a:lnTo>
                </a:path>
                <a:path w="12191365" h="5661660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4973" y="4356353"/>
              <a:ext cx="3834384" cy="121005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34973" y="4356353"/>
              <a:ext cx="3834765" cy="1210310"/>
            </a:xfrm>
            <a:custGeom>
              <a:avLst/>
              <a:gdLst/>
              <a:ahLst/>
              <a:cxnLst/>
              <a:rect l="l" t="t" r="r" b="b"/>
              <a:pathLst>
                <a:path w="3834765" h="1210310">
                  <a:moveTo>
                    <a:pt x="0" y="201676"/>
                  </a:moveTo>
                  <a:lnTo>
                    <a:pt x="5326" y="155434"/>
                  </a:lnTo>
                  <a:lnTo>
                    <a:pt x="20499" y="112985"/>
                  </a:lnTo>
                  <a:lnTo>
                    <a:pt x="44307" y="75539"/>
                  </a:lnTo>
                  <a:lnTo>
                    <a:pt x="75539" y="44307"/>
                  </a:lnTo>
                  <a:lnTo>
                    <a:pt x="112985" y="20499"/>
                  </a:lnTo>
                  <a:lnTo>
                    <a:pt x="155434" y="5326"/>
                  </a:lnTo>
                  <a:lnTo>
                    <a:pt x="201675" y="0"/>
                  </a:lnTo>
                  <a:lnTo>
                    <a:pt x="3632708" y="0"/>
                  </a:lnTo>
                  <a:lnTo>
                    <a:pt x="3678949" y="5326"/>
                  </a:lnTo>
                  <a:lnTo>
                    <a:pt x="3721398" y="20499"/>
                  </a:lnTo>
                  <a:lnTo>
                    <a:pt x="3758844" y="44307"/>
                  </a:lnTo>
                  <a:lnTo>
                    <a:pt x="3790076" y="75539"/>
                  </a:lnTo>
                  <a:lnTo>
                    <a:pt x="3813884" y="112985"/>
                  </a:lnTo>
                  <a:lnTo>
                    <a:pt x="3829057" y="155434"/>
                  </a:lnTo>
                  <a:lnTo>
                    <a:pt x="3834384" y="201676"/>
                  </a:lnTo>
                  <a:lnTo>
                    <a:pt x="3834384" y="1008380"/>
                  </a:lnTo>
                  <a:lnTo>
                    <a:pt x="3829057" y="1054621"/>
                  </a:lnTo>
                  <a:lnTo>
                    <a:pt x="3813884" y="1097070"/>
                  </a:lnTo>
                  <a:lnTo>
                    <a:pt x="3790076" y="1134516"/>
                  </a:lnTo>
                  <a:lnTo>
                    <a:pt x="3758844" y="1165748"/>
                  </a:lnTo>
                  <a:lnTo>
                    <a:pt x="3721398" y="1189556"/>
                  </a:lnTo>
                  <a:lnTo>
                    <a:pt x="3678949" y="1204729"/>
                  </a:lnTo>
                  <a:lnTo>
                    <a:pt x="3632708" y="1210056"/>
                  </a:lnTo>
                  <a:lnTo>
                    <a:pt x="201675" y="1210056"/>
                  </a:lnTo>
                  <a:lnTo>
                    <a:pt x="155434" y="1204729"/>
                  </a:lnTo>
                  <a:lnTo>
                    <a:pt x="112985" y="1189556"/>
                  </a:lnTo>
                  <a:lnTo>
                    <a:pt x="75539" y="1165748"/>
                  </a:lnTo>
                  <a:lnTo>
                    <a:pt x="44307" y="1134516"/>
                  </a:lnTo>
                  <a:lnTo>
                    <a:pt x="20499" y="1097070"/>
                  </a:lnTo>
                  <a:lnTo>
                    <a:pt x="5326" y="1054621"/>
                  </a:lnTo>
                  <a:lnTo>
                    <a:pt x="0" y="1008380"/>
                  </a:lnTo>
                  <a:lnTo>
                    <a:pt x="0" y="201676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167180" y="4398645"/>
            <a:ext cx="336867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3467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«YENİ</a:t>
            </a:r>
            <a:r>
              <a:rPr sz="18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KAYIT</a:t>
            </a:r>
            <a:r>
              <a:rPr sz="1800" spc="-8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FF0000"/>
                </a:solidFill>
                <a:latin typeface="Verdana"/>
                <a:cs typeface="Verdana"/>
              </a:rPr>
              <a:t>EKLE»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BUTONUNA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BASILARAK</a:t>
            </a:r>
            <a:r>
              <a:rPr sz="1800" spc="-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FF0000"/>
                </a:solidFill>
                <a:latin typeface="Verdana"/>
                <a:cs typeface="Verdana"/>
              </a:rPr>
              <a:t>VERİ</a:t>
            </a:r>
            <a:endParaRPr sz="1800">
              <a:latin typeface="Verdana"/>
              <a:cs typeface="Verdana"/>
            </a:endParaRPr>
          </a:p>
          <a:p>
            <a:pPr marL="635" algn="ctr">
              <a:lnSpc>
                <a:spcPct val="100000"/>
              </a:lnSpc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GİRİŞ</a:t>
            </a: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EKRANINA</a:t>
            </a:r>
            <a:r>
              <a:rPr sz="18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GEÇİŞ</a:t>
            </a:r>
            <a:endParaRPr sz="18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YAPILACAK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813304" y="2900172"/>
            <a:ext cx="791845" cy="1524000"/>
          </a:xfrm>
          <a:custGeom>
            <a:avLst/>
            <a:gdLst/>
            <a:ahLst/>
            <a:cxnLst/>
            <a:rect l="l" t="t" r="r" b="b"/>
            <a:pathLst>
              <a:path w="791845" h="1524000">
                <a:moveTo>
                  <a:pt x="31750" y="1447800"/>
                </a:moveTo>
                <a:lnTo>
                  <a:pt x="0" y="1447800"/>
                </a:lnTo>
                <a:lnTo>
                  <a:pt x="38100" y="1524000"/>
                </a:lnTo>
                <a:lnTo>
                  <a:pt x="69850" y="1460500"/>
                </a:lnTo>
                <a:lnTo>
                  <a:pt x="31750" y="1460500"/>
                </a:lnTo>
                <a:lnTo>
                  <a:pt x="31750" y="1447800"/>
                </a:lnTo>
                <a:close/>
              </a:path>
              <a:path w="791845" h="1524000">
                <a:moveTo>
                  <a:pt x="779018" y="755650"/>
                </a:moveTo>
                <a:lnTo>
                  <a:pt x="34543" y="755650"/>
                </a:lnTo>
                <a:lnTo>
                  <a:pt x="31750" y="758444"/>
                </a:lnTo>
                <a:lnTo>
                  <a:pt x="31750" y="1460500"/>
                </a:lnTo>
                <a:lnTo>
                  <a:pt x="44450" y="1460500"/>
                </a:lnTo>
                <a:lnTo>
                  <a:pt x="44450" y="768350"/>
                </a:lnTo>
                <a:lnTo>
                  <a:pt x="38100" y="768350"/>
                </a:lnTo>
                <a:lnTo>
                  <a:pt x="44450" y="762000"/>
                </a:lnTo>
                <a:lnTo>
                  <a:pt x="779018" y="762000"/>
                </a:lnTo>
                <a:lnTo>
                  <a:pt x="779018" y="755650"/>
                </a:lnTo>
                <a:close/>
              </a:path>
              <a:path w="791845" h="1524000">
                <a:moveTo>
                  <a:pt x="76200" y="1447800"/>
                </a:moveTo>
                <a:lnTo>
                  <a:pt x="44450" y="1447800"/>
                </a:lnTo>
                <a:lnTo>
                  <a:pt x="44450" y="1460500"/>
                </a:lnTo>
                <a:lnTo>
                  <a:pt x="69850" y="1460500"/>
                </a:lnTo>
                <a:lnTo>
                  <a:pt x="76200" y="1447800"/>
                </a:lnTo>
                <a:close/>
              </a:path>
              <a:path w="791845" h="1524000">
                <a:moveTo>
                  <a:pt x="44450" y="762000"/>
                </a:moveTo>
                <a:lnTo>
                  <a:pt x="38100" y="768350"/>
                </a:lnTo>
                <a:lnTo>
                  <a:pt x="44450" y="768350"/>
                </a:lnTo>
                <a:lnTo>
                  <a:pt x="44450" y="762000"/>
                </a:lnTo>
                <a:close/>
              </a:path>
              <a:path w="791845" h="1524000">
                <a:moveTo>
                  <a:pt x="791718" y="755650"/>
                </a:moveTo>
                <a:lnTo>
                  <a:pt x="785368" y="755650"/>
                </a:lnTo>
                <a:lnTo>
                  <a:pt x="779018" y="762000"/>
                </a:lnTo>
                <a:lnTo>
                  <a:pt x="44450" y="762000"/>
                </a:lnTo>
                <a:lnTo>
                  <a:pt x="44450" y="768350"/>
                </a:lnTo>
                <a:lnTo>
                  <a:pt x="788796" y="768350"/>
                </a:lnTo>
                <a:lnTo>
                  <a:pt x="791718" y="765555"/>
                </a:lnTo>
                <a:lnTo>
                  <a:pt x="791718" y="755650"/>
                </a:lnTo>
                <a:close/>
              </a:path>
              <a:path w="791845" h="1524000">
                <a:moveTo>
                  <a:pt x="791718" y="0"/>
                </a:moveTo>
                <a:lnTo>
                  <a:pt x="779018" y="0"/>
                </a:lnTo>
                <a:lnTo>
                  <a:pt x="779018" y="762000"/>
                </a:lnTo>
                <a:lnTo>
                  <a:pt x="785368" y="755650"/>
                </a:lnTo>
                <a:lnTo>
                  <a:pt x="791718" y="755650"/>
                </a:lnTo>
                <a:lnTo>
                  <a:pt x="79171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103</a:t>
            </a:fld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255" y="708469"/>
            <a:ext cx="12209145" cy="5821045"/>
            <a:chOff x="-12255" y="708469"/>
            <a:chExt cx="12209145" cy="58210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247" y="717803"/>
              <a:ext cx="12112752" cy="577443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4675" y="713231"/>
              <a:ext cx="12117705" cy="5783580"/>
            </a:xfrm>
            <a:custGeom>
              <a:avLst/>
              <a:gdLst/>
              <a:ahLst/>
              <a:cxnLst/>
              <a:rect l="l" t="t" r="r" b="b"/>
              <a:pathLst>
                <a:path w="12117705" h="5783580">
                  <a:moveTo>
                    <a:pt x="12117324" y="0"/>
                  </a:moveTo>
                  <a:lnTo>
                    <a:pt x="0" y="0"/>
                  </a:lnTo>
                  <a:lnTo>
                    <a:pt x="0" y="5783580"/>
                  </a:lnTo>
                  <a:lnTo>
                    <a:pt x="12117324" y="578358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" y="3806189"/>
              <a:ext cx="3127248" cy="59893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62" y="3806189"/>
              <a:ext cx="3127375" cy="599440"/>
            </a:xfrm>
            <a:custGeom>
              <a:avLst/>
              <a:gdLst/>
              <a:ahLst/>
              <a:cxnLst/>
              <a:rect l="l" t="t" r="r" b="b"/>
              <a:pathLst>
                <a:path w="3127375" h="599439">
                  <a:moveTo>
                    <a:pt x="0" y="99822"/>
                  </a:moveTo>
                  <a:lnTo>
                    <a:pt x="7844" y="60971"/>
                  </a:lnTo>
                  <a:lnTo>
                    <a:pt x="29237" y="29241"/>
                  </a:lnTo>
                  <a:lnTo>
                    <a:pt x="60967" y="7846"/>
                  </a:lnTo>
                  <a:lnTo>
                    <a:pt x="99823" y="0"/>
                  </a:lnTo>
                  <a:lnTo>
                    <a:pt x="3027426" y="0"/>
                  </a:lnTo>
                  <a:lnTo>
                    <a:pt x="3066276" y="7846"/>
                  </a:lnTo>
                  <a:lnTo>
                    <a:pt x="3098006" y="29241"/>
                  </a:lnTo>
                  <a:lnTo>
                    <a:pt x="3119401" y="60971"/>
                  </a:lnTo>
                  <a:lnTo>
                    <a:pt x="3127248" y="99822"/>
                  </a:lnTo>
                  <a:lnTo>
                    <a:pt x="3127248" y="499110"/>
                  </a:lnTo>
                  <a:lnTo>
                    <a:pt x="3119401" y="537960"/>
                  </a:lnTo>
                  <a:lnTo>
                    <a:pt x="3098006" y="569690"/>
                  </a:lnTo>
                  <a:lnTo>
                    <a:pt x="3066276" y="591085"/>
                  </a:lnTo>
                  <a:lnTo>
                    <a:pt x="3027426" y="598932"/>
                  </a:lnTo>
                  <a:lnTo>
                    <a:pt x="99823" y="598932"/>
                  </a:lnTo>
                  <a:lnTo>
                    <a:pt x="60967" y="591085"/>
                  </a:lnTo>
                  <a:lnTo>
                    <a:pt x="29237" y="569690"/>
                  </a:lnTo>
                  <a:lnTo>
                    <a:pt x="7844" y="537960"/>
                  </a:lnTo>
                  <a:lnTo>
                    <a:pt x="0" y="499110"/>
                  </a:lnTo>
                  <a:lnTo>
                    <a:pt x="0" y="99822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UNVAN</a:t>
            </a:r>
            <a:r>
              <a:rPr spc="-75" dirty="0"/>
              <a:t> </a:t>
            </a:r>
            <a:r>
              <a:rPr dirty="0"/>
              <a:t>BİLGİSİ</a:t>
            </a:r>
            <a:r>
              <a:rPr spc="-25" dirty="0"/>
              <a:t> </a:t>
            </a:r>
            <a:r>
              <a:rPr dirty="0"/>
              <a:t>VERİ</a:t>
            </a:r>
            <a:r>
              <a:rPr spc="-60" dirty="0"/>
              <a:t> </a:t>
            </a:r>
            <a:r>
              <a:rPr dirty="0"/>
              <a:t>GİRİŞ</a:t>
            </a:r>
            <a:r>
              <a:rPr spc="-50" dirty="0"/>
              <a:t> </a:t>
            </a:r>
            <a:r>
              <a:rPr spc="-10" dirty="0"/>
              <a:t>ALANI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29590" y="3908805"/>
            <a:ext cx="24657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3675" marR="5080" indent="-18161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TÜM</a:t>
            </a:r>
            <a:r>
              <a:rPr sz="1200" spc="-1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BİLGİ</a:t>
            </a:r>
            <a:r>
              <a:rPr sz="12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GİRİŞ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ALANLARININ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EKSİKSİZ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DOLDURULARAK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271964" y="2013140"/>
            <a:ext cx="8550275" cy="3929379"/>
            <a:chOff x="3271964" y="2013140"/>
            <a:chExt cx="8550275" cy="3929379"/>
          </a:xfrm>
        </p:grpSpPr>
        <p:sp>
          <p:nvSpPr>
            <p:cNvPr id="10" name="object 10"/>
            <p:cNvSpPr/>
            <p:nvPr/>
          </p:nvSpPr>
          <p:spPr>
            <a:xfrm>
              <a:off x="3284982" y="2026157"/>
              <a:ext cx="216535" cy="3903345"/>
            </a:xfrm>
            <a:custGeom>
              <a:avLst/>
              <a:gdLst/>
              <a:ahLst/>
              <a:cxnLst/>
              <a:rect l="l" t="t" r="r" b="b"/>
              <a:pathLst>
                <a:path w="216535" h="3903345">
                  <a:moveTo>
                    <a:pt x="108203" y="0"/>
                  </a:moveTo>
                  <a:lnTo>
                    <a:pt x="108203" y="975740"/>
                  </a:lnTo>
                  <a:lnTo>
                    <a:pt x="0" y="975740"/>
                  </a:lnTo>
                  <a:lnTo>
                    <a:pt x="0" y="2927222"/>
                  </a:lnTo>
                  <a:lnTo>
                    <a:pt x="108203" y="2927222"/>
                  </a:lnTo>
                  <a:lnTo>
                    <a:pt x="108203" y="3902964"/>
                  </a:lnTo>
                  <a:lnTo>
                    <a:pt x="216407" y="1951481"/>
                  </a:lnTo>
                  <a:lnTo>
                    <a:pt x="108203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284982" y="2026157"/>
              <a:ext cx="216535" cy="3903345"/>
            </a:xfrm>
            <a:custGeom>
              <a:avLst/>
              <a:gdLst/>
              <a:ahLst/>
              <a:cxnLst/>
              <a:rect l="l" t="t" r="r" b="b"/>
              <a:pathLst>
                <a:path w="216535" h="3903345">
                  <a:moveTo>
                    <a:pt x="0" y="975740"/>
                  </a:moveTo>
                  <a:lnTo>
                    <a:pt x="108203" y="975740"/>
                  </a:lnTo>
                  <a:lnTo>
                    <a:pt x="108203" y="0"/>
                  </a:lnTo>
                  <a:lnTo>
                    <a:pt x="216407" y="1951481"/>
                  </a:lnTo>
                  <a:lnTo>
                    <a:pt x="108203" y="3902964"/>
                  </a:lnTo>
                  <a:lnTo>
                    <a:pt x="108203" y="2927222"/>
                  </a:lnTo>
                  <a:lnTo>
                    <a:pt x="0" y="2927222"/>
                  </a:lnTo>
                  <a:lnTo>
                    <a:pt x="0" y="975740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22942" y="4405122"/>
              <a:ext cx="1985772" cy="128778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822942" y="4405122"/>
              <a:ext cx="1986280" cy="1287780"/>
            </a:xfrm>
            <a:custGeom>
              <a:avLst/>
              <a:gdLst/>
              <a:ahLst/>
              <a:cxnLst/>
              <a:rect l="l" t="t" r="r" b="b"/>
              <a:pathLst>
                <a:path w="1986279" h="1287779">
                  <a:moveTo>
                    <a:pt x="0" y="214629"/>
                  </a:moveTo>
                  <a:lnTo>
                    <a:pt x="5670" y="165431"/>
                  </a:lnTo>
                  <a:lnTo>
                    <a:pt x="21823" y="120261"/>
                  </a:lnTo>
                  <a:lnTo>
                    <a:pt x="47166" y="80409"/>
                  </a:lnTo>
                  <a:lnTo>
                    <a:pt x="80409" y="47166"/>
                  </a:lnTo>
                  <a:lnTo>
                    <a:pt x="120261" y="21823"/>
                  </a:lnTo>
                  <a:lnTo>
                    <a:pt x="165431" y="5670"/>
                  </a:lnTo>
                  <a:lnTo>
                    <a:pt x="214629" y="0"/>
                  </a:lnTo>
                  <a:lnTo>
                    <a:pt x="1771141" y="0"/>
                  </a:lnTo>
                  <a:lnTo>
                    <a:pt x="1820340" y="5670"/>
                  </a:lnTo>
                  <a:lnTo>
                    <a:pt x="1865510" y="21823"/>
                  </a:lnTo>
                  <a:lnTo>
                    <a:pt x="1905362" y="47166"/>
                  </a:lnTo>
                  <a:lnTo>
                    <a:pt x="1938605" y="80409"/>
                  </a:lnTo>
                  <a:lnTo>
                    <a:pt x="1963948" y="120261"/>
                  </a:lnTo>
                  <a:lnTo>
                    <a:pt x="1980101" y="165431"/>
                  </a:lnTo>
                  <a:lnTo>
                    <a:pt x="1985772" y="214629"/>
                  </a:lnTo>
                  <a:lnTo>
                    <a:pt x="1985772" y="1073149"/>
                  </a:lnTo>
                  <a:lnTo>
                    <a:pt x="1980101" y="1122360"/>
                  </a:lnTo>
                  <a:lnTo>
                    <a:pt x="1963948" y="1167535"/>
                  </a:lnTo>
                  <a:lnTo>
                    <a:pt x="1938605" y="1207386"/>
                  </a:lnTo>
                  <a:lnTo>
                    <a:pt x="1905362" y="1240625"/>
                  </a:lnTo>
                  <a:lnTo>
                    <a:pt x="1865510" y="1265963"/>
                  </a:lnTo>
                  <a:lnTo>
                    <a:pt x="1820340" y="1282111"/>
                  </a:lnTo>
                  <a:lnTo>
                    <a:pt x="1771141" y="1287780"/>
                  </a:lnTo>
                  <a:lnTo>
                    <a:pt x="214629" y="1287780"/>
                  </a:lnTo>
                  <a:lnTo>
                    <a:pt x="165431" y="1282111"/>
                  </a:lnTo>
                  <a:lnTo>
                    <a:pt x="120261" y="1265963"/>
                  </a:lnTo>
                  <a:lnTo>
                    <a:pt x="80409" y="1240625"/>
                  </a:lnTo>
                  <a:lnTo>
                    <a:pt x="47166" y="1207386"/>
                  </a:lnTo>
                  <a:lnTo>
                    <a:pt x="21823" y="1167535"/>
                  </a:lnTo>
                  <a:lnTo>
                    <a:pt x="5670" y="1122360"/>
                  </a:lnTo>
                  <a:lnTo>
                    <a:pt x="0" y="1073149"/>
                  </a:lnTo>
                  <a:lnTo>
                    <a:pt x="0" y="214629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0110596" y="4669612"/>
            <a:ext cx="1411605" cy="758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9875" marR="260985" indent="34925" algn="just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«KAYDET» BUTONUNA BASILMASI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GEREKMEKTEDİR.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9308528" y="1551368"/>
            <a:ext cx="2583815" cy="4224655"/>
            <a:chOff x="9308528" y="1551368"/>
            <a:chExt cx="2583815" cy="4224655"/>
          </a:xfrm>
        </p:grpSpPr>
        <p:sp>
          <p:nvSpPr>
            <p:cNvPr id="16" name="object 16"/>
            <p:cNvSpPr/>
            <p:nvPr/>
          </p:nvSpPr>
          <p:spPr>
            <a:xfrm>
              <a:off x="9321546" y="4749545"/>
              <a:ext cx="344805" cy="1013460"/>
            </a:xfrm>
            <a:custGeom>
              <a:avLst/>
              <a:gdLst/>
              <a:ahLst/>
              <a:cxnLst/>
              <a:rect l="l" t="t" r="r" b="b"/>
              <a:pathLst>
                <a:path w="344804" h="1013460">
                  <a:moveTo>
                    <a:pt x="258318" y="0"/>
                  </a:moveTo>
                  <a:lnTo>
                    <a:pt x="86105" y="0"/>
                  </a:lnTo>
                  <a:lnTo>
                    <a:pt x="86105" y="841247"/>
                  </a:lnTo>
                  <a:lnTo>
                    <a:pt x="0" y="841247"/>
                  </a:lnTo>
                  <a:lnTo>
                    <a:pt x="172211" y="1013459"/>
                  </a:lnTo>
                  <a:lnTo>
                    <a:pt x="344424" y="841247"/>
                  </a:lnTo>
                  <a:lnTo>
                    <a:pt x="258318" y="841247"/>
                  </a:lnTo>
                  <a:lnTo>
                    <a:pt x="258318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321546" y="4749545"/>
              <a:ext cx="344805" cy="1013460"/>
            </a:xfrm>
            <a:custGeom>
              <a:avLst/>
              <a:gdLst/>
              <a:ahLst/>
              <a:cxnLst/>
              <a:rect l="l" t="t" r="r" b="b"/>
              <a:pathLst>
                <a:path w="344804" h="1013460">
                  <a:moveTo>
                    <a:pt x="0" y="841247"/>
                  </a:moveTo>
                  <a:lnTo>
                    <a:pt x="86105" y="841247"/>
                  </a:lnTo>
                  <a:lnTo>
                    <a:pt x="86105" y="0"/>
                  </a:lnTo>
                  <a:lnTo>
                    <a:pt x="258318" y="0"/>
                  </a:lnTo>
                  <a:lnTo>
                    <a:pt x="258318" y="841247"/>
                  </a:lnTo>
                  <a:lnTo>
                    <a:pt x="344424" y="841247"/>
                  </a:lnTo>
                  <a:lnTo>
                    <a:pt x="172211" y="1013459"/>
                  </a:lnTo>
                  <a:lnTo>
                    <a:pt x="0" y="841247"/>
                  </a:lnTo>
                  <a:close/>
                </a:path>
              </a:pathLst>
            </a:custGeom>
            <a:ln w="25907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00794" y="1564385"/>
              <a:ext cx="2478024" cy="72542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400794" y="1564385"/>
              <a:ext cx="2478405" cy="725805"/>
            </a:xfrm>
            <a:custGeom>
              <a:avLst/>
              <a:gdLst/>
              <a:ahLst/>
              <a:cxnLst/>
              <a:rect l="l" t="t" r="r" b="b"/>
              <a:pathLst>
                <a:path w="2478404" h="725805">
                  <a:moveTo>
                    <a:pt x="0" y="120903"/>
                  </a:moveTo>
                  <a:lnTo>
                    <a:pt x="9497" y="73830"/>
                  </a:lnTo>
                  <a:lnTo>
                    <a:pt x="35401" y="35401"/>
                  </a:lnTo>
                  <a:lnTo>
                    <a:pt x="73830" y="9497"/>
                  </a:lnTo>
                  <a:lnTo>
                    <a:pt x="120903" y="0"/>
                  </a:lnTo>
                  <a:lnTo>
                    <a:pt x="2357120" y="0"/>
                  </a:lnTo>
                  <a:lnTo>
                    <a:pt x="2404193" y="9497"/>
                  </a:lnTo>
                  <a:lnTo>
                    <a:pt x="2442622" y="35401"/>
                  </a:lnTo>
                  <a:lnTo>
                    <a:pt x="2468526" y="73830"/>
                  </a:lnTo>
                  <a:lnTo>
                    <a:pt x="2478024" y="120903"/>
                  </a:lnTo>
                  <a:lnTo>
                    <a:pt x="2478024" y="604519"/>
                  </a:lnTo>
                  <a:lnTo>
                    <a:pt x="2468526" y="651593"/>
                  </a:lnTo>
                  <a:lnTo>
                    <a:pt x="2442622" y="690022"/>
                  </a:lnTo>
                  <a:lnTo>
                    <a:pt x="2404193" y="715926"/>
                  </a:lnTo>
                  <a:lnTo>
                    <a:pt x="2357120" y="725424"/>
                  </a:lnTo>
                  <a:lnTo>
                    <a:pt x="120903" y="725424"/>
                  </a:lnTo>
                  <a:lnTo>
                    <a:pt x="73830" y="715926"/>
                  </a:lnTo>
                  <a:lnTo>
                    <a:pt x="35401" y="690022"/>
                  </a:lnTo>
                  <a:lnTo>
                    <a:pt x="9497" y="651593"/>
                  </a:lnTo>
                  <a:lnTo>
                    <a:pt x="0" y="604519"/>
                  </a:lnTo>
                  <a:lnTo>
                    <a:pt x="0" y="120903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9558655" y="1637791"/>
            <a:ext cx="216090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HALEN</a:t>
            </a:r>
            <a:r>
              <a:rPr sz="12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AYNI</a:t>
            </a:r>
            <a:r>
              <a:rPr sz="12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UNVAN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</a:rPr>
              <a:t>DEVAM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EDİYOR</a:t>
            </a:r>
            <a:r>
              <a:rPr sz="12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İSE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UNVAN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</a:rPr>
              <a:t>BİTİŞ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TARİHİ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BOŞ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BIRAKILACAK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0105643" y="1103375"/>
            <a:ext cx="615950" cy="399415"/>
            <a:chOff x="10105643" y="1103375"/>
            <a:chExt cx="615950" cy="399415"/>
          </a:xfrm>
        </p:grpSpPr>
        <p:sp>
          <p:nvSpPr>
            <p:cNvPr id="22" name="object 22"/>
            <p:cNvSpPr/>
            <p:nvPr/>
          </p:nvSpPr>
          <p:spPr>
            <a:xfrm>
              <a:off x="10118597" y="1116329"/>
              <a:ext cx="589915" cy="373380"/>
            </a:xfrm>
            <a:custGeom>
              <a:avLst/>
              <a:gdLst/>
              <a:ahLst/>
              <a:cxnLst/>
              <a:rect l="l" t="t" r="r" b="b"/>
              <a:pathLst>
                <a:path w="589915" h="373380">
                  <a:moveTo>
                    <a:pt x="294894" y="0"/>
                  </a:moveTo>
                  <a:lnTo>
                    <a:pt x="225298" y="142621"/>
                  </a:lnTo>
                  <a:lnTo>
                    <a:pt x="0" y="142621"/>
                  </a:lnTo>
                  <a:lnTo>
                    <a:pt x="182245" y="230759"/>
                  </a:lnTo>
                  <a:lnTo>
                    <a:pt x="112649" y="373380"/>
                  </a:lnTo>
                  <a:lnTo>
                    <a:pt x="294894" y="285242"/>
                  </a:lnTo>
                  <a:lnTo>
                    <a:pt x="477138" y="373380"/>
                  </a:lnTo>
                  <a:lnTo>
                    <a:pt x="407543" y="230759"/>
                  </a:lnTo>
                  <a:lnTo>
                    <a:pt x="589787" y="142621"/>
                  </a:lnTo>
                  <a:lnTo>
                    <a:pt x="364490" y="142621"/>
                  </a:lnTo>
                  <a:lnTo>
                    <a:pt x="294894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118597" y="1116329"/>
              <a:ext cx="589915" cy="373380"/>
            </a:xfrm>
            <a:custGeom>
              <a:avLst/>
              <a:gdLst/>
              <a:ahLst/>
              <a:cxnLst/>
              <a:rect l="l" t="t" r="r" b="b"/>
              <a:pathLst>
                <a:path w="589915" h="373380">
                  <a:moveTo>
                    <a:pt x="0" y="142621"/>
                  </a:moveTo>
                  <a:lnTo>
                    <a:pt x="225298" y="142621"/>
                  </a:lnTo>
                  <a:lnTo>
                    <a:pt x="294894" y="0"/>
                  </a:lnTo>
                  <a:lnTo>
                    <a:pt x="364490" y="142621"/>
                  </a:lnTo>
                  <a:lnTo>
                    <a:pt x="589787" y="142621"/>
                  </a:lnTo>
                  <a:lnTo>
                    <a:pt x="407543" y="230759"/>
                  </a:lnTo>
                  <a:lnTo>
                    <a:pt x="477138" y="373380"/>
                  </a:lnTo>
                  <a:lnTo>
                    <a:pt x="294894" y="285242"/>
                  </a:lnTo>
                  <a:lnTo>
                    <a:pt x="112649" y="373380"/>
                  </a:lnTo>
                  <a:lnTo>
                    <a:pt x="182245" y="230759"/>
                  </a:lnTo>
                  <a:lnTo>
                    <a:pt x="0" y="142621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104</a:t>
            </a:fld>
            <a:endParaRPr spc="-25" dirty="0"/>
          </a:p>
        </p:txBody>
      </p:sp>
      <p:sp>
        <p:nvSpPr>
          <p:cNvPr id="25" name="object 2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000" y="633793"/>
            <a:ext cx="12200890" cy="5895340"/>
            <a:chOff x="-4000" y="633793"/>
            <a:chExt cx="12200890" cy="58953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43127"/>
              <a:ext cx="12192000" cy="58491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" y="638555"/>
              <a:ext cx="12191365" cy="5858510"/>
            </a:xfrm>
            <a:custGeom>
              <a:avLst/>
              <a:gdLst/>
              <a:ahLst/>
              <a:cxnLst/>
              <a:rect l="l" t="t" r="r" b="b"/>
              <a:pathLst>
                <a:path w="12191365" h="5858510">
                  <a:moveTo>
                    <a:pt x="0" y="5858256"/>
                  </a:moveTo>
                  <a:lnTo>
                    <a:pt x="12191238" y="5858256"/>
                  </a:lnTo>
                </a:path>
                <a:path w="12191365" h="5858510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9506" y="4100321"/>
              <a:ext cx="2115312" cy="51206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19506" y="4100321"/>
              <a:ext cx="2115820" cy="512445"/>
            </a:xfrm>
            <a:custGeom>
              <a:avLst/>
              <a:gdLst/>
              <a:ahLst/>
              <a:cxnLst/>
              <a:rect l="l" t="t" r="r" b="b"/>
              <a:pathLst>
                <a:path w="2115820" h="512445">
                  <a:moveTo>
                    <a:pt x="0" y="256031"/>
                  </a:moveTo>
                  <a:lnTo>
                    <a:pt x="21487" y="204447"/>
                  </a:lnTo>
                  <a:lnTo>
                    <a:pt x="58376" y="171956"/>
                  </a:lnTo>
                  <a:lnTo>
                    <a:pt x="111844" y="141340"/>
                  </a:lnTo>
                  <a:lnTo>
                    <a:pt x="180631" y="112904"/>
                  </a:lnTo>
                  <a:lnTo>
                    <a:pt x="220376" y="99600"/>
                  </a:lnTo>
                  <a:lnTo>
                    <a:pt x="263479" y="86955"/>
                  </a:lnTo>
                  <a:lnTo>
                    <a:pt x="309781" y="75009"/>
                  </a:lnTo>
                  <a:lnTo>
                    <a:pt x="359126" y="63799"/>
                  </a:lnTo>
                  <a:lnTo>
                    <a:pt x="411355" y="53363"/>
                  </a:lnTo>
                  <a:lnTo>
                    <a:pt x="466312" y="43739"/>
                  </a:lnTo>
                  <a:lnTo>
                    <a:pt x="523838" y="34967"/>
                  </a:lnTo>
                  <a:lnTo>
                    <a:pt x="583776" y="27083"/>
                  </a:lnTo>
                  <a:lnTo>
                    <a:pt x="645970" y="20127"/>
                  </a:lnTo>
                  <a:lnTo>
                    <a:pt x="710260" y="14136"/>
                  </a:lnTo>
                  <a:lnTo>
                    <a:pt x="776490" y="9149"/>
                  </a:lnTo>
                  <a:lnTo>
                    <a:pt x="844502" y="5203"/>
                  </a:lnTo>
                  <a:lnTo>
                    <a:pt x="914139" y="2338"/>
                  </a:lnTo>
                  <a:lnTo>
                    <a:pt x="985242" y="590"/>
                  </a:lnTo>
                  <a:lnTo>
                    <a:pt x="1057656" y="0"/>
                  </a:lnTo>
                  <a:lnTo>
                    <a:pt x="1130063" y="590"/>
                  </a:lnTo>
                  <a:lnTo>
                    <a:pt x="1201162" y="2338"/>
                  </a:lnTo>
                  <a:lnTo>
                    <a:pt x="1270794" y="5203"/>
                  </a:lnTo>
                  <a:lnTo>
                    <a:pt x="1338804" y="9149"/>
                  </a:lnTo>
                  <a:lnTo>
                    <a:pt x="1405031" y="14136"/>
                  </a:lnTo>
                  <a:lnTo>
                    <a:pt x="1469320" y="20127"/>
                  </a:lnTo>
                  <a:lnTo>
                    <a:pt x="1531512" y="27083"/>
                  </a:lnTo>
                  <a:lnTo>
                    <a:pt x="1591451" y="34967"/>
                  </a:lnTo>
                  <a:lnTo>
                    <a:pt x="1648977" y="43739"/>
                  </a:lnTo>
                  <a:lnTo>
                    <a:pt x="1703934" y="53363"/>
                  </a:lnTo>
                  <a:lnTo>
                    <a:pt x="1756165" y="63799"/>
                  </a:lnTo>
                  <a:lnTo>
                    <a:pt x="1805511" y="75009"/>
                  </a:lnTo>
                  <a:lnTo>
                    <a:pt x="1851815" y="86955"/>
                  </a:lnTo>
                  <a:lnTo>
                    <a:pt x="1894919" y="99600"/>
                  </a:lnTo>
                  <a:lnTo>
                    <a:pt x="1934666" y="112904"/>
                  </a:lnTo>
                  <a:lnTo>
                    <a:pt x="1970898" y="126830"/>
                  </a:lnTo>
                  <a:lnTo>
                    <a:pt x="2032188" y="156394"/>
                  </a:lnTo>
                  <a:lnTo>
                    <a:pt x="2077527" y="187986"/>
                  </a:lnTo>
                  <a:lnTo>
                    <a:pt x="2105655" y="221300"/>
                  </a:lnTo>
                  <a:lnTo>
                    <a:pt x="2115312" y="256031"/>
                  </a:lnTo>
                  <a:lnTo>
                    <a:pt x="2112871" y="273555"/>
                  </a:lnTo>
                  <a:lnTo>
                    <a:pt x="2093821" y="307616"/>
                  </a:lnTo>
                  <a:lnTo>
                    <a:pt x="2056930" y="340107"/>
                  </a:lnTo>
                  <a:lnTo>
                    <a:pt x="2003458" y="370723"/>
                  </a:lnTo>
                  <a:lnTo>
                    <a:pt x="1934666" y="399159"/>
                  </a:lnTo>
                  <a:lnTo>
                    <a:pt x="1894919" y="412463"/>
                  </a:lnTo>
                  <a:lnTo>
                    <a:pt x="1851815" y="425108"/>
                  </a:lnTo>
                  <a:lnTo>
                    <a:pt x="1805511" y="437054"/>
                  </a:lnTo>
                  <a:lnTo>
                    <a:pt x="1756165" y="448264"/>
                  </a:lnTo>
                  <a:lnTo>
                    <a:pt x="1703934" y="458700"/>
                  </a:lnTo>
                  <a:lnTo>
                    <a:pt x="1648977" y="468324"/>
                  </a:lnTo>
                  <a:lnTo>
                    <a:pt x="1591451" y="477096"/>
                  </a:lnTo>
                  <a:lnTo>
                    <a:pt x="1531512" y="484980"/>
                  </a:lnTo>
                  <a:lnTo>
                    <a:pt x="1469320" y="491936"/>
                  </a:lnTo>
                  <a:lnTo>
                    <a:pt x="1405031" y="497927"/>
                  </a:lnTo>
                  <a:lnTo>
                    <a:pt x="1338804" y="502914"/>
                  </a:lnTo>
                  <a:lnTo>
                    <a:pt x="1270794" y="506860"/>
                  </a:lnTo>
                  <a:lnTo>
                    <a:pt x="1201162" y="509725"/>
                  </a:lnTo>
                  <a:lnTo>
                    <a:pt x="1130063" y="511473"/>
                  </a:lnTo>
                  <a:lnTo>
                    <a:pt x="1057656" y="512063"/>
                  </a:lnTo>
                  <a:lnTo>
                    <a:pt x="985242" y="511473"/>
                  </a:lnTo>
                  <a:lnTo>
                    <a:pt x="914139" y="509725"/>
                  </a:lnTo>
                  <a:lnTo>
                    <a:pt x="844502" y="506860"/>
                  </a:lnTo>
                  <a:lnTo>
                    <a:pt x="776490" y="502914"/>
                  </a:lnTo>
                  <a:lnTo>
                    <a:pt x="710260" y="497927"/>
                  </a:lnTo>
                  <a:lnTo>
                    <a:pt x="645970" y="491936"/>
                  </a:lnTo>
                  <a:lnTo>
                    <a:pt x="583776" y="484980"/>
                  </a:lnTo>
                  <a:lnTo>
                    <a:pt x="523838" y="477096"/>
                  </a:lnTo>
                  <a:lnTo>
                    <a:pt x="466312" y="468324"/>
                  </a:lnTo>
                  <a:lnTo>
                    <a:pt x="411355" y="458700"/>
                  </a:lnTo>
                  <a:lnTo>
                    <a:pt x="359126" y="448264"/>
                  </a:lnTo>
                  <a:lnTo>
                    <a:pt x="309781" y="437054"/>
                  </a:lnTo>
                  <a:lnTo>
                    <a:pt x="263479" y="425108"/>
                  </a:lnTo>
                  <a:lnTo>
                    <a:pt x="220376" y="412463"/>
                  </a:lnTo>
                  <a:lnTo>
                    <a:pt x="180631" y="399159"/>
                  </a:lnTo>
                  <a:lnTo>
                    <a:pt x="144401" y="385233"/>
                  </a:lnTo>
                  <a:lnTo>
                    <a:pt x="83116" y="355669"/>
                  </a:lnTo>
                  <a:lnTo>
                    <a:pt x="37780" y="324077"/>
                  </a:lnTo>
                  <a:lnTo>
                    <a:pt x="9655" y="290763"/>
                  </a:lnTo>
                  <a:lnTo>
                    <a:pt x="0" y="256031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UNVAN</a:t>
            </a:r>
            <a:r>
              <a:rPr spc="-75" dirty="0"/>
              <a:t> </a:t>
            </a:r>
            <a:r>
              <a:rPr dirty="0"/>
              <a:t>BİLGİSİ</a:t>
            </a:r>
            <a:r>
              <a:rPr spc="-25" dirty="0"/>
              <a:t> </a:t>
            </a:r>
            <a:r>
              <a:rPr dirty="0"/>
              <a:t>VERİ</a:t>
            </a:r>
            <a:r>
              <a:rPr spc="-60" dirty="0"/>
              <a:t> </a:t>
            </a:r>
            <a:r>
              <a:rPr dirty="0"/>
              <a:t>GİRİŞ</a:t>
            </a:r>
            <a:r>
              <a:rPr spc="-50" dirty="0"/>
              <a:t> </a:t>
            </a:r>
            <a:r>
              <a:rPr spc="-10" dirty="0"/>
              <a:t>ALANI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53795" y="4251197"/>
            <a:ext cx="12471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EKLENEN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</a:rPr>
              <a:t>KAYIT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311145" y="4264088"/>
            <a:ext cx="6577965" cy="1852930"/>
            <a:chOff x="2311145" y="4264088"/>
            <a:chExt cx="6577965" cy="1852930"/>
          </a:xfrm>
        </p:grpSpPr>
        <p:sp>
          <p:nvSpPr>
            <p:cNvPr id="10" name="object 10"/>
            <p:cNvSpPr/>
            <p:nvPr/>
          </p:nvSpPr>
          <p:spPr>
            <a:xfrm>
              <a:off x="2803397" y="4277106"/>
              <a:ext cx="727075" cy="216535"/>
            </a:xfrm>
            <a:custGeom>
              <a:avLst/>
              <a:gdLst/>
              <a:ahLst/>
              <a:cxnLst/>
              <a:rect l="l" t="t" r="r" b="b"/>
              <a:pathLst>
                <a:path w="727075" h="216535">
                  <a:moveTo>
                    <a:pt x="618743" y="0"/>
                  </a:moveTo>
                  <a:lnTo>
                    <a:pt x="618743" y="54102"/>
                  </a:lnTo>
                  <a:lnTo>
                    <a:pt x="0" y="54102"/>
                  </a:lnTo>
                  <a:lnTo>
                    <a:pt x="0" y="162306"/>
                  </a:lnTo>
                  <a:lnTo>
                    <a:pt x="618743" y="162306"/>
                  </a:lnTo>
                  <a:lnTo>
                    <a:pt x="618743" y="216408"/>
                  </a:lnTo>
                  <a:lnTo>
                    <a:pt x="726948" y="108204"/>
                  </a:lnTo>
                  <a:lnTo>
                    <a:pt x="618743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803397" y="4277106"/>
              <a:ext cx="727075" cy="216535"/>
            </a:xfrm>
            <a:custGeom>
              <a:avLst/>
              <a:gdLst/>
              <a:ahLst/>
              <a:cxnLst/>
              <a:rect l="l" t="t" r="r" b="b"/>
              <a:pathLst>
                <a:path w="727075" h="216535">
                  <a:moveTo>
                    <a:pt x="0" y="54102"/>
                  </a:moveTo>
                  <a:lnTo>
                    <a:pt x="618743" y="54102"/>
                  </a:lnTo>
                  <a:lnTo>
                    <a:pt x="618743" y="0"/>
                  </a:lnTo>
                  <a:lnTo>
                    <a:pt x="726948" y="108204"/>
                  </a:lnTo>
                  <a:lnTo>
                    <a:pt x="618743" y="216408"/>
                  </a:lnTo>
                  <a:lnTo>
                    <a:pt x="618743" y="162306"/>
                  </a:lnTo>
                  <a:lnTo>
                    <a:pt x="0" y="162306"/>
                  </a:lnTo>
                  <a:lnTo>
                    <a:pt x="0" y="54102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11145" y="5398770"/>
              <a:ext cx="6577583" cy="71780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2311145" y="5398770"/>
            <a:ext cx="6577965" cy="718185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1746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75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DAHA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ÖNCE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GİRİLEN</a:t>
            </a:r>
            <a:r>
              <a:rPr sz="12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KAYDIN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GÜNCELLEME,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SİLME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VE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</a:rPr>
              <a:t>DETAY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GÖRÜNTÜLEMESİ</a:t>
            </a:r>
            <a:endParaRPr sz="12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ALANDAN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YAPILMAKTADIR.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94926" y="3077717"/>
            <a:ext cx="2022348" cy="816863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9694926" y="3077717"/>
            <a:ext cx="2022475" cy="817244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1327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45"/>
              </a:spcBef>
            </a:pP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GÜNCELLEME</a:t>
            </a:r>
            <a:endParaRPr sz="1200">
              <a:latin typeface="Verdana"/>
              <a:cs typeface="Verdana"/>
            </a:endParaRPr>
          </a:p>
          <a:p>
            <a:pPr marL="114300" marR="107950" algn="ctr">
              <a:lnSpc>
                <a:spcPct val="100000"/>
              </a:lnSpc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YAPILMASI</a:t>
            </a:r>
            <a:r>
              <a:rPr sz="1200" spc="-9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GEREKİYOR 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İSE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479918" y="4069715"/>
            <a:ext cx="2837180" cy="1009650"/>
            <a:chOff x="7479918" y="4069715"/>
            <a:chExt cx="2837180" cy="1009650"/>
          </a:xfrm>
        </p:grpSpPr>
        <p:sp>
          <p:nvSpPr>
            <p:cNvPr id="17" name="object 17"/>
            <p:cNvSpPr/>
            <p:nvPr/>
          </p:nvSpPr>
          <p:spPr>
            <a:xfrm>
              <a:off x="7492618" y="4492752"/>
              <a:ext cx="966469" cy="574040"/>
            </a:xfrm>
            <a:custGeom>
              <a:avLst/>
              <a:gdLst/>
              <a:ahLst/>
              <a:cxnLst/>
              <a:rect l="l" t="t" r="r" b="b"/>
              <a:pathLst>
                <a:path w="966470" h="574039">
                  <a:moveTo>
                    <a:pt x="792352" y="0"/>
                  </a:moveTo>
                  <a:lnTo>
                    <a:pt x="820801" y="58547"/>
                  </a:lnTo>
                  <a:lnTo>
                    <a:pt x="0" y="456565"/>
                  </a:lnTo>
                  <a:lnTo>
                    <a:pt x="56641" y="573532"/>
                  </a:lnTo>
                  <a:lnTo>
                    <a:pt x="877442" y="175514"/>
                  </a:lnTo>
                  <a:lnTo>
                    <a:pt x="905890" y="233934"/>
                  </a:lnTo>
                  <a:lnTo>
                    <a:pt x="966088" y="60325"/>
                  </a:lnTo>
                  <a:lnTo>
                    <a:pt x="792352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492618" y="4492752"/>
              <a:ext cx="966469" cy="574040"/>
            </a:xfrm>
            <a:custGeom>
              <a:avLst/>
              <a:gdLst/>
              <a:ahLst/>
              <a:cxnLst/>
              <a:rect l="l" t="t" r="r" b="b"/>
              <a:pathLst>
                <a:path w="966470" h="574039">
                  <a:moveTo>
                    <a:pt x="0" y="456565"/>
                  </a:moveTo>
                  <a:lnTo>
                    <a:pt x="820801" y="58547"/>
                  </a:lnTo>
                  <a:lnTo>
                    <a:pt x="792352" y="0"/>
                  </a:lnTo>
                  <a:lnTo>
                    <a:pt x="966088" y="60325"/>
                  </a:lnTo>
                  <a:lnTo>
                    <a:pt x="905890" y="233934"/>
                  </a:lnTo>
                  <a:lnTo>
                    <a:pt x="877442" y="175514"/>
                  </a:lnTo>
                  <a:lnTo>
                    <a:pt x="56641" y="573532"/>
                  </a:lnTo>
                  <a:lnTo>
                    <a:pt x="0" y="456565"/>
                  </a:lnTo>
                  <a:close/>
                </a:path>
              </a:pathLst>
            </a:custGeom>
            <a:ln w="25400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489185" y="4082415"/>
              <a:ext cx="815340" cy="90805"/>
            </a:xfrm>
            <a:custGeom>
              <a:avLst/>
              <a:gdLst/>
              <a:ahLst/>
              <a:cxnLst/>
              <a:rect l="l" t="t" r="r" b="b"/>
              <a:pathLst>
                <a:path w="815340" h="90804">
                  <a:moveTo>
                    <a:pt x="813181" y="0"/>
                  </a:moveTo>
                  <a:lnTo>
                    <a:pt x="21971" y="56515"/>
                  </a:lnTo>
                  <a:lnTo>
                    <a:pt x="21209" y="45085"/>
                  </a:lnTo>
                  <a:lnTo>
                    <a:pt x="0" y="69596"/>
                  </a:lnTo>
                  <a:lnTo>
                    <a:pt x="24384" y="90678"/>
                  </a:lnTo>
                  <a:lnTo>
                    <a:pt x="23622" y="79248"/>
                  </a:lnTo>
                  <a:lnTo>
                    <a:pt x="814832" y="22860"/>
                  </a:lnTo>
                  <a:lnTo>
                    <a:pt x="813181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489185" y="4082415"/>
              <a:ext cx="815340" cy="90805"/>
            </a:xfrm>
            <a:custGeom>
              <a:avLst/>
              <a:gdLst/>
              <a:ahLst/>
              <a:cxnLst/>
              <a:rect l="l" t="t" r="r" b="b"/>
              <a:pathLst>
                <a:path w="815340" h="90804">
                  <a:moveTo>
                    <a:pt x="814832" y="22860"/>
                  </a:moveTo>
                  <a:lnTo>
                    <a:pt x="23622" y="79248"/>
                  </a:lnTo>
                  <a:lnTo>
                    <a:pt x="24384" y="90678"/>
                  </a:lnTo>
                  <a:lnTo>
                    <a:pt x="0" y="69596"/>
                  </a:lnTo>
                  <a:lnTo>
                    <a:pt x="21209" y="45085"/>
                  </a:lnTo>
                  <a:lnTo>
                    <a:pt x="21971" y="56515"/>
                  </a:lnTo>
                  <a:lnTo>
                    <a:pt x="813181" y="0"/>
                  </a:lnTo>
                  <a:lnTo>
                    <a:pt x="814832" y="22860"/>
                  </a:lnTo>
                  <a:close/>
                </a:path>
              </a:pathLst>
            </a:custGeom>
            <a:ln w="2539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105</a:t>
            </a:fld>
            <a:endParaRPr spc="-25" dirty="0"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000" y="781621"/>
            <a:ext cx="12097385" cy="5747385"/>
            <a:chOff x="-4000" y="781621"/>
            <a:chExt cx="12097385" cy="57473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90955"/>
              <a:ext cx="12083795" cy="570128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" y="786383"/>
              <a:ext cx="12087860" cy="5710555"/>
            </a:xfrm>
            <a:custGeom>
              <a:avLst/>
              <a:gdLst/>
              <a:ahLst/>
              <a:cxnLst/>
              <a:rect l="l" t="t" r="r" b="b"/>
              <a:pathLst>
                <a:path w="12087860" h="5710555">
                  <a:moveTo>
                    <a:pt x="0" y="5710428"/>
                  </a:moveTo>
                  <a:lnTo>
                    <a:pt x="12087606" y="5710428"/>
                  </a:lnTo>
                  <a:lnTo>
                    <a:pt x="12087606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41357" y="1425701"/>
              <a:ext cx="2645664" cy="12192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341357" y="1425701"/>
              <a:ext cx="2646045" cy="1219200"/>
            </a:xfrm>
            <a:custGeom>
              <a:avLst/>
              <a:gdLst/>
              <a:ahLst/>
              <a:cxnLst/>
              <a:rect l="l" t="t" r="r" b="b"/>
              <a:pathLst>
                <a:path w="2646045" h="1219200">
                  <a:moveTo>
                    <a:pt x="0" y="203200"/>
                  </a:moveTo>
                  <a:lnTo>
                    <a:pt x="5364" y="156594"/>
                  </a:lnTo>
                  <a:lnTo>
                    <a:pt x="20645" y="113818"/>
                  </a:lnTo>
                  <a:lnTo>
                    <a:pt x="44626" y="76090"/>
                  </a:lnTo>
                  <a:lnTo>
                    <a:pt x="76090" y="44626"/>
                  </a:lnTo>
                  <a:lnTo>
                    <a:pt x="113818" y="20645"/>
                  </a:lnTo>
                  <a:lnTo>
                    <a:pt x="156594" y="5364"/>
                  </a:lnTo>
                  <a:lnTo>
                    <a:pt x="203200" y="0"/>
                  </a:lnTo>
                  <a:lnTo>
                    <a:pt x="2442464" y="0"/>
                  </a:lnTo>
                  <a:lnTo>
                    <a:pt x="2489069" y="5364"/>
                  </a:lnTo>
                  <a:lnTo>
                    <a:pt x="2531845" y="20645"/>
                  </a:lnTo>
                  <a:lnTo>
                    <a:pt x="2569573" y="44626"/>
                  </a:lnTo>
                  <a:lnTo>
                    <a:pt x="2601037" y="76090"/>
                  </a:lnTo>
                  <a:lnTo>
                    <a:pt x="2625018" y="113818"/>
                  </a:lnTo>
                  <a:lnTo>
                    <a:pt x="2640299" y="156594"/>
                  </a:lnTo>
                  <a:lnTo>
                    <a:pt x="2645664" y="203200"/>
                  </a:lnTo>
                  <a:lnTo>
                    <a:pt x="2645664" y="1016000"/>
                  </a:lnTo>
                  <a:lnTo>
                    <a:pt x="2640299" y="1062605"/>
                  </a:lnTo>
                  <a:lnTo>
                    <a:pt x="2625018" y="1105381"/>
                  </a:lnTo>
                  <a:lnTo>
                    <a:pt x="2601037" y="1143109"/>
                  </a:lnTo>
                  <a:lnTo>
                    <a:pt x="2569573" y="1174573"/>
                  </a:lnTo>
                  <a:lnTo>
                    <a:pt x="2531845" y="1198554"/>
                  </a:lnTo>
                  <a:lnTo>
                    <a:pt x="2489069" y="1213835"/>
                  </a:lnTo>
                  <a:lnTo>
                    <a:pt x="2442464" y="1219200"/>
                  </a:lnTo>
                  <a:lnTo>
                    <a:pt x="203200" y="1219200"/>
                  </a:lnTo>
                  <a:lnTo>
                    <a:pt x="156594" y="1213835"/>
                  </a:lnTo>
                  <a:lnTo>
                    <a:pt x="113818" y="1198554"/>
                  </a:lnTo>
                  <a:lnTo>
                    <a:pt x="76090" y="1174573"/>
                  </a:lnTo>
                  <a:lnTo>
                    <a:pt x="44626" y="1143109"/>
                  </a:lnTo>
                  <a:lnTo>
                    <a:pt x="20645" y="1105381"/>
                  </a:lnTo>
                  <a:lnTo>
                    <a:pt x="5364" y="1062605"/>
                  </a:lnTo>
                  <a:lnTo>
                    <a:pt x="0" y="1016000"/>
                  </a:lnTo>
                  <a:lnTo>
                    <a:pt x="0" y="203200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UNVAN</a:t>
            </a:r>
            <a:r>
              <a:rPr spc="-75" dirty="0"/>
              <a:t> </a:t>
            </a:r>
            <a:r>
              <a:rPr dirty="0"/>
              <a:t>BİLGİSİ</a:t>
            </a:r>
            <a:r>
              <a:rPr spc="-25" dirty="0"/>
              <a:t> </a:t>
            </a:r>
            <a:r>
              <a:rPr dirty="0"/>
              <a:t>VERİ</a:t>
            </a:r>
            <a:r>
              <a:rPr spc="-60" dirty="0"/>
              <a:t> </a:t>
            </a:r>
            <a:r>
              <a:rPr dirty="0"/>
              <a:t>GİRİŞ</a:t>
            </a:r>
            <a:r>
              <a:rPr spc="-50" dirty="0"/>
              <a:t> </a:t>
            </a:r>
            <a:r>
              <a:rPr spc="-10" dirty="0"/>
              <a:t>ALANI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616567" y="1472946"/>
            <a:ext cx="209550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905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UNVAN</a:t>
            </a:r>
            <a:r>
              <a:rPr sz="12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DEĞİŞİKLİĞİ</a:t>
            </a:r>
            <a:r>
              <a:rPr sz="1200" spc="-8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</a:rPr>
              <a:t>YADA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GÖREVDEN</a:t>
            </a:r>
            <a:r>
              <a:rPr sz="12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AYRILMA</a:t>
            </a:r>
            <a:r>
              <a:rPr sz="1200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SÖZ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KONUSU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İSE</a:t>
            </a:r>
            <a:r>
              <a:rPr sz="12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UNVAN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</a:rPr>
              <a:t>BİTİŞ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TARİHİ</a:t>
            </a:r>
            <a:r>
              <a:rPr sz="12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GİRİLEREK</a:t>
            </a:r>
            <a:r>
              <a:rPr sz="1200" spc="-8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UNVAN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BİLGİSİNİN</a:t>
            </a:r>
            <a:r>
              <a:rPr sz="12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KAPATILMASI GEREKMEKTEDİR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214611" y="498348"/>
            <a:ext cx="2785745" cy="4948555"/>
            <a:chOff x="9214611" y="498348"/>
            <a:chExt cx="2785745" cy="4948555"/>
          </a:xfrm>
        </p:grpSpPr>
        <p:sp>
          <p:nvSpPr>
            <p:cNvPr id="10" name="object 10"/>
            <p:cNvSpPr/>
            <p:nvPr/>
          </p:nvSpPr>
          <p:spPr>
            <a:xfrm>
              <a:off x="9958577" y="511302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457200" y="0"/>
                  </a:moveTo>
                  <a:lnTo>
                    <a:pt x="349250" y="349250"/>
                  </a:lnTo>
                  <a:lnTo>
                    <a:pt x="0" y="349250"/>
                  </a:lnTo>
                  <a:lnTo>
                    <a:pt x="282575" y="565150"/>
                  </a:lnTo>
                  <a:lnTo>
                    <a:pt x="174625" y="914400"/>
                  </a:lnTo>
                  <a:lnTo>
                    <a:pt x="457200" y="698500"/>
                  </a:lnTo>
                  <a:lnTo>
                    <a:pt x="739775" y="914400"/>
                  </a:lnTo>
                  <a:lnTo>
                    <a:pt x="631825" y="565150"/>
                  </a:lnTo>
                  <a:lnTo>
                    <a:pt x="914400" y="349250"/>
                  </a:lnTo>
                  <a:lnTo>
                    <a:pt x="565150" y="34925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58577" y="511302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0" y="349250"/>
                  </a:moveTo>
                  <a:lnTo>
                    <a:pt x="349250" y="349250"/>
                  </a:lnTo>
                  <a:lnTo>
                    <a:pt x="457200" y="0"/>
                  </a:lnTo>
                  <a:lnTo>
                    <a:pt x="565150" y="349250"/>
                  </a:lnTo>
                  <a:lnTo>
                    <a:pt x="914400" y="349250"/>
                  </a:lnTo>
                  <a:lnTo>
                    <a:pt x="631825" y="565150"/>
                  </a:lnTo>
                  <a:lnTo>
                    <a:pt x="739775" y="914400"/>
                  </a:lnTo>
                  <a:lnTo>
                    <a:pt x="457200" y="698500"/>
                  </a:lnTo>
                  <a:lnTo>
                    <a:pt x="174625" y="914400"/>
                  </a:lnTo>
                  <a:lnTo>
                    <a:pt x="282575" y="565150"/>
                  </a:lnTo>
                  <a:lnTo>
                    <a:pt x="0" y="349250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227311" y="3185668"/>
              <a:ext cx="800735" cy="921385"/>
            </a:xfrm>
            <a:custGeom>
              <a:avLst/>
              <a:gdLst/>
              <a:ahLst/>
              <a:cxnLst/>
              <a:rect l="l" t="t" r="r" b="b"/>
              <a:pathLst>
                <a:path w="800734" h="921385">
                  <a:moveTo>
                    <a:pt x="10160" y="0"/>
                  </a:moveTo>
                  <a:lnTo>
                    <a:pt x="0" y="124714"/>
                  </a:lnTo>
                  <a:lnTo>
                    <a:pt x="33782" y="96139"/>
                  </a:lnTo>
                  <a:lnTo>
                    <a:pt x="733298" y="920877"/>
                  </a:lnTo>
                  <a:lnTo>
                    <a:pt x="800735" y="863727"/>
                  </a:lnTo>
                  <a:lnTo>
                    <a:pt x="101219" y="38862"/>
                  </a:lnTo>
                  <a:lnTo>
                    <a:pt x="135001" y="10287"/>
                  </a:lnTo>
                  <a:lnTo>
                    <a:pt x="10160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227311" y="3185668"/>
              <a:ext cx="800735" cy="921385"/>
            </a:xfrm>
            <a:custGeom>
              <a:avLst/>
              <a:gdLst/>
              <a:ahLst/>
              <a:cxnLst/>
              <a:rect l="l" t="t" r="r" b="b"/>
              <a:pathLst>
                <a:path w="800734" h="921385">
                  <a:moveTo>
                    <a:pt x="135001" y="10287"/>
                  </a:moveTo>
                  <a:lnTo>
                    <a:pt x="101219" y="38862"/>
                  </a:lnTo>
                  <a:lnTo>
                    <a:pt x="800735" y="863727"/>
                  </a:lnTo>
                  <a:lnTo>
                    <a:pt x="733298" y="920877"/>
                  </a:lnTo>
                  <a:lnTo>
                    <a:pt x="33782" y="96139"/>
                  </a:lnTo>
                  <a:lnTo>
                    <a:pt x="0" y="124714"/>
                  </a:lnTo>
                  <a:lnTo>
                    <a:pt x="10160" y="0"/>
                  </a:lnTo>
                  <a:lnTo>
                    <a:pt x="135001" y="10287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41357" y="4620006"/>
              <a:ext cx="2645664" cy="81381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341357" y="4620006"/>
              <a:ext cx="2646045" cy="814069"/>
            </a:xfrm>
            <a:custGeom>
              <a:avLst/>
              <a:gdLst/>
              <a:ahLst/>
              <a:cxnLst/>
              <a:rect l="l" t="t" r="r" b="b"/>
              <a:pathLst>
                <a:path w="2646045" h="814070">
                  <a:moveTo>
                    <a:pt x="0" y="135636"/>
                  </a:moveTo>
                  <a:lnTo>
                    <a:pt x="6912" y="92756"/>
                  </a:lnTo>
                  <a:lnTo>
                    <a:pt x="26164" y="55522"/>
                  </a:lnTo>
                  <a:lnTo>
                    <a:pt x="55522" y="26164"/>
                  </a:lnTo>
                  <a:lnTo>
                    <a:pt x="92756" y="6912"/>
                  </a:lnTo>
                  <a:lnTo>
                    <a:pt x="135636" y="0"/>
                  </a:lnTo>
                  <a:lnTo>
                    <a:pt x="2510028" y="0"/>
                  </a:lnTo>
                  <a:lnTo>
                    <a:pt x="2552907" y="6912"/>
                  </a:lnTo>
                  <a:lnTo>
                    <a:pt x="2590141" y="26164"/>
                  </a:lnTo>
                  <a:lnTo>
                    <a:pt x="2619499" y="55522"/>
                  </a:lnTo>
                  <a:lnTo>
                    <a:pt x="2638751" y="92756"/>
                  </a:lnTo>
                  <a:lnTo>
                    <a:pt x="2645664" y="135636"/>
                  </a:lnTo>
                  <a:lnTo>
                    <a:pt x="2645664" y="678180"/>
                  </a:lnTo>
                  <a:lnTo>
                    <a:pt x="2638751" y="721059"/>
                  </a:lnTo>
                  <a:lnTo>
                    <a:pt x="2619499" y="758293"/>
                  </a:lnTo>
                  <a:lnTo>
                    <a:pt x="2590141" y="787651"/>
                  </a:lnTo>
                  <a:lnTo>
                    <a:pt x="2552907" y="806903"/>
                  </a:lnTo>
                  <a:lnTo>
                    <a:pt x="2510028" y="813816"/>
                  </a:lnTo>
                  <a:lnTo>
                    <a:pt x="135636" y="813816"/>
                  </a:lnTo>
                  <a:lnTo>
                    <a:pt x="92756" y="806903"/>
                  </a:lnTo>
                  <a:lnTo>
                    <a:pt x="55522" y="787651"/>
                  </a:lnTo>
                  <a:lnTo>
                    <a:pt x="26164" y="758293"/>
                  </a:lnTo>
                  <a:lnTo>
                    <a:pt x="6912" y="721059"/>
                  </a:lnTo>
                  <a:lnTo>
                    <a:pt x="0" y="678180"/>
                  </a:lnTo>
                  <a:lnTo>
                    <a:pt x="0" y="135636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9633331" y="4646803"/>
            <a:ext cx="20618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" marR="40640" indent="16764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YAPILAN</a:t>
            </a:r>
            <a:r>
              <a:rPr sz="1200" spc="-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DEĞİŞİKLİK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GÜNCELLEME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BUTONUNA</a:t>
            </a:r>
            <a:endParaRPr sz="12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BASILARAK</a:t>
            </a:r>
            <a:endParaRPr sz="12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SONUÇLANDIRILACAKTIR.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106</a:t>
            </a:fld>
            <a:endParaRPr spc="-25" dirty="0"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UNVAN</a:t>
            </a:r>
            <a:r>
              <a:rPr spc="-75" dirty="0"/>
              <a:t> </a:t>
            </a:r>
            <a:r>
              <a:rPr dirty="0"/>
              <a:t>BİLGİSİ</a:t>
            </a:r>
            <a:r>
              <a:rPr spc="-25" dirty="0"/>
              <a:t> </a:t>
            </a:r>
            <a:r>
              <a:rPr dirty="0"/>
              <a:t>VERİ</a:t>
            </a:r>
            <a:r>
              <a:rPr spc="-60" dirty="0"/>
              <a:t> </a:t>
            </a:r>
            <a:r>
              <a:rPr dirty="0"/>
              <a:t>GİRİŞ</a:t>
            </a:r>
            <a:r>
              <a:rPr spc="-50" dirty="0"/>
              <a:t> </a:t>
            </a:r>
            <a:r>
              <a:rPr spc="-10" dirty="0"/>
              <a:t>ALANI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47637" y="717613"/>
            <a:ext cx="11985625" cy="5721985"/>
            <a:chOff x="147637" y="717613"/>
            <a:chExt cx="11985625" cy="57219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972" y="726948"/>
              <a:ext cx="11966448" cy="57028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2400" y="722376"/>
              <a:ext cx="11976100" cy="5712460"/>
            </a:xfrm>
            <a:custGeom>
              <a:avLst/>
              <a:gdLst/>
              <a:ahLst/>
              <a:cxnLst/>
              <a:rect l="l" t="t" r="r" b="b"/>
              <a:pathLst>
                <a:path w="11976100" h="5712460">
                  <a:moveTo>
                    <a:pt x="0" y="5711952"/>
                  </a:moveTo>
                  <a:lnTo>
                    <a:pt x="11975592" y="5711952"/>
                  </a:lnTo>
                  <a:lnTo>
                    <a:pt x="11975592" y="0"/>
                  </a:lnTo>
                  <a:lnTo>
                    <a:pt x="0" y="0"/>
                  </a:lnTo>
                  <a:lnTo>
                    <a:pt x="0" y="5711952"/>
                  </a:lnTo>
                  <a:close/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3577" y="3697986"/>
              <a:ext cx="2014727" cy="42214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33577" y="3697986"/>
              <a:ext cx="2014855" cy="422275"/>
            </a:xfrm>
            <a:custGeom>
              <a:avLst/>
              <a:gdLst/>
              <a:ahLst/>
              <a:cxnLst/>
              <a:rect l="l" t="t" r="r" b="b"/>
              <a:pathLst>
                <a:path w="2014855" h="422275">
                  <a:moveTo>
                    <a:pt x="0" y="70357"/>
                  </a:moveTo>
                  <a:lnTo>
                    <a:pt x="5528" y="42969"/>
                  </a:lnTo>
                  <a:lnTo>
                    <a:pt x="20605" y="20605"/>
                  </a:lnTo>
                  <a:lnTo>
                    <a:pt x="42969" y="5528"/>
                  </a:lnTo>
                  <a:lnTo>
                    <a:pt x="70357" y="0"/>
                  </a:lnTo>
                  <a:lnTo>
                    <a:pt x="1944370" y="0"/>
                  </a:lnTo>
                  <a:lnTo>
                    <a:pt x="1971758" y="5528"/>
                  </a:lnTo>
                  <a:lnTo>
                    <a:pt x="1994122" y="20605"/>
                  </a:lnTo>
                  <a:lnTo>
                    <a:pt x="2009199" y="42969"/>
                  </a:lnTo>
                  <a:lnTo>
                    <a:pt x="2014727" y="70357"/>
                  </a:lnTo>
                  <a:lnTo>
                    <a:pt x="2014727" y="351789"/>
                  </a:lnTo>
                  <a:lnTo>
                    <a:pt x="2009199" y="379178"/>
                  </a:lnTo>
                  <a:lnTo>
                    <a:pt x="1994122" y="401542"/>
                  </a:lnTo>
                  <a:lnTo>
                    <a:pt x="1971758" y="416619"/>
                  </a:lnTo>
                  <a:lnTo>
                    <a:pt x="1944370" y="422147"/>
                  </a:lnTo>
                  <a:lnTo>
                    <a:pt x="70357" y="422147"/>
                  </a:lnTo>
                  <a:lnTo>
                    <a:pt x="42969" y="416619"/>
                  </a:lnTo>
                  <a:lnTo>
                    <a:pt x="20605" y="401542"/>
                  </a:lnTo>
                  <a:lnTo>
                    <a:pt x="5528" y="379178"/>
                  </a:lnTo>
                  <a:lnTo>
                    <a:pt x="0" y="351789"/>
                  </a:lnTo>
                  <a:lnTo>
                    <a:pt x="0" y="70357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58495" y="3803650"/>
            <a:ext cx="1762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GÜNCELLENMİŞ</a:t>
            </a:r>
            <a:r>
              <a:rPr sz="12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SATIR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830067" y="3851147"/>
            <a:ext cx="890269" cy="184785"/>
            <a:chOff x="2830067" y="3851147"/>
            <a:chExt cx="890269" cy="184785"/>
          </a:xfrm>
        </p:grpSpPr>
        <p:sp>
          <p:nvSpPr>
            <p:cNvPr id="10" name="object 10"/>
            <p:cNvSpPr/>
            <p:nvPr/>
          </p:nvSpPr>
          <p:spPr>
            <a:xfrm>
              <a:off x="2843021" y="3864101"/>
              <a:ext cx="864235" cy="158750"/>
            </a:xfrm>
            <a:custGeom>
              <a:avLst/>
              <a:gdLst/>
              <a:ahLst/>
              <a:cxnLst/>
              <a:rect l="l" t="t" r="r" b="b"/>
              <a:pathLst>
                <a:path w="864235" h="158750">
                  <a:moveTo>
                    <a:pt x="784860" y="0"/>
                  </a:moveTo>
                  <a:lnTo>
                    <a:pt x="784860" y="39624"/>
                  </a:lnTo>
                  <a:lnTo>
                    <a:pt x="0" y="39624"/>
                  </a:lnTo>
                  <a:lnTo>
                    <a:pt x="0" y="118872"/>
                  </a:lnTo>
                  <a:lnTo>
                    <a:pt x="784860" y="118872"/>
                  </a:lnTo>
                  <a:lnTo>
                    <a:pt x="784860" y="158496"/>
                  </a:lnTo>
                  <a:lnTo>
                    <a:pt x="864107" y="79248"/>
                  </a:lnTo>
                  <a:lnTo>
                    <a:pt x="784860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843021" y="3864101"/>
              <a:ext cx="864235" cy="158750"/>
            </a:xfrm>
            <a:custGeom>
              <a:avLst/>
              <a:gdLst/>
              <a:ahLst/>
              <a:cxnLst/>
              <a:rect l="l" t="t" r="r" b="b"/>
              <a:pathLst>
                <a:path w="864235" h="158750">
                  <a:moveTo>
                    <a:pt x="0" y="39624"/>
                  </a:moveTo>
                  <a:lnTo>
                    <a:pt x="784860" y="39624"/>
                  </a:lnTo>
                  <a:lnTo>
                    <a:pt x="784860" y="0"/>
                  </a:lnTo>
                  <a:lnTo>
                    <a:pt x="864107" y="79248"/>
                  </a:lnTo>
                  <a:lnTo>
                    <a:pt x="784860" y="158496"/>
                  </a:lnTo>
                  <a:lnTo>
                    <a:pt x="784860" y="118872"/>
                  </a:lnTo>
                  <a:lnTo>
                    <a:pt x="0" y="118872"/>
                  </a:lnTo>
                  <a:lnTo>
                    <a:pt x="0" y="39624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107</a:t>
            </a:fld>
            <a:endParaRPr spc="-25"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810" y="707136"/>
            <a:ext cx="11710035" cy="5821680"/>
            <a:chOff x="-3810" y="707136"/>
            <a:chExt cx="11710035" cy="58216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16280"/>
              <a:ext cx="6347460" cy="57759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" y="711708"/>
              <a:ext cx="6351270" cy="5785485"/>
            </a:xfrm>
            <a:custGeom>
              <a:avLst/>
              <a:gdLst/>
              <a:ahLst/>
              <a:cxnLst/>
              <a:rect l="l" t="t" r="r" b="b"/>
              <a:pathLst>
                <a:path w="6351270" h="5785485">
                  <a:moveTo>
                    <a:pt x="0" y="5785104"/>
                  </a:moveTo>
                  <a:lnTo>
                    <a:pt x="6351270" y="5785104"/>
                  </a:lnTo>
                  <a:lnTo>
                    <a:pt x="635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41653" y="2666237"/>
              <a:ext cx="440690" cy="190500"/>
            </a:xfrm>
            <a:custGeom>
              <a:avLst/>
              <a:gdLst/>
              <a:ahLst/>
              <a:cxnLst/>
              <a:rect l="l" t="t" r="r" b="b"/>
              <a:pathLst>
                <a:path w="440690" h="190500">
                  <a:moveTo>
                    <a:pt x="345186" y="0"/>
                  </a:moveTo>
                  <a:lnTo>
                    <a:pt x="345186" y="47625"/>
                  </a:lnTo>
                  <a:lnTo>
                    <a:pt x="0" y="47625"/>
                  </a:lnTo>
                  <a:lnTo>
                    <a:pt x="0" y="142875"/>
                  </a:lnTo>
                  <a:lnTo>
                    <a:pt x="345186" y="142875"/>
                  </a:lnTo>
                  <a:lnTo>
                    <a:pt x="345186" y="190500"/>
                  </a:lnTo>
                  <a:lnTo>
                    <a:pt x="440436" y="95250"/>
                  </a:lnTo>
                  <a:lnTo>
                    <a:pt x="345186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41653" y="2666237"/>
              <a:ext cx="440690" cy="190500"/>
            </a:xfrm>
            <a:custGeom>
              <a:avLst/>
              <a:gdLst/>
              <a:ahLst/>
              <a:cxnLst/>
              <a:rect l="l" t="t" r="r" b="b"/>
              <a:pathLst>
                <a:path w="440690" h="190500">
                  <a:moveTo>
                    <a:pt x="0" y="47625"/>
                  </a:moveTo>
                  <a:lnTo>
                    <a:pt x="345186" y="47625"/>
                  </a:lnTo>
                  <a:lnTo>
                    <a:pt x="345186" y="0"/>
                  </a:lnTo>
                  <a:lnTo>
                    <a:pt x="440436" y="95250"/>
                  </a:lnTo>
                  <a:lnTo>
                    <a:pt x="345186" y="190500"/>
                  </a:lnTo>
                  <a:lnTo>
                    <a:pt x="345186" y="142875"/>
                  </a:lnTo>
                  <a:lnTo>
                    <a:pt x="0" y="142875"/>
                  </a:lnTo>
                  <a:lnTo>
                    <a:pt x="0" y="47625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Askerlik</a:t>
            </a:r>
            <a:r>
              <a:rPr spc="-70" dirty="0"/>
              <a:t> </a:t>
            </a:r>
            <a:r>
              <a:rPr spc="-10" dirty="0"/>
              <a:t>Bilgileri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108</a:t>
            </a:fld>
            <a:endParaRPr spc="-2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427470" y="825831"/>
            <a:ext cx="5690235" cy="533019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12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Askerlik</a:t>
            </a:r>
            <a:r>
              <a:rPr sz="1200" b="1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Bilgileri</a:t>
            </a:r>
            <a:r>
              <a:rPr sz="1200" b="1" u="sng" spc="28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(veri</a:t>
            </a:r>
            <a:r>
              <a:rPr sz="1200" b="1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giriş</a:t>
            </a:r>
            <a:r>
              <a:rPr sz="1200" b="1" u="sng" spc="-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ve</a:t>
            </a:r>
            <a:r>
              <a:rPr sz="1200" b="1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görüntüleme)</a:t>
            </a:r>
            <a:endParaRPr sz="1200">
              <a:latin typeface="Arial"/>
              <a:cs typeface="Arial"/>
            </a:endParaRPr>
          </a:p>
          <a:p>
            <a:pPr marL="12700" marR="323850">
              <a:lnSpc>
                <a:spcPct val="107000"/>
              </a:lnSpc>
              <a:spcBef>
                <a:spcPts val="5"/>
              </a:spcBef>
            </a:pPr>
            <a:r>
              <a:rPr sz="1200" dirty="0">
                <a:latin typeface="Arial"/>
                <a:cs typeface="Arial"/>
              </a:rPr>
              <a:t>Bu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menüde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erkek</a:t>
            </a:r>
            <a:r>
              <a:rPr sz="1200" b="1" u="sng" spc="-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sigortalının</a:t>
            </a:r>
            <a:r>
              <a:rPr sz="1200" b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askerlik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bilgileri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alınmakta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olup,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bu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bilgilere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göre </a:t>
            </a:r>
            <a:r>
              <a:rPr sz="1200" spc="-10" dirty="0">
                <a:latin typeface="Arial"/>
                <a:cs typeface="Arial"/>
              </a:rPr>
              <a:t>borçlanmasının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yapılması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ve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bu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sürelerinin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kazanılmış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hak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aylığı ve </a:t>
            </a:r>
            <a:r>
              <a:rPr sz="1200" spc="-10" dirty="0">
                <a:latin typeface="Arial"/>
                <a:cs typeface="Arial"/>
              </a:rPr>
              <a:t>emekli </a:t>
            </a:r>
            <a:r>
              <a:rPr sz="1200" dirty="0">
                <a:latin typeface="Arial"/>
                <a:cs typeface="Arial"/>
              </a:rPr>
              <a:t>keseneğine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esas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aylığının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da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hesaplanması,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yedek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subay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vs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hizmet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süresinin hesaplanması</a:t>
            </a:r>
            <a:r>
              <a:rPr sz="1200" spc="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sağlanacaktır.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b="1" dirty="0">
                <a:latin typeface="Calibri"/>
                <a:cs typeface="Calibri"/>
              </a:rPr>
              <a:t>*</a:t>
            </a:r>
            <a:r>
              <a:rPr sz="1200" dirty="0">
                <a:latin typeface="Arial"/>
                <a:cs typeface="Arial"/>
              </a:rPr>
              <a:t>Askerlik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Nevi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seçilerek</a:t>
            </a:r>
            <a:r>
              <a:rPr sz="1200" spc="28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açılan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alt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menüdeki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zorunlu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alanlar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doldurulacaktır.</a:t>
            </a:r>
            <a:endParaRPr sz="1200">
              <a:latin typeface="Arial"/>
              <a:cs typeface="Arial"/>
            </a:endParaRPr>
          </a:p>
          <a:p>
            <a:pPr marL="12700" marR="46355">
              <a:lnSpc>
                <a:spcPct val="107000"/>
              </a:lnSpc>
              <a:spcBef>
                <a:spcPts val="10"/>
              </a:spcBef>
            </a:pPr>
            <a:r>
              <a:rPr sz="1200" spc="-20" dirty="0">
                <a:latin typeface="Arial"/>
                <a:cs typeface="Arial"/>
              </a:rPr>
              <a:t>Yedek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Subay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•Yedek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subay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nevisinin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seçilmesi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halinde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başlama,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bitiş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(terhis)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Yedek </a:t>
            </a:r>
            <a:r>
              <a:rPr sz="1200" dirty="0">
                <a:latin typeface="Arial"/>
                <a:cs typeface="Arial"/>
              </a:rPr>
              <a:t>subay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okuluna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giriş,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asteğmenliğe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nasıp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tarihleri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sınıfı, dönemi,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sicili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girilmesi </a:t>
            </a:r>
            <a:r>
              <a:rPr sz="1200" dirty="0">
                <a:latin typeface="Arial"/>
                <a:cs typeface="Arial"/>
              </a:rPr>
              <a:t>gereken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alanlardır.</a:t>
            </a:r>
            <a:r>
              <a:rPr sz="1200" spc="-9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Asteğmenliğe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nasıp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tarihi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ile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terhis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tarihi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arasındaki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süre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hizmet </a:t>
            </a:r>
            <a:r>
              <a:rPr sz="1200" dirty="0">
                <a:latin typeface="Arial"/>
                <a:cs typeface="Arial"/>
              </a:rPr>
              <a:t>hesabında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değerlendirilecek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süredir.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Bu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süreye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ayrıca</a:t>
            </a:r>
            <a:r>
              <a:rPr sz="1200" spc="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fiili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hizmet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zammı </a:t>
            </a:r>
            <a:r>
              <a:rPr sz="1200" dirty="0">
                <a:latin typeface="Arial"/>
                <a:cs typeface="Arial"/>
              </a:rPr>
              <a:t>verilmektedir.</a:t>
            </a:r>
            <a:r>
              <a:rPr sz="1200" spc="19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Asteğmenliğe</a:t>
            </a:r>
            <a:r>
              <a:rPr sz="1200" spc="-7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nasıp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tarihi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Yedek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Subay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okulundan</a:t>
            </a:r>
            <a:r>
              <a:rPr sz="1200" spc="-7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mezun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olduğu </a:t>
            </a:r>
            <a:r>
              <a:rPr sz="1200" dirty="0">
                <a:latin typeface="Arial"/>
                <a:cs typeface="Arial"/>
              </a:rPr>
              <a:t>tarih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aynı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tarih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olarak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kabul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edilmektedir.</a:t>
            </a:r>
            <a:endParaRPr sz="1200">
              <a:latin typeface="Arial"/>
              <a:cs typeface="Arial"/>
            </a:endParaRPr>
          </a:p>
          <a:p>
            <a:pPr marL="355600" marR="128905" indent="-342900">
              <a:lnSpc>
                <a:spcPct val="100000"/>
              </a:lnSpc>
              <a:spcBef>
                <a:spcPts val="105"/>
              </a:spcBef>
              <a:buFont typeface="Symbol"/>
              <a:buChar char=""/>
              <a:tabLst>
                <a:tab pos="355600" algn="l"/>
                <a:tab pos="398145" algn="l"/>
              </a:tabLst>
            </a:pPr>
            <a:r>
              <a:rPr sz="1200" dirty="0">
                <a:latin typeface="Times New Roman"/>
                <a:cs typeface="Times New Roman"/>
              </a:rPr>
              <a:t>	</a:t>
            </a:r>
            <a:r>
              <a:rPr sz="1200" dirty="0">
                <a:latin typeface="Arial"/>
                <a:cs typeface="Arial"/>
              </a:rPr>
              <a:t>Bedelli</a:t>
            </a:r>
            <a:r>
              <a:rPr sz="1200" spc="26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•Bedelli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nevisinin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seçilmesi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halinde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varsa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başlama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ve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bitiş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tarihi girilecektir.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Ancak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askerlik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hizmeti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yapmadan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yükümlülüğünü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yerine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getirenler </a:t>
            </a:r>
            <a:r>
              <a:rPr sz="1200" dirty="0">
                <a:latin typeface="Arial"/>
                <a:cs typeface="Arial"/>
              </a:rPr>
              <a:t>için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başlama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ve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terhis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tarihi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zorunlu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alan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değildir.</a:t>
            </a:r>
            <a:endParaRPr sz="1200">
              <a:latin typeface="Arial"/>
              <a:cs typeface="Arial"/>
            </a:endParaRPr>
          </a:p>
          <a:p>
            <a:pPr marL="398145">
              <a:lnSpc>
                <a:spcPts val="1430"/>
              </a:lnSpc>
            </a:pPr>
            <a:r>
              <a:rPr sz="1200" dirty="0">
                <a:latin typeface="Arial"/>
                <a:cs typeface="Arial"/>
              </a:rPr>
              <a:t>Muaf</a:t>
            </a:r>
            <a:r>
              <a:rPr sz="1200" spc="135" dirty="0">
                <a:latin typeface="Arial"/>
                <a:cs typeface="Arial"/>
              </a:rPr>
              <a:t>  </a:t>
            </a:r>
            <a:r>
              <a:rPr sz="1200" dirty="0">
                <a:latin typeface="Arial"/>
                <a:cs typeface="Arial"/>
              </a:rPr>
              <a:t>•Muaf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nevisinin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seçilmesi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halinde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muafiyet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nedeni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mutlaka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yazılacaktır.</a:t>
            </a:r>
            <a:endParaRPr sz="1200">
              <a:latin typeface="Arial"/>
              <a:cs typeface="Arial"/>
            </a:endParaRPr>
          </a:p>
          <a:p>
            <a:pPr marL="355600" marR="17780" indent="-342900">
              <a:lnSpc>
                <a:spcPct val="100000"/>
              </a:lnSpc>
              <a:spcBef>
                <a:spcPts val="120"/>
              </a:spcBef>
              <a:buFont typeface="Symbol"/>
              <a:buChar char=""/>
              <a:tabLst>
                <a:tab pos="355600" algn="l"/>
              </a:tabLst>
            </a:pPr>
            <a:r>
              <a:rPr sz="1200" spc="-20" dirty="0">
                <a:latin typeface="Arial"/>
                <a:cs typeface="Arial"/>
              </a:rPr>
              <a:t>Yedek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Subay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Öğretmen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veya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Er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öğretmen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nevisinin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seçilmesi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halinde </a:t>
            </a:r>
            <a:r>
              <a:rPr sz="1200" dirty="0">
                <a:latin typeface="Arial"/>
                <a:cs typeface="Arial"/>
              </a:rPr>
              <a:t>başlama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ve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bitiş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tarihlerinin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yanı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sıra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kıta hizmetine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başlama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ve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bitiş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tarihleri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ve </a:t>
            </a:r>
            <a:r>
              <a:rPr sz="1200" dirty="0">
                <a:latin typeface="Arial"/>
                <a:cs typeface="Arial"/>
              </a:rPr>
              <a:t>görev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yaptığı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okul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bilgileri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mutlaka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yazılacaktır.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(borçlanma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yönünden)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kıta </a:t>
            </a:r>
            <a:r>
              <a:rPr sz="1200" dirty="0">
                <a:latin typeface="Arial"/>
                <a:cs typeface="Arial"/>
              </a:rPr>
              <a:t>hizmeti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olmadan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direkt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göreve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başlamalarda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kıta</a:t>
            </a:r>
            <a:r>
              <a:rPr sz="1200" spc="-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hizmeti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başlama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bitiş </a:t>
            </a:r>
            <a:r>
              <a:rPr sz="1200" dirty="0">
                <a:latin typeface="Arial"/>
                <a:cs typeface="Arial"/>
              </a:rPr>
              <a:t>tarihleri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askerlik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başlama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tarihi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yazılmalıdır.</a:t>
            </a:r>
            <a:endParaRPr sz="1200">
              <a:latin typeface="Arial"/>
              <a:cs typeface="Arial"/>
            </a:endParaRPr>
          </a:p>
          <a:p>
            <a:pPr marL="355600" marR="196215" indent="-342900">
              <a:lnSpc>
                <a:spcPct val="100000"/>
              </a:lnSpc>
              <a:spcBef>
                <a:spcPts val="5"/>
              </a:spcBef>
              <a:buFont typeface="Symbol"/>
              <a:buChar char=""/>
              <a:tabLst>
                <a:tab pos="355600" algn="l"/>
              </a:tabLst>
            </a:pPr>
            <a:r>
              <a:rPr sz="1200" dirty="0">
                <a:latin typeface="Arial"/>
                <a:cs typeface="Arial"/>
              </a:rPr>
              <a:t>Erlikten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Yedek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Subaylığa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Yedek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Subaylıktan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Erliğe</a:t>
            </a:r>
            <a:r>
              <a:rPr sz="1200" spc="30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geçenlerle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ilgili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Askerlik </a:t>
            </a:r>
            <a:r>
              <a:rPr sz="1200" dirty="0">
                <a:latin typeface="Arial"/>
                <a:cs typeface="Arial"/>
              </a:rPr>
              <a:t>Nevi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ilgili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alanlar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doldurularak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giriş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yapılacaktır.</a:t>
            </a:r>
            <a:endParaRPr sz="1200">
              <a:latin typeface="Arial"/>
              <a:cs typeface="Arial"/>
            </a:endParaRPr>
          </a:p>
          <a:p>
            <a:pPr marL="355600" marR="210185" indent="-342900">
              <a:lnSpc>
                <a:spcPct val="100000"/>
              </a:lnSpc>
              <a:buFont typeface="Symbol"/>
              <a:buChar char=""/>
              <a:tabLst>
                <a:tab pos="355600" algn="l"/>
              </a:tabLst>
            </a:pPr>
            <a:r>
              <a:rPr sz="1200" spc="-10" dirty="0">
                <a:latin typeface="Arial"/>
                <a:cs typeface="Arial"/>
              </a:rPr>
              <a:t>İhtiyati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Askerlik:</a:t>
            </a:r>
            <a:r>
              <a:rPr sz="1200" spc="-7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Askerlik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süresinin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sonunda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seferberlik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görev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emri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süresi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20" dirty="0">
                <a:latin typeface="Arial"/>
                <a:cs typeface="Arial"/>
              </a:rPr>
              <a:t>gibi </a:t>
            </a:r>
            <a:r>
              <a:rPr sz="1200" dirty="0">
                <a:latin typeface="Arial"/>
                <a:cs typeface="Arial"/>
              </a:rPr>
              <a:t>daha</a:t>
            </a:r>
            <a:r>
              <a:rPr sz="1200" spc="-5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sonradan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yapılan</a:t>
            </a:r>
            <a:r>
              <a:rPr sz="1200" spc="-8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Askerlikte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geçen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süre.</a:t>
            </a:r>
            <a:endParaRPr sz="1200">
              <a:latin typeface="Arial"/>
              <a:cs typeface="Arial"/>
            </a:endParaRPr>
          </a:p>
          <a:p>
            <a:pPr marL="355600" marR="5080" indent="-342900" algn="just">
              <a:lnSpc>
                <a:spcPct val="100000"/>
              </a:lnSpc>
              <a:buFont typeface="Symbol"/>
              <a:buChar char=""/>
              <a:tabLst>
                <a:tab pos="355600" algn="l"/>
              </a:tabLst>
            </a:pPr>
            <a:r>
              <a:rPr sz="1200" dirty="0">
                <a:latin typeface="Arial"/>
                <a:cs typeface="Arial"/>
              </a:rPr>
              <a:t>Eksik</a:t>
            </a:r>
            <a:r>
              <a:rPr sz="1200" spc="3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gün</a:t>
            </a:r>
            <a:r>
              <a:rPr sz="1200" spc="3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tamamlama:</a:t>
            </a:r>
            <a:r>
              <a:rPr sz="1200" spc="3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Askerlik</a:t>
            </a:r>
            <a:r>
              <a:rPr sz="1200" spc="3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Yükümlülüğünü</a:t>
            </a:r>
            <a:r>
              <a:rPr sz="1200" spc="3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yasal</a:t>
            </a:r>
            <a:r>
              <a:rPr sz="1200" spc="30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süresinden</a:t>
            </a:r>
            <a:r>
              <a:rPr sz="1200" spc="3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daha</a:t>
            </a:r>
            <a:r>
              <a:rPr sz="1200" spc="315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az </a:t>
            </a:r>
            <a:r>
              <a:rPr sz="1200" dirty="0">
                <a:latin typeface="Arial"/>
                <a:cs typeface="Arial"/>
              </a:rPr>
              <a:t>sürede</a:t>
            </a:r>
            <a:r>
              <a:rPr sz="1200" spc="254" dirty="0">
                <a:latin typeface="Arial"/>
                <a:cs typeface="Arial"/>
              </a:rPr>
              <a:t>  </a:t>
            </a:r>
            <a:r>
              <a:rPr sz="1200" dirty="0">
                <a:latin typeface="Arial"/>
                <a:cs typeface="Arial"/>
              </a:rPr>
              <a:t>yaptığı</a:t>
            </a:r>
            <a:r>
              <a:rPr sz="1200" spc="250" dirty="0">
                <a:latin typeface="Arial"/>
                <a:cs typeface="Arial"/>
              </a:rPr>
              <a:t>  </a:t>
            </a:r>
            <a:r>
              <a:rPr sz="1200" dirty="0">
                <a:latin typeface="Arial"/>
                <a:cs typeface="Arial"/>
              </a:rPr>
              <a:t>sonradan</a:t>
            </a:r>
            <a:r>
              <a:rPr sz="1200" spc="254" dirty="0">
                <a:latin typeface="Arial"/>
                <a:cs typeface="Arial"/>
              </a:rPr>
              <a:t>  </a:t>
            </a:r>
            <a:r>
              <a:rPr sz="1200" dirty="0">
                <a:latin typeface="Arial"/>
                <a:cs typeface="Arial"/>
              </a:rPr>
              <a:t>anlaşılanların</a:t>
            </a:r>
            <a:r>
              <a:rPr sz="1200" spc="254" dirty="0">
                <a:latin typeface="Arial"/>
                <a:cs typeface="Arial"/>
              </a:rPr>
              <a:t>  </a:t>
            </a:r>
            <a:r>
              <a:rPr sz="1200" dirty="0">
                <a:latin typeface="Arial"/>
                <a:cs typeface="Arial"/>
              </a:rPr>
              <a:t>Normal</a:t>
            </a:r>
            <a:r>
              <a:rPr sz="1200" spc="250" dirty="0">
                <a:latin typeface="Arial"/>
                <a:cs typeface="Arial"/>
              </a:rPr>
              <a:t>  </a:t>
            </a:r>
            <a:r>
              <a:rPr sz="1200" dirty="0">
                <a:latin typeface="Arial"/>
                <a:cs typeface="Arial"/>
              </a:rPr>
              <a:t>askerlik</a:t>
            </a:r>
            <a:r>
              <a:rPr sz="1200" spc="254" dirty="0">
                <a:latin typeface="Arial"/>
                <a:cs typeface="Arial"/>
              </a:rPr>
              <a:t>  </a:t>
            </a:r>
            <a:r>
              <a:rPr sz="1200" dirty="0">
                <a:latin typeface="Arial"/>
                <a:cs typeface="Arial"/>
              </a:rPr>
              <a:t>süresi</a:t>
            </a:r>
            <a:r>
              <a:rPr sz="1200" spc="254" dirty="0">
                <a:latin typeface="Arial"/>
                <a:cs typeface="Arial"/>
              </a:rPr>
              <a:t>  </a:t>
            </a:r>
            <a:r>
              <a:rPr sz="1200" spc="-10" dirty="0">
                <a:latin typeface="Arial"/>
                <a:cs typeface="Arial"/>
              </a:rPr>
              <a:t>kadar tamamlanan</a:t>
            </a:r>
            <a:r>
              <a:rPr sz="1200" spc="-9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Askerlikte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geçen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süredir.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Askerlik</a:t>
            </a:r>
            <a:r>
              <a:rPr spc="-70" dirty="0"/>
              <a:t> </a:t>
            </a:r>
            <a:r>
              <a:rPr dirty="0"/>
              <a:t>Bilgileri</a:t>
            </a:r>
            <a:r>
              <a:rPr spc="-50" dirty="0"/>
              <a:t> </a:t>
            </a:r>
            <a:r>
              <a:rPr dirty="0"/>
              <a:t>giriş</a:t>
            </a:r>
            <a:r>
              <a:rPr spc="-55" dirty="0"/>
              <a:t> </a:t>
            </a:r>
            <a:r>
              <a:rPr dirty="0"/>
              <a:t>alanı</a:t>
            </a:r>
            <a:r>
              <a:rPr spc="-50" dirty="0"/>
              <a:t> </a:t>
            </a:r>
            <a:r>
              <a:rPr dirty="0"/>
              <a:t>(ÖRNEK</a:t>
            </a:r>
            <a:r>
              <a:rPr spc="-55" dirty="0"/>
              <a:t> </a:t>
            </a:r>
            <a:r>
              <a:rPr spc="-25" dirty="0"/>
              <a:t>1)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3810" y="633983"/>
            <a:ext cx="12117070" cy="5805170"/>
            <a:chOff x="-3810" y="633983"/>
            <a:chExt cx="12117070" cy="58051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43127"/>
              <a:ext cx="12103608" cy="578662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638555"/>
              <a:ext cx="12107545" cy="5796280"/>
            </a:xfrm>
            <a:custGeom>
              <a:avLst/>
              <a:gdLst/>
              <a:ahLst/>
              <a:cxnLst/>
              <a:rect l="l" t="t" r="r" b="b"/>
              <a:pathLst>
                <a:path w="12107545" h="5796280">
                  <a:moveTo>
                    <a:pt x="0" y="5795772"/>
                  </a:moveTo>
                  <a:lnTo>
                    <a:pt x="12107418" y="5795772"/>
                  </a:lnTo>
                  <a:lnTo>
                    <a:pt x="12107418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29761" y="2832354"/>
              <a:ext cx="485140" cy="88900"/>
            </a:xfrm>
            <a:custGeom>
              <a:avLst/>
              <a:gdLst/>
              <a:ahLst/>
              <a:cxnLst/>
              <a:rect l="l" t="t" r="r" b="b"/>
              <a:pathLst>
                <a:path w="485139" h="88900">
                  <a:moveTo>
                    <a:pt x="440436" y="0"/>
                  </a:moveTo>
                  <a:lnTo>
                    <a:pt x="440436" y="22098"/>
                  </a:lnTo>
                  <a:lnTo>
                    <a:pt x="0" y="22098"/>
                  </a:lnTo>
                  <a:lnTo>
                    <a:pt x="0" y="66294"/>
                  </a:lnTo>
                  <a:lnTo>
                    <a:pt x="440436" y="66294"/>
                  </a:lnTo>
                  <a:lnTo>
                    <a:pt x="440436" y="88392"/>
                  </a:lnTo>
                  <a:lnTo>
                    <a:pt x="484632" y="44196"/>
                  </a:lnTo>
                  <a:lnTo>
                    <a:pt x="440436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29761" y="2832354"/>
              <a:ext cx="485140" cy="88900"/>
            </a:xfrm>
            <a:custGeom>
              <a:avLst/>
              <a:gdLst/>
              <a:ahLst/>
              <a:cxnLst/>
              <a:rect l="l" t="t" r="r" b="b"/>
              <a:pathLst>
                <a:path w="485139" h="88900">
                  <a:moveTo>
                    <a:pt x="0" y="22098"/>
                  </a:moveTo>
                  <a:lnTo>
                    <a:pt x="440436" y="22098"/>
                  </a:lnTo>
                  <a:lnTo>
                    <a:pt x="440436" y="0"/>
                  </a:lnTo>
                  <a:lnTo>
                    <a:pt x="484632" y="44196"/>
                  </a:lnTo>
                  <a:lnTo>
                    <a:pt x="440436" y="88392"/>
                  </a:lnTo>
                  <a:lnTo>
                    <a:pt x="440436" y="66294"/>
                  </a:lnTo>
                  <a:lnTo>
                    <a:pt x="0" y="66294"/>
                  </a:lnTo>
                  <a:lnTo>
                    <a:pt x="0" y="22098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341369" y="3429761"/>
              <a:ext cx="573405" cy="88900"/>
            </a:xfrm>
            <a:custGeom>
              <a:avLst/>
              <a:gdLst/>
              <a:ahLst/>
              <a:cxnLst/>
              <a:rect l="l" t="t" r="r" b="b"/>
              <a:pathLst>
                <a:path w="573404" h="88900">
                  <a:moveTo>
                    <a:pt x="528827" y="0"/>
                  </a:moveTo>
                  <a:lnTo>
                    <a:pt x="528827" y="22098"/>
                  </a:lnTo>
                  <a:lnTo>
                    <a:pt x="0" y="22098"/>
                  </a:lnTo>
                  <a:lnTo>
                    <a:pt x="0" y="66293"/>
                  </a:lnTo>
                  <a:lnTo>
                    <a:pt x="528827" y="66293"/>
                  </a:lnTo>
                  <a:lnTo>
                    <a:pt x="528827" y="88391"/>
                  </a:lnTo>
                  <a:lnTo>
                    <a:pt x="573024" y="44196"/>
                  </a:lnTo>
                  <a:lnTo>
                    <a:pt x="528827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341369" y="3429761"/>
              <a:ext cx="573405" cy="88900"/>
            </a:xfrm>
            <a:custGeom>
              <a:avLst/>
              <a:gdLst/>
              <a:ahLst/>
              <a:cxnLst/>
              <a:rect l="l" t="t" r="r" b="b"/>
              <a:pathLst>
                <a:path w="573404" h="88900">
                  <a:moveTo>
                    <a:pt x="0" y="22098"/>
                  </a:moveTo>
                  <a:lnTo>
                    <a:pt x="528827" y="22098"/>
                  </a:lnTo>
                  <a:lnTo>
                    <a:pt x="528827" y="0"/>
                  </a:lnTo>
                  <a:lnTo>
                    <a:pt x="573024" y="44196"/>
                  </a:lnTo>
                  <a:lnTo>
                    <a:pt x="528827" y="88391"/>
                  </a:lnTo>
                  <a:lnTo>
                    <a:pt x="528827" y="66293"/>
                  </a:lnTo>
                  <a:lnTo>
                    <a:pt x="0" y="66293"/>
                  </a:lnTo>
                  <a:lnTo>
                    <a:pt x="0" y="22098"/>
                  </a:lnTo>
                  <a:close/>
                </a:path>
              </a:pathLst>
            </a:custGeom>
            <a:ln w="25907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96761" y="3429761"/>
              <a:ext cx="573405" cy="160020"/>
            </a:xfrm>
            <a:custGeom>
              <a:avLst/>
              <a:gdLst/>
              <a:ahLst/>
              <a:cxnLst/>
              <a:rect l="l" t="t" r="r" b="b"/>
              <a:pathLst>
                <a:path w="573404" h="160020">
                  <a:moveTo>
                    <a:pt x="493013" y="0"/>
                  </a:moveTo>
                  <a:lnTo>
                    <a:pt x="493013" y="40004"/>
                  </a:lnTo>
                  <a:lnTo>
                    <a:pt x="0" y="40004"/>
                  </a:lnTo>
                  <a:lnTo>
                    <a:pt x="0" y="120014"/>
                  </a:lnTo>
                  <a:lnTo>
                    <a:pt x="493013" y="120014"/>
                  </a:lnTo>
                  <a:lnTo>
                    <a:pt x="493013" y="160020"/>
                  </a:lnTo>
                  <a:lnTo>
                    <a:pt x="573023" y="80010"/>
                  </a:lnTo>
                  <a:lnTo>
                    <a:pt x="493013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096761" y="3429761"/>
              <a:ext cx="573405" cy="160020"/>
            </a:xfrm>
            <a:custGeom>
              <a:avLst/>
              <a:gdLst/>
              <a:ahLst/>
              <a:cxnLst/>
              <a:rect l="l" t="t" r="r" b="b"/>
              <a:pathLst>
                <a:path w="573404" h="160020">
                  <a:moveTo>
                    <a:pt x="0" y="40004"/>
                  </a:moveTo>
                  <a:lnTo>
                    <a:pt x="493013" y="40004"/>
                  </a:lnTo>
                  <a:lnTo>
                    <a:pt x="493013" y="0"/>
                  </a:lnTo>
                  <a:lnTo>
                    <a:pt x="573023" y="80010"/>
                  </a:lnTo>
                  <a:lnTo>
                    <a:pt x="493013" y="160020"/>
                  </a:lnTo>
                  <a:lnTo>
                    <a:pt x="493013" y="120014"/>
                  </a:lnTo>
                  <a:lnTo>
                    <a:pt x="0" y="120014"/>
                  </a:lnTo>
                  <a:lnTo>
                    <a:pt x="0" y="40004"/>
                  </a:lnTo>
                  <a:close/>
                </a:path>
              </a:pathLst>
            </a:custGeom>
            <a:ln w="25907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233922" y="4002786"/>
              <a:ext cx="436245" cy="151130"/>
            </a:xfrm>
            <a:custGeom>
              <a:avLst/>
              <a:gdLst/>
              <a:ahLst/>
              <a:cxnLst/>
              <a:rect l="l" t="t" r="r" b="b"/>
              <a:pathLst>
                <a:path w="436245" h="151129">
                  <a:moveTo>
                    <a:pt x="360425" y="0"/>
                  </a:moveTo>
                  <a:lnTo>
                    <a:pt x="360425" y="37718"/>
                  </a:lnTo>
                  <a:lnTo>
                    <a:pt x="0" y="37718"/>
                  </a:lnTo>
                  <a:lnTo>
                    <a:pt x="0" y="113156"/>
                  </a:lnTo>
                  <a:lnTo>
                    <a:pt x="360425" y="113156"/>
                  </a:lnTo>
                  <a:lnTo>
                    <a:pt x="360425" y="150875"/>
                  </a:lnTo>
                  <a:lnTo>
                    <a:pt x="435863" y="75437"/>
                  </a:lnTo>
                  <a:lnTo>
                    <a:pt x="360425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233922" y="4002786"/>
              <a:ext cx="436245" cy="151130"/>
            </a:xfrm>
            <a:custGeom>
              <a:avLst/>
              <a:gdLst/>
              <a:ahLst/>
              <a:cxnLst/>
              <a:rect l="l" t="t" r="r" b="b"/>
              <a:pathLst>
                <a:path w="436245" h="151129">
                  <a:moveTo>
                    <a:pt x="0" y="37718"/>
                  </a:moveTo>
                  <a:lnTo>
                    <a:pt x="360425" y="37718"/>
                  </a:lnTo>
                  <a:lnTo>
                    <a:pt x="360425" y="0"/>
                  </a:lnTo>
                  <a:lnTo>
                    <a:pt x="435863" y="75437"/>
                  </a:lnTo>
                  <a:lnTo>
                    <a:pt x="360425" y="150875"/>
                  </a:lnTo>
                  <a:lnTo>
                    <a:pt x="360425" y="113156"/>
                  </a:lnTo>
                  <a:lnTo>
                    <a:pt x="0" y="113156"/>
                  </a:lnTo>
                  <a:lnTo>
                    <a:pt x="0" y="37718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3922" y="1207769"/>
              <a:ext cx="3765804" cy="51815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233922" y="1207769"/>
              <a:ext cx="3766185" cy="518159"/>
            </a:xfrm>
            <a:custGeom>
              <a:avLst/>
              <a:gdLst/>
              <a:ahLst/>
              <a:cxnLst/>
              <a:rect l="l" t="t" r="r" b="b"/>
              <a:pathLst>
                <a:path w="3766184" h="518160">
                  <a:moveTo>
                    <a:pt x="0" y="86359"/>
                  </a:moveTo>
                  <a:lnTo>
                    <a:pt x="6778" y="52720"/>
                  </a:lnTo>
                  <a:lnTo>
                    <a:pt x="25273" y="25272"/>
                  </a:lnTo>
                  <a:lnTo>
                    <a:pt x="52720" y="6778"/>
                  </a:lnTo>
                  <a:lnTo>
                    <a:pt x="86360" y="0"/>
                  </a:lnTo>
                  <a:lnTo>
                    <a:pt x="3679444" y="0"/>
                  </a:lnTo>
                  <a:lnTo>
                    <a:pt x="3713083" y="6778"/>
                  </a:lnTo>
                  <a:lnTo>
                    <a:pt x="3740530" y="25273"/>
                  </a:lnTo>
                  <a:lnTo>
                    <a:pt x="3759025" y="52720"/>
                  </a:lnTo>
                  <a:lnTo>
                    <a:pt x="3765804" y="86359"/>
                  </a:lnTo>
                  <a:lnTo>
                    <a:pt x="3765804" y="431800"/>
                  </a:lnTo>
                  <a:lnTo>
                    <a:pt x="3759025" y="465439"/>
                  </a:lnTo>
                  <a:lnTo>
                    <a:pt x="3740531" y="492887"/>
                  </a:lnTo>
                  <a:lnTo>
                    <a:pt x="3713083" y="511381"/>
                  </a:lnTo>
                  <a:lnTo>
                    <a:pt x="3679444" y="518159"/>
                  </a:lnTo>
                  <a:lnTo>
                    <a:pt x="86360" y="518159"/>
                  </a:lnTo>
                  <a:lnTo>
                    <a:pt x="52720" y="511381"/>
                  </a:lnTo>
                  <a:lnTo>
                    <a:pt x="25273" y="492886"/>
                  </a:lnTo>
                  <a:lnTo>
                    <a:pt x="6778" y="465439"/>
                  </a:lnTo>
                  <a:lnTo>
                    <a:pt x="0" y="431800"/>
                  </a:lnTo>
                  <a:lnTo>
                    <a:pt x="0" y="86359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465189" y="1268984"/>
            <a:ext cx="33045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-35" dirty="0">
                <a:solidFill>
                  <a:srgbClr val="FF0000"/>
                </a:solidFill>
                <a:latin typeface="Verdana"/>
                <a:cs typeface="Verdana"/>
              </a:rPr>
              <a:t>ER-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ERBAŞ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İÇİN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DOLDURULMASI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GEREKEN</a:t>
            </a:r>
            <a:endParaRPr sz="12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ALANLAR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109</a:t>
            </a:fld>
            <a:endParaRPr spc="-25" dirty="0"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Metin kutusu 2">
            <a:extLst>
              <a:ext uri="{FF2B5EF4-FFF2-40B4-BE49-F238E27FC236}">
                <a16:creationId xmlns:a16="http://schemas.microsoft.com/office/drawing/2014/main" id="{04BD8B42-0014-7F1C-9EF9-7E4E0743FA75}"/>
              </a:ext>
            </a:extLst>
          </p:cNvPr>
          <p:cNvSpPr txBox="1"/>
          <p:nvPr/>
        </p:nvSpPr>
        <p:spPr>
          <a:xfrm>
            <a:off x="0" y="-513249"/>
            <a:ext cx="11811000" cy="6994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215" marR="610235" indent="448945" algn="ctr">
              <a:buNone/>
            </a:pPr>
            <a:endParaRPr lang="tr-TR" b="1" u="sng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marR="610235" indent="448945" algn="ctr">
              <a:buNone/>
            </a:pPr>
            <a:r>
              <a:rPr lang="tr-TR" sz="1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NOLU KULLANICININ </a:t>
            </a:r>
            <a:r>
              <a:rPr lang="tr-TR" sz="1400" b="1" u="sng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E-DEVLET ŞİFRESİ</a:t>
            </a:r>
            <a:r>
              <a:rPr lang="tr-TR" sz="14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İLE VERİ GİRİŞİ YAPILMAYA BAŞLANMASI</a:t>
            </a:r>
          </a:p>
          <a:p>
            <a:pPr marL="450215" marR="610235" indent="448945" algn="ctr">
              <a:buNone/>
            </a:pPr>
            <a:r>
              <a:rPr lang="tr-T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tr-TR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ilindiği </a:t>
            </a:r>
            <a:r>
              <a:rPr lang="tr-T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üzere, 5510 sayılı Kanunun 4 üncü maddesinin birinci fıkrasının (c) bendi kapsamında sigortalı çalıştıran kamu idarelerince, Kanunun 11 inci maddesi gereğince işyeri bildirgelerinin e-sigorta ile Kurumumuza gönderilmesini müteakip işyeri dosyası açılarak işyeri sicil numaraları ile kesenek bilgi sistemi kullanıcı adı ve şifreleri işverenlere gönderilmektedir. </a:t>
            </a:r>
          </a:p>
          <a:p>
            <a:pPr marL="450215" marR="610235" indent="448945" algn="just">
              <a:buNone/>
            </a:pPr>
            <a:r>
              <a:rPr lang="tr-T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Veri güvenliğinin etkin şekilde sağlanabilmesi açısından 15.09.2023 tarihinden itibaren</a:t>
            </a:r>
            <a:r>
              <a:rPr lang="tr-TR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tr-T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Hizmet Takip Programı ve 5510 4/1-c (Devlet Memurları) Tescil İşlemleri Entegrasyon Uygulaması için 3 </a:t>
            </a:r>
            <a:r>
              <a:rPr lang="tr-TR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nolu</a:t>
            </a:r>
            <a:r>
              <a:rPr lang="tr-T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kullanıcı ve şifresi ile programa giriş kapatılarak </a:t>
            </a:r>
            <a:r>
              <a:rPr lang="tr-TR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sadece </a:t>
            </a:r>
            <a:r>
              <a:rPr lang="tr-T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iş yeri tescil işlemleri sırasında tanımlanmış</a:t>
            </a:r>
            <a:r>
              <a:rPr lang="tr-TR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tr-TR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tr-TR" b="1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nolu</a:t>
            </a:r>
            <a:r>
              <a:rPr lang="tr-TR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kullanıcının </a:t>
            </a:r>
            <a:r>
              <a:rPr lang="tr-TR" b="1" u="sng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e-Devlet Şifresi</a:t>
            </a:r>
            <a:r>
              <a:rPr lang="tr-TR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ile veri girişi yapılmaya başlanacaktır.</a:t>
            </a:r>
            <a:r>
              <a:rPr lang="tr-T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tr-T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marR="610235" indent="448945" algn="just">
              <a:buNone/>
            </a:pPr>
            <a:r>
              <a:rPr lang="tr-T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tr-TR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nolu</a:t>
            </a:r>
            <a:r>
              <a:rPr lang="tr-T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kullanıcı değişikliği olmasına karşın bu değişikliğin yapılmaması halinde programa da giriş yapılamayacağından </a:t>
            </a:r>
            <a:r>
              <a:rPr lang="tr-TR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Kesenek Bilgi Sisteminde </a:t>
            </a:r>
            <a:r>
              <a:rPr lang="tr-TR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bulunan</a:t>
            </a:r>
            <a:r>
              <a:rPr lang="tr-TR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tr-TR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“Kullanıcı ve Yönetici Değiştirme Uygulaması</a:t>
            </a:r>
            <a:r>
              <a:rPr lang="tr-TR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tr-TR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üzerinden e-sigorta ile gönderilmesi </a:t>
            </a:r>
            <a:r>
              <a:rPr lang="tr-T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 söz konusu değişiklik formlarının onaylanmak üzere ıslak imzalı </a:t>
            </a:r>
            <a:r>
              <a:rPr lang="tr-T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olarak ivedilikle Sigorta Primleri Genel Müdürlüğü Primler Daire Başkanlığına gönderilmesi gerekmektedir.</a:t>
            </a:r>
            <a:endParaRPr lang="tr-T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marR="610235" indent="448945" algn="just">
              <a:buNone/>
            </a:pPr>
            <a:r>
              <a:rPr lang="tr-T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Ayrıca sadece HİTAP işlemleri için 4,5,6,7 </a:t>
            </a:r>
            <a:r>
              <a:rPr lang="tr-TR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nolu</a:t>
            </a:r>
            <a:r>
              <a:rPr lang="tr-T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kullanıcılar yetkilendirilebilmekte iken Tescil işlemleri için 3 </a:t>
            </a:r>
            <a:r>
              <a:rPr lang="tr-TR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nolu</a:t>
            </a:r>
            <a:r>
              <a:rPr lang="tr-T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kullanıcıya yedek kullanıcı olarak 8 </a:t>
            </a:r>
            <a:r>
              <a:rPr lang="tr-TR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nolu</a:t>
            </a:r>
            <a:r>
              <a:rPr lang="tr-T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kullanıcı tanımlanmıştır. Programın KULLANICI İŞLEMLERİ alanında Kurumunuzca üretilecek olan 8 </a:t>
            </a:r>
            <a:r>
              <a:rPr lang="tr-TR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nolu</a:t>
            </a:r>
            <a:r>
              <a:rPr lang="tr-T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kullanıcı ile kullanıcı 3 ile yapılan tüm HİTAP ve Tescil işlemleri yapılabilmektedir. </a:t>
            </a:r>
            <a:endParaRPr lang="tr-T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marR="610235" indent="448945" algn="just">
              <a:buNone/>
            </a:pPr>
            <a:r>
              <a:rPr lang="tr-T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KULLANICI İŞLEMLERİ alanından yetki tanımlaması yapılmış olan 4,5,6,7 ve 8 </a:t>
            </a:r>
            <a:r>
              <a:rPr lang="tr-TR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nolu</a:t>
            </a:r>
            <a:r>
              <a:rPr lang="tr-T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kullanıcılar ile e</a:t>
            </a:r>
            <a:r>
              <a:rPr lang="tr-TR" b="1" u="sng" dirty="0">
                <a:effectLst/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-Devlet Şifresi</a:t>
            </a:r>
            <a:r>
              <a:rPr lang="tr-TR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ile veri girişi </a:t>
            </a:r>
            <a:r>
              <a:rPr lang="tr-T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yapılabilecektir.</a:t>
            </a:r>
            <a:endParaRPr lang="tr-T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0215" marR="610235" indent="448945" algn="just">
              <a:buNone/>
            </a:pPr>
            <a:r>
              <a:rPr lang="tr-T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Diğer taraftan, web servis uygulaması kullanan kurumlar için de 9 </a:t>
            </a:r>
            <a:r>
              <a:rPr lang="tr-TR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nolu</a:t>
            </a:r>
            <a:r>
              <a:rPr lang="tr-T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kullanıcı tanımlanmıştır. KULLANICI İŞLEMLERİ alanından yetki tanımlaması açılmıştır. Web servis verilerinin bu kullanıcı üzerinden aktarılması işlemlerine Ekim 2023 ayı içerisinde geçilmesi planlanmakta olup 9 </a:t>
            </a:r>
            <a:r>
              <a:rPr lang="tr-TR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nolu</a:t>
            </a:r>
            <a:r>
              <a:rPr lang="tr-T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kullanıcı haricinde web servis veri gönderimi engellenecektir. Bu husus ayrıca duyurulacaktır.</a:t>
            </a:r>
            <a:endParaRPr lang="tr-T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 marR="610235" indent="449580" algn="just">
              <a:buNone/>
            </a:pPr>
            <a:r>
              <a:rPr lang="tr-T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Kamu idarelerine ve ilgililere önemle duyurulur.</a:t>
            </a:r>
          </a:p>
        </p:txBody>
      </p:sp>
    </p:spTree>
    <p:extLst>
      <p:ext uri="{BB962C8B-B14F-4D97-AF65-F5344CB8AC3E}">
        <p14:creationId xmlns:p14="http://schemas.microsoft.com/office/powerpoint/2010/main" val="337484496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000" y="796861"/>
            <a:ext cx="12200890" cy="5732145"/>
            <a:chOff x="-4000" y="796861"/>
            <a:chExt cx="12200890" cy="57321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06195"/>
              <a:ext cx="12191999" cy="568604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" y="801623"/>
              <a:ext cx="12191365" cy="5695315"/>
            </a:xfrm>
            <a:custGeom>
              <a:avLst/>
              <a:gdLst/>
              <a:ahLst/>
              <a:cxnLst/>
              <a:rect l="l" t="t" r="r" b="b"/>
              <a:pathLst>
                <a:path w="12191365" h="5695315">
                  <a:moveTo>
                    <a:pt x="0" y="5695188"/>
                  </a:moveTo>
                  <a:lnTo>
                    <a:pt x="12191238" y="5695188"/>
                  </a:lnTo>
                </a:path>
                <a:path w="12191365" h="5695315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86393" y="1485137"/>
              <a:ext cx="2683763" cy="7665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486393" y="1485137"/>
              <a:ext cx="2684145" cy="767080"/>
            </a:xfrm>
            <a:custGeom>
              <a:avLst/>
              <a:gdLst/>
              <a:ahLst/>
              <a:cxnLst/>
              <a:rect l="l" t="t" r="r" b="b"/>
              <a:pathLst>
                <a:path w="2684145" h="767080">
                  <a:moveTo>
                    <a:pt x="0" y="127762"/>
                  </a:moveTo>
                  <a:lnTo>
                    <a:pt x="10032" y="78009"/>
                  </a:lnTo>
                  <a:lnTo>
                    <a:pt x="37401" y="37401"/>
                  </a:lnTo>
                  <a:lnTo>
                    <a:pt x="78009" y="10033"/>
                  </a:lnTo>
                  <a:lnTo>
                    <a:pt x="127761" y="0"/>
                  </a:lnTo>
                  <a:lnTo>
                    <a:pt x="2556002" y="0"/>
                  </a:lnTo>
                  <a:lnTo>
                    <a:pt x="2605754" y="10033"/>
                  </a:lnTo>
                  <a:lnTo>
                    <a:pt x="2646362" y="37401"/>
                  </a:lnTo>
                  <a:lnTo>
                    <a:pt x="2673730" y="78009"/>
                  </a:lnTo>
                  <a:lnTo>
                    <a:pt x="2683763" y="127762"/>
                  </a:lnTo>
                  <a:lnTo>
                    <a:pt x="2683763" y="638810"/>
                  </a:lnTo>
                  <a:lnTo>
                    <a:pt x="2673730" y="688562"/>
                  </a:lnTo>
                  <a:lnTo>
                    <a:pt x="2646362" y="729170"/>
                  </a:lnTo>
                  <a:lnTo>
                    <a:pt x="2605754" y="756538"/>
                  </a:lnTo>
                  <a:lnTo>
                    <a:pt x="2556002" y="766572"/>
                  </a:lnTo>
                  <a:lnTo>
                    <a:pt x="127761" y="766572"/>
                  </a:lnTo>
                  <a:lnTo>
                    <a:pt x="78009" y="756538"/>
                  </a:lnTo>
                  <a:lnTo>
                    <a:pt x="37401" y="729170"/>
                  </a:lnTo>
                  <a:lnTo>
                    <a:pt x="10032" y="688562"/>
                  </a:lnTo>
                  <a:lnTo>
                    <a:pt x="0" y="638810"/>
                  </a:lnTo>
                  <a:lnTo>
                    <a:pt x="0" y="127762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Askerlik</a:t>
            </a:r>
            <a:r>
              <a:rPr spc="-70" dirty="0"/>
              <a:t> </a:t>
            </a:r>
            <a:r>
              <a:rPr dirty="0"/>
              <a:t>Bilgileri</a:t>
            </a:r>
            <a:r>
              <a:rPr spc="-50" dirty="0"/>
              <a:t> </a:t>
            </a:r>
            <a:r>
              <a:rPr dirty="0"/>
              <a:t>giriş</a:t>
            </a:r>
            <a:r>
              <a:rPr spc="-55" dirty="0"/>
              <a:t> </a:t>
            </a:r>
            <a:r>
              <a:rPr dirty="0"/>
              <a:t>alanı</a:t>
            </a:r>
            <a:r>
              <a:rPr spc="-50" dirty="0"/>
              <a:t> </a:t>
            </a:r>
            <a:r>
              <a:rPr dirty="0"/>
              <a:t>(ÖRNEK</a:t>
            </a:r>
            <a:r>
              <a:rPr spc="-55" dirty="0"/>
              <a:t> </a:t>
            </a:r>
            <a:r>
              <a:rPr spc="-25" dirty="0"/>
              <a:t>2)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795131" y="1579575"/>
            <a:ext cx="206565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YEDEK</a:t>
            </a:r>
            <a:r>
              <a:rPr sz="12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SUBAY</a:t>
            </a:r>
            <a:r>
              <a:rPr sz="12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</a:rPr>
              <a:t>İÇİN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DOLDURULMASI</a:t>
            </a:r>
            <a:r>
              <a:rPr sz="12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GEREKEN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ZORUNLU</a:t>
            </a:r>
            <a:r>
              <a:rPr sz="12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ALANLAR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346960" y="2848355"/>
            <a:ext cx="4540250" cy="2022475"/>
            <a:chOff x="2346960" y="2848355"/>
            <a:chExt cx="4540250" cy="2022475"/>
          </a:xfrm>
        </p:grpSpPr>
        <p:sp>
          <p:nvSpPr>
            <p:cNvPr id="10" name="object 10"/>
            <p:cNvSpPr/>
            <p:nvPr/>
          </p:nvSpPr>
          <p:spPr>
            <a:xfrm>
              <a:off x="2359914" y="2861309"/>
              <a:ext cx="620395" cy="119380"/>
            </a:xfrm>
            <a:custGeom>
              <a:avLst/>
              <a:gdLst/>
              <a:ahLst/>
              <a:cxnLst/>
              <a:rect l="l" t="t" r="r" b="b"/>
              <a:pathLst>
                <a:path w="620394" h="119380">
                  <a:moveTo>
                    <a:pt x="560832" y="0"/>
                  </a:moveTo>
                  <a:lnTo>
                    <a:pt x="560832" y="29717"/>
                  </a:lnTo>
                  <a:lnTo>
                    <a:pt x="0" y="29717"/>
                  </a:lnTo>
                  <a:lnTo>
                    <a:pt x="0" y="89153"/>
                  </a:lnTo>
                  <a:lnTo>
                    <a:pt x="560832" y="89153"/>
                  </a:lnTo>
                  <a:lnTo>
                    <a:pt x="560832" y="118872"/>
                  </a:lnTo>
                  <a:lnTo>
                    <a:pt x="620268" y="59436"/>
                  </a:lnTo>
                  <a:lnTo>
                    <a:pt x="560832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359914" y="2861309"/>
              <a:ext cx="620395" cy="119380"/>
            </a:xfrm>
            <a:custGeom>
              <a:avLst/>
              <a:gdLst/>
              <a:ahLst/>
              <a:cxnLst/>
              <a:rect l="l" t="t" r="r" b="b"/>
              <a:pathLst>
                <a:path w="620394" h="119380">
                  <a:moveTo>
                    <a:pt x="0" y="29717"/>
                  </a:moveTo>
                  <a:lnTo>
                    <a:pt x="560832" y="29717"/>
                  </a:lnTo>
                  <a:lnTo>
                    <a:pt x="560832" y="0"/>
                  </a:lnTo>
                  <a:lnTo>
                    <a:pt x="620268" y="59436"/>
                  </a:lnTo>
                  <a:lnTo>
                    <a:pt x="560832" y="118872"/>
                  </a:lnTo>
                  <a:lnTo>
                    <a:pt x="560832" y="89153"/>
                  </a:lnTo>
                  <a:lnTo>
                    <a:pt x="0" y="89153"/>
                  </a:lnTo>
                  <a:lnTo>
                    <a:pt x="0" y="29717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359914" y="3501389"/>
              <a:ext cx="698500" cy="117475"/>
            </a:xfrm>
            <a:custGeom>
              <a:avLst/>
              <a:gdLst/>
              <a:ahLst/>
              <a:cxnLst/>
              <a:rect l="l" t="t" r="r" b="b"/>
              <a:pathLst>
                <a:path w="698500" h="117475">
                  <a:moveTo>
                    <a:pt x="639318" y="0"/>
                  </a:moveTo>
                  <a:lnTo>
                    <a:pt x="639318" y="29337"/>
                  </a:lnTo>
                  <a:lnTo>
                    <a:pt x="0" y="29337"/>
                  </a:lnTo>
                  <a:lnTo>
                    <a:pt x="0" y="88011"/>
                  </a:lnTo>
                  <a:lnTo>
                    <a:pt x="639318" y="88011"/>
                  </a:lnTo>
                  <a:lnTo>
                    <a:pt x="639318" y="117348"/>
                  </a:lnTo>
                  <a:lnTo>
                    <a:pt x="697992" y="58674"/>
                  </a:lnTo>
                  <a:lnTo>
                    <a:pt x="639318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359914" y="3501389"/>
              <a:ext cx="698500" cy="117475"/>
            </a:xfrm>
            <a:custGeom>
              <a:avLst/>
              <a:gdLst/>
              <a:ahLst/>
              <a:cxnLst/>
              <a:rect l="l" t="t" r="r" b="b"/>
              <a:pathLst>
                <a:path w="698500" h="117475">
                  <a:moveTo>
                    <a:pt x="0" y="29337"/>
                  </a:moveTo>
                  <a:lnTo>
                    <a:pt x="639318" y="29337"/>
                  </a:lnTo>
                  <a:lnTo>
                    <a:pt x="639318" y="0"/>
                  </a:lnTo>
                  <a:lnTo>
                    <a:pt x="697992" y="58674"/>
                  </a:lnTo>
                  <a:lnTo>
                    <a:pt x="639318" y="117348"/>
                  </a:lnTo>
                  <a:lnTo>
                    <a:pt x="639318" y="88011"/>
                  </a:lnTo>
                  <a:lnTo>
                    <a:pt x="0" y="88011"/>
                  </a:lnTo>
                  <a:lnTo>
                    <a:pt x="0" y="29337"/>
                  </a:lnTo>
                  <a:close/>
                </a:path>
              </a:pathLst>
            </a:custGeom>
            <a:ln w="25907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176010" y="3501389"/>
              <a:ext cx="698500" cy="117475"/>
            </a:xfrm>
            <a:custGeom>
              <a:avLst/>
              <a:gdLst/>
              <a:ahLst/>
              <a:cxnLst/>
              <a:rect l="l" t="t" r="r" b="b"/>
              <a:pathLst>
                <a:path w="698500" h="117475">
                  <a:moveTo>
                    <a:pt x="639317" y="0"/>
                  </a:moveTo>
                  <a:lnTo>
                    <a:pt x="639317" y="29337"/>
                  </a:lnTo>
                  <a:lnTo>
                    <a:pt x="0" y="29337"/>
                  </a:lnTo>
                  <a:lnTo>
                    <a:pt x="0" y="88011"/>
                  </a:lnTo>
                  <a:lnTo>
                    <a:pt x="639317" y="88011"/>
                  </a:lnTo>
                  <a:lnTo>
                    <a:pt x="639317" y="117348"/>
                  </a:lnTo>
                  <a:lnTo>
                    <a:pt x="697991" y="58674"/>
                  </a:lnTo>
                  <a:lnTo>
                    <a:pt x="639317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176010" y="3501389"/>
              <a:ext cx="698500" cy="117475"/>
            </a:xfrm>
            <a:custGeom>
              <a:avLst/>
              <a:gdLst/>
              <a:ahLst/>
              <a:cxnLst/>
              <a:rect l="l" t="t" r="r" b="b"/>
              <a:pathLst>
                <a:path w="698500" h="117475">
                  <a:moveTo>
                    <a:pt x="0" y="29337"/>
                  </a:moveTo>
                  <a:lnTo>
                    <a:pt x="639317" y="29337"/>
                  </a:lnTo>
                  <a:lnTo>
                    <a:pt x="639317" y="0"/>
                  </a:lnTo>
                  <a:lnTo>
                    <a:pt x="697991" y="58674"/>
                  </a:lnTo>
                  <a:lnTo>
                    <a:pt x="639317" y="117348"/>
                  </a:lnTo>
                  <a:lnTo>
                    <a:pt x="639317" y="88011"/>
                  </a:lnTo>
                  <a:lnTo>
                    <a:pt x="0" y="88011"/>
                  </a:lnTo>
                  <a:lnTo>
                    <a:pt x="0" y="29337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342125" y="4159758"/>
              <a:ext cx="532130" cy="117475"/>
            </a:xfrm>
            <a:custGeom>
              <a:avLst/>
              <a:gdLst/>
              <a:ahLst/>
              <a:cxnLst/>
              <a:rect l="l" t="t" r="r" b="b"/>
              <a:pathLst>
                <a:path w="532129" h="117475">
                  <a:moveTo>
                    <a:pt x="473201" y="0"/>
                  </a:moveTo>
                  <a:lnTo>
                    <a:pt x="473201" y="29337"/>
                  </a:lnTo>
                  <a:lnTo>
                    <a:pt x="0" y="29337"/>
                  </a:lnTo>
                  <a:lnTo>
                    <a:pt x="0" y="88011"/>
                  </a:lnTo>
                  <a:lnTo>
                    <a:pt x="473201" y="88011"/>
                  </a:lnTo>
                  <a:lnTo>
                    <a:pt x="473201" y="117348"/>
                  </a:lnTo>
                  <a:lnTo>
                    <a:pt x="531876" y="58674"/>
                  </a:lnTo>
                  <a:lnTo>
                    <a:pt x="473201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342125" y="4159758"/>
              <a:ext cx="532130" cy="117475"/>
            </a:xfrm>
            <a:custGeom>
              <a:avLst/>
              <a:gdLst/>
              <a:ahLst/>
              <a:cxnLst/>
              <a:rect l="l" t="t" r="r" b="b"/>
              <a:pathLst>
                <a:path w="532129" h="117475">
                  <a:moveTo>
                    <a:pt x="0" y="29337"/>
                  </a:moveTo>
                  <a:lnTo>
                    <a:pt x="473201" y="29337"/>
                  </a:lnTo>
                  <a:lnTo>
                    <a:pt x="473201" y="0"/>
                  </a:lnTo>
                  <a:lnTo>
                    <a:pt x="531876" y="58674"/>
                  </a:lnTo>
                  <a:lnTo>
                    <a:pt x="473201" y="117348"/>
                  </a:lnTo>
                  <a:lnTo>
                    <a:pt x="473201" y="88011"/>
                  </a:lnTo>
                  <a:lnTo>
                    <a:pt x="0" y="88011"/>
                  </a:lnTo>
                  <a:lnTo>
                    <a:pt x="0" y="29337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507742" y="4740401"/>
              <a:ext cx="698500" cy="117475"/>
            </a:xfrm>
            <a:custGeom>
              <a:avLst/>
              <a:gdLst/>
              <a:ahLst/>
              <a:cxnLst/>
              <a:rect l="l" t="t" r="r" b="b"/>
              <a:pathLst>
                <a:path w="698500" h="117475">
                  <a:moveTo>
                    <a:pt x="639318" y="0"/>
                  </a:moveTo>
                  <a:lnTo>
                    <a:pt x="639318" y="29337"/>
                  </a:lnTo>
                  <a:lnTo>
                    <a:pt x="0" y="29337"/>
                  </a:lnTo>
                  <a:lnTo>
                    <a:pt x="0" y="88011"/>
                  </a:lnTo>
                  <a:lnTo>
                    <a:pt x="639318" y="88011"/>
                  </a:lnTo>
                  <a:lnTo>
                    <a:pt x="639318" y="117348"/>
                  </a:lnTo>
                  <a:lnTo>
                    <a:pt x="697991" y="58674"/>
                  </a:lnTo>
                  <a:lnTo>
                    <a:pt x="639318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507742" y="4740401"/>
              <a:ext cx="698500" cy="117475"/>
            </a:xfrm>
            <a:custGeom>
              <a:avLst/>
              <a:gdLst/>
              <a:ahLst/>
              <a:cxnLst/>
              <a:rect l="l" t="t" r="r" b="b"/>
              <a:pathLst>
                <a:path w="698500" h="117475">
                  <a:moveTo>
                    <a:pt x="0" y="29337"/>
                  </a:moveTo>
                  <a:lnTo>
                    <a:pt x="639318" y="29337"/>
                  </a:lnTo>
                  <a:lnTo>
                    <a:pt x="639318" y="0"/>
                  </a:lnTo>
                  <a:lnTo>
                    <a:pt x="697991" y="58674"/>
                  </a:lnTo>
                  <a:lnTo>
                    <a:pt x="639318" y="117348"/>
                  </a:lnTo>
                  <a:lnTo>
                    <a:pt x="639318" y="88011"/>
                  </a:lnTo>
                  <a:lnTo>
                    <a:pt x="0" y="88011"/>
                  </a:lnTo>
                  <a:lnTo>
                    <a:pt x="0" y="29337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110</a:t>
            </a:fld>
            <a:endParaRPr spc="-25" dirty="0"/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Askerlik</a:t>
            </a:r>
            <a:r>
              <a:rPr spc="-75" dirty="0"/>
              <a:t> </a:t>
            </a:r>
            <a:r>
              <a:rPr dirty="0"/>
              <a:t>Bilgileri</a:t>
            </a:r>
            <a:r>
              <a:rPr spc="-55" dirty="0"/>
              <a:t> </a:t>
            </a:r>
            <a:r>
              <a:rPr dirty="0"/>
              <a:t>giriş</a:t>
            </a:r>
            <a:r>
              <a:rPr spc="-60" dirty="0"/>
              <a:t> </a:t>
            </a:r>
            <a:r>
              <a:rPr dirty="0"/>
              <a:t>alanı</a:t>
            </a:r>
            <a:r>
              <a:rPr spc="-55" dirty="0"/>
              <a:t> </a:t>
            </a:r>
            <a:r>
              <a:rPr spc="-10" dirty="0"/>
              <a:t>(güncelleme)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4000" y="728281"/>
            <a:ext cx="12088495" cy="5711190"/>
            <a:chOff x="-4000" y="728281"/>
            <a:chExt cx="12088495" cy="57111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37616"/>
              <a:ext cx="12074652" cy="56921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33044"/>
              <a:ext cx="12078970" cy="5701665"/>
            </a:xfrm>
            <a:custGeom>
              <a:avLst/>
              <a:gdLst/>
              <a:ahLst/>
              <a:cxnLst/>
              <a:rect l="l" t="t" r="r" b="b"/>
              <a:pathLst>
                <a:path w="12078970" h="5701665">
                  <a:moveTo>
                    <a:pt x="0" y="5701284"/>
                  </a:moveTo>
                  <a:lnTo>
                    <a:pt x="12078462" y="5701284"/>
                  </a:lnTo>
                  <a:lnTo>
                    <a:pt x="12078462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183129" y="4778502"/>
              <a:ext cx="1062355" cy="158750"/>
            </a:xfrm>
            <a:custGeom>
              <a:avLst/>
              <a:gdLst/>
              <a:ahLst/>
              <a:cxnLst/>
              <a:rect l="l" t="t" r="r" b="b"/>
              <a:pathLst>
                <a:path w="1062355" h="158750">
                  <a:moveTo>
                    <a:pt x="982980" y="0"/>
                  </a:moveTo>
                  <a:lnTo>
                    <a:pt x="982980" y="39624"/>
                  </a:lnTo>
                  <a:lnTo>
                    <a:pt x="0" y="39624"/>
                  </a:lnTo>
                  <a:lnTo>
                    <a:pt x="0" y="118872"/>
                  </a:lnTo>
                  <a:lnTo>
                    <a:pt x="982980" y="118872"/>
                  </a:lnTo>
                  <a:lnTo>
                    <a:pt x="982980" y="158496"/>
                  </a:lnTo>
                  <a:lnTo>
                    <a:pt x="1062227" y="79248"/>
                  </a:lnTo>
                  <a:lnTo>
                    <a:pt x="982980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83129" y="4778502"/>
              <a:ext cx="1062355" cy="158750"/>
            </a:xfrm>
            <a:custGeom>
              <a:avLst/>
              <a:gdLst/>
              <a:ahLst/>
              <a:cxnLst/>
              <a:rect l="l" t="t" r="r" b="b"/>
              <a:pathLst>
                <a:path w="1062355" h="158750">
                  <a:moveTo>
                    <a:pt x="0" y="39624"/>
                  </a:moveTo>
                  <a:lnTo>
                    <a:pt x="982980" y="39624"/>
                  </a:lnTo>
                  <a:lnTo>
                    <a:pt x="982980" y="0"/>
                  </a:lnTo>
                  <a:lnTo>
                    <a:pt x="1062227" y="79248"/>
                  </a:lnTo>
                  <a:lnTo>
                    <a:pt x="982980" y="158496"/>
                  </a:lnTo>
                  <a:lnTo>
                    <a:pt x="982980" y="118872"/>
                  </a:lnTo>
                  <a:lnTo>
                    <a:pt x="0" y="118872"/>
                  </a:lnTo>
                  <a:lnTo>
                    <a:pt x="0" y="39624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705" y="4632197"/>
              <a:ext cx="1574292" cy="63855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14705" y="4632197"/>
              <a:ext cx="1574800" cy="638810"/>
            </a:xfrm>
            <a:custGeom>
              <a:avLst/>
              <a:gdLst/>
              <a:ahLst/>
              <a:cxnLst/>
              <a:rect l="l" t="t" r="r" b="b"/>
              <a:pathLst>
                <a:path w="1574800" h="638810">
                  <a:moveTo>
                    <a:pt x="0" y="106425"/>
                  </a:moveTo>
                  <a:lnTo>
                    <a:pt x="8363" y="64990"/>
                  </a:lnTo>
                  <a:lnTo>
                    <a:pt x="31172" y="31162"/>
                  </a:lnTo>
                  <a:lnTo>
                    <a:pt x="65000" y="8360"/>
                  </a:lnTo>
                  <a:lnTo>
                    <a:pt x="106425" y="0"/>
                  </a:lnTo>
                  <a:lnTo>
                    <a:pt x="1467866" y="0"/>
                  </a:lnTo>
                  <a:lnTo>
                    <a:pt x="1509301" y="8360"/>
                  </a:lnTo>
                  <a:lnTo>
                    <a:pt x="1543129" y="31162"/>
                  </a:lnTo>
                  <a:lnTo>
                    <a:pt x="1565931" y="64990"/>
                  </a:lnTo>
                  <a:lnTo>
                    <a:pt x="1574292" y="106425"/>
                  </a:lnTo>
                  <a:lnTo>
                    <a:pt x="1574292" y="532129"/>
                  </a:lnTo>
                  <a:lnTo>
                    <a:pt x="1565931" y="573565"/>
                  </a:lnTo>
                  <a:lnTo>
                    <a:pt x="1543129" y="607393"/>
                  </a:lnTo>
                  <a:lnTo>
                    <a:pt x="1509301" y="630195"/>
                  </a:lnTo>
                  <a:lnTo>
                    <a:pt x="1467866" y="638555"/>
                  </a:lnTo>
                  <a:lnTo>
                    <a:pt x="106425" y="638555"/>
                  </a:lnTo>
                  <a:lnTo>
                    <a:pt x="65000" y="630195"/>
                  </a:lnTo>
                  <a:lnTo>
                    <a:pt x="31172" y="607393"/>
                  </a:lnTo>
                  <a:lnTo>
                    <a:pt x="8363" y="573565"/>
                  </a:lnTo>
                  <a:lnTo>
                    <a:pt x="0" y="532129"/>
                  </a:lnTo>
                  <a:lnTo>
                    <a:pt x="0" y="106425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10336" y="4846066"/>
            <a:ext cx="11798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GİRİLEN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KAYIT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11145" y="5153405"/>
            <a:ext cx="5358383" cy="64770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311145" y="5153405"/>
            <a:ext cx="5358765" cy="64770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139700" rIns="0" bIns="0" rtlCol="0">
            <a:spAutoFit/>
          </a:bodyPr>
          <a:lstStyle/>
          <a:p>
            <a:pPr marL="792480" marR="294640" indent="-494030">
              <a:lnSpc>
                <a:spcPct val="100000"/>
              </a:lnSpc>
              <a:spcBef>
                <a:spcPts val="1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DAHA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ÖNCE</a:t>
            </a:r>
            <a:r>
              <a:rPr sz="12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GİRİLEN</a:t>
            </a:r>
            <a:r>
              <a:rPr sz="12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KAYDIN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GÜNCELLEME,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SİLME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VE</a:t>
            </a:r>
            <a:r>
              <a:rPr sz="12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DETAY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GÖRÜNTÜLEMESİ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ALANDAN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YAPILMAKTADIR.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896225" y="2675382"/>
            <a:ext cx="3283585" cy="3031490"/>
            <a:chOff x="7896225" y="2675382"/>
            <a:chExt cx="3283585" cy="3031490"/>
          </a:xfrm>
        </p:grpSpPr>
        <p:sp>
          <p:nvSpPr>
            <p:cNvPr id="14" name="object 14"/>
            <p:cNvSpPr/>
            <p:nvPr/>
          </p:nvSpPr>
          <p:spPr>
            <a:xfrm>
              <a:off x="7908925" y="5143246"/>
              <a:ext cx="692150" cy="550545"/>
            </a:xfrm>
            <a:custGeom>
              <a:avLst/>
              <a:gdLst/>
              <a:ahLst/>
              <a:cxnLst/>
              <a:rect l="l" t="t" r="r" b="b"/>
              <a:pathLst>
                <a:path w="692150" h="550545">
                  <a:moveTo>
                    <a:pt x="536194" y="0"/>
                  </a:moveTo>
                  <a:lnTo>
                    <a:pt x="569086" y="44957"/>
                  </a:lnTo>
                  <a:lnTo>
                    <a:pt x="0" y="460590"/>
                  </a:lnTo>
                  <a:lnTo>
                    <a:pt x="65658" y="550532"/>
                  </a:lnTo>
                  <a:lnTo>
                    <a:pt x="634746" y="134873"/>
                  </a:lnTo>
                  <a:lnTo>
                    <a:pt x="667639" y="179831"/>
                  </a:lnTo>
                  <a:lnTo>
                    <a:pt x="691896" y="24256"/>
                  </a:lnTo>
                  <a:lnTo>
                    <a:pt x="536194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908925" y="5143246"/>
              <a:ext cx="692150" cy="550545"/>
            </a:xfrm>
            <a:custGeom>
              <a:avLst/>
              <a:gdLst/>
              <a:ahLst/>
              <a:cxnLst/>
              <a:rect l="l" t="t" r="r" b="b"/>
              <a:pathLst>
                <a:path w="692150" h="550545">
                  <a:moveTo>
                    <a:pt x="0" y="460590"/>
                  </a:moveTo>
                  <a:lnTo>
                    <a:pt x="569086" y="44957"/>
                  </a:lnTo>
                  <a:lnTo>
                    <a:pt x="536194" y="0"/>
                  </a:lnTo>
                  <a:lnTo>
                    <a:pt x="691896" y="24256"/>
                  </a:lnTo>
                  <a:lnTo>
                    <a:pt x="667639" y="179831"/>
                  </a:lnTo>
                  <a:lnTo>
                    <a:pt x="634746" y="134873"/>
                  </a:lnTo>
                  <a:lnTo>
                    <a:pt x="65658" y="550532"/>
                  </a:lnTo>
                  <a:lnTo>
                    <a:pt x="0" y="460590"/>
                  </a:lnTo>
                  <a:close/>
                </a:path>
              </a:pathLst>
            </a:custGeom>
            <a:ln w="25400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243822" y="3429762"/>
              <a:ext cx="117475" cy="789940"/>
            </a:xfrm>
            <a:custGeom>
              <a:avLst/>
              <a:gdLst/>
              <a:ahLst/>
              <a:cxnLst/>
              <a:rect l="l" t="t" r="r" b="b"/>
              <a:pathLst>
                <a:path w="117475" h="789939">
                  <a:moveTo>
                    <a:pt x="88010" y="0"/>
                  </a:moveTo>
                  <a:lnTo>
                    <a:pt x="29336" y="0"/>
                  </a:lnTo>
                  <a:lnTo>
                    <a:pt x="29336" y="730757"/>
                  </a:lnTo>
                  <a:lnTo>
                    <a:pt x="0" y="730757"/>
                  </a:lnTo>
                  <a:lnTo>
                    <a:pt x="58674" y="789432"/>
                  </a:lnTo>
                  <a:lnTo>
                    <a:pt x="117348" y="730757"/>
                  </a:lnTo>
                  <a:lnTo>
                    <a:pt x="88010" y="730757"/>
                  </a:lnTo>
                  <a:lnTo>
                    <a:pt x="88010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243822" y="3429762"/>
              <a:ext cx="117475" cy="789940"/>
            </a:xfrm>
            <a:custGeom>
              <a:avLst/>
              <a:gdLst/>
              <a:ahLst/>
              <a:cxnLst/>
              <a:rect l="l" t="t" r="r" b="b"/>
              <a:pathLst>
                <a:path w="117475" h="789939">
                  <a:moveTo>
                    <a:pt x="0" y="730757"/>
                  </a:moveTo>
                  <a:lnTo>
                    <a:pt x="29336" y="730757"/>
                  </a:lnTo>
                  <a:lnTo>
                    <a:pt x="29336" y="0"/>
                  </a:lnTo>
                  <a:lnTo>
                    <a:pt x="88010" y="0"/>
                  </a:lnTo>
                  <a:lnTo>
                    <a:pt x="88010" y="730757"/>
                  </a:lnTo>
                  <a:lnTo>
                    <a:pt x="117348" y="730757"/>
                  </a:lnTo>
                  <a:lnTo>
                    <a:pt x="58674" y="789432"/>
                  </a:lnTo>
                  <a:lnTo>
                    <a:pt x="0" y="730757"/>
                  </a:lnTo>
                  <a:close/>
                </a:path>
              </a:pathLst>
            </a:custGeom>
            <a:ln w="25907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01733" y="2675382"/>
              <a:ext cx="1877568" cy="659891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9301733" y="2675382"/>
            <a:ext cx="1877695" cy="66040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5334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420"/>
              </a:spcBef>
            </a:pP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GÜNCELLEME</a:t>
            </a:r>
            <a:endParaRPr sz="1200">
              <a:latin typeface="Verdana"/>
              <a:cs typeface="Verdana"/>
            </a:endParaRPr>
          </a:p>
          <a:p>
            <a:pPr marL="1905" algn="ctr">
              <a:lnSpc>
                <a:spcPct val="100000"/>
              </a:lnSpc>
              <a:spcBef>
                <a:spcPts val="5"/>
              </a:spcBef>
            </a:pP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YAPILMASI</a:t>
            </a:r>
            <a:endParaRPr sz="1200">
              <a:latin typeface="Verdana"/>
              <a:cs typeface="Verdana"/>
            </a:endParaRPr>
          </a:p>
          <a:p>
            <a:pPr marL="1270" algn="ctr">
              <a:lnSpc>
                <a:spcPct val="100000"/>
              </a:lnSpc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GEREKİYOR</a:t>
            </a:r>
            <a:r>
              <a:rPr sz="12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İSE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111</a:t>
            </a:fld>
            <a:endParaRPr spc="-25" dirty="0"/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Askerlik</a:t>
            </a:r>
            <a:r>
              <a:rPr spc="-75" dirty="0"/>
              <a:t> </a:t>
            </a:r>
            <a:r>
              <a:rPr dirty="0"/>
              <a:t>Bilgileri</a:t>
            </a:r>
            <a:r>
              <a:rPr spc="-55" dirty="0"/>
              <a:t> </a:t>
            </a:r>
            <a:r>
              <a:rPr dirty="0"/>
              <a:t>giriş</a:t>
            </a:r>
            <a:r>
              <a:rPr spc="-60" dirty="0"/>
              <a:t> </a:t>
            </a:r>
            <a:r>
              <a:rPr dirty="0"/>
              <a:t>alanı</a:t>
            </a:r>
            <a:r>
              <a:rPr spc="-55" dirty="0"/>
              <a:t> </a:t>
            </a:r>
            <a:r>
              <a:rPr spc="-10" dirty="0"/>
              <a:t>(güncelleme)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4000" y="737425"/>
            <a:ext cx="12136755" cy="5701665"/>
            <a:chOff x="-4000" y="737425"/>
            <a:chExt cx="12136755" cy="57016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46759"/>
              <a:ext cx="12123420" cy="568299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42187"/>
              <a:ext cx="12127230" cy="5692140"/>
            </a:xfrm>
            <a:custGeom>
              <a:avLst/>
              <a:gdLst/>
              <a:ahLst/>
              <a:cxnLst/>
              <a:rect l="l" t="t" r="r" b="b"/>
              <a:pathLst>
                <a:path w="12127230" h="5692140">
                  <a:moveTo>
                    <a:pt x="0" y="5692140"/>
                  </a:moveTo>
                  <a:lnTo>
                    <a:pt x="12127230" y="5692140"/>
                  </a:lnTo>
                  <a:lnTo>
                    <a:pt x="1212723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51569" y="3934205"/>
              <a:ext cx="2965704" cy="88391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751569" y="3934205"/>
              <a:ext cx="2966085" cy="883919"/>
            </a:xfrm>
            <a:custGeom>
              <a:avLst/>
              <a:gdLst/>
              <a:ahLst/>
              <a:cxnLst/>
              <a:rect l="l" t="t" r="r" b="b"/>
              <a:pathLst>
                <a:path w="2966084" h="883920">
                  <a:moveTo>
                    <a:pt x="0" y="147320"/>
                  </a:moveTo>
                  <a:lnTo>
                    <a:pt x="7506" y="100738"/>
                  </a:lnTo>
                  <a:lnTo>
                    <a:pt x="28411" y="60295"/>
                  </a:lnTo>
                  <a:lnTo>
                    <a:pt x="60295" y="28411"/>
                  </a:lnTo>
                  <a:lnTo>
                    <a:pt x="100738" y="7506"/>
                  </a:lnTo>
                  <a:lnTo>
                    <a:pt x="147320" y="0"/>
                  </a:lnTo>
                  <a:lnTo>
                    <a:pt x="2818383" y="0"/>
                  </a:lnTo>
                  <a:lnTo>
                    <a:pt x="2864965" y="7506"/>
                  </a:lnTo>
                  <a:lnTo>
                    <a:pt x="2905408" y="28411"/>
                  </a:lnTo>
                  <a:lnTo>
                    <a:pt x="2937292" y="60295"/>
                  </a:lnTo>
                  <a:lnTo>
                    <a:pt x="2958197" y="100738"/>
                  </a:lnTo>
                  <a:lnTo>
                    <a:pt x="2965704" y="147320"/>
                  </a:lnTo>
                  <a:lnTo>
                    <a:pt x="2965704" y="736600"/>
                  </a:lnTo>
                  <a:lnTo>
                    <a:pt x="2958197" y="783181"/>
                  </a:lnTo>
                  <a:lnTo>
                    <a:pt x="2937292" y="823624"/>
                  </a:lnTo>
                  <a:lnTo>
                    <a:pt x="2905408" y="855508"/>
                  </a:lnTo>
                  <a:lnTo>
                    <a:pt x="2864965" y="876413"/>
                  </a:lnTo>
                  <a:lnTo>
                    <a:pt x="2818383" y="883920"/>
                  </a:lnTo>
                  <a:lnTo>
                    <a:pt x="147320" y="883920"/>
                  </a:lnTo>
                  <a:lnTo>
                    <a:pt x="100738" y="876413"/>
                  </a:lnTo>
                  <a:lnTo>
                    <a:pt x="60295" y="855508"/>
                  </a:lnTo>
                  <a:lnTo>
                    <a:pt x="28411" y="823624"/>
                  </a:lnTo>
                  <a:lnTo>
                    <a:pt x="7506" y="783181"/>
                  </a:lnTo>
                  <a:lnTo>
                    <a:pt x="0" y="736600"/>
                  </a:lnTo>
                  <a:lnTo>
                    <a:pt x="0" y="147320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998966" y="3996308"/>
            <a:ext cx="24688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KAYITLARDA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DEĞİŞİKLİK YAPILDIKTAN</a:t>
            </a:r>
            <a:r>
              <a:rPr sz="12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SONRA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BURADAN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GÜNCELLEME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İŞLEMİ TAMAMLANACAKTIR.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741407" y="4972811"/>
            <a:ext cx="262255" cy="822960"/>
            <a:chOff x="9741407" y="4972811"/>
            <a:chExt cx="262255" cy="822960"/>
          </a:xfrm>
        </p:grpSpPr>
        <p:sp>
          <p:nvSpPr>
            <p:cNvPr id="10" name="object 10"/>
            <p:cNvSpPr/>
            <p:nvPr/>
          </p:nvSpPr>
          <p:spPr>
            <a:xfrm>
              <a:off x="9754361" y="4985765"/>
              <a:ext cx="236220" cy="797560"/>
            </a:xfrm>
            <a:custGeom>
              <a:avLst/>
              <a:gdLst/>
              <a:ahLst/>
              <a:cxnLst/>
              <a:rect l="l" t="t" r="r" b="b"/>
              <a:pathLst>
                <a:path w="236220" h="797560">
                  <a:moveTo>
                    <a:pt x="177165" y="0"/>
                  </a:moveTo>
                  <a:lnTo>
                    <a:pt x="59055" y="0"/>
                  </a:lnTo>
                  <a:lnTo>
                    <a:pt x="59055" y="678941"/>
                  </a:lnTo>
                  <a:lnTo>
                    <a:pt x="0" y="678941"/>
                  </a:lnTo>
                  <a:lnTo>
                    <a:pt x="118110" y="797051"/>
                  </a:lnTo>
                  <a:lnTo>
                    <a:pt x="236220" y="678941"/>
                  </a:lnTo>
                  <a:lnTo>
                    <a:pt x="177165" y="678941"/>
                  </a:lnTo>
                  <a:lnTo>
                    <a:pt x="177165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754361" y="4985765"/>
              <a:ext cx="236220" cy="797560"/>
            </a:xfrm>
            <a:custGeom>
              <a:avLst/>
              <a:gdLst/>
              <a:ahLst/>
              <a:cxnLst/>
              <a:rect l="l" t="t" r="r" b="b"/>
              <a:pathLst>
                <a:path w="236220" h="797560">
                  <a:moveTo>
                    <a:pt x="0" y="678941"/>
                  </a:moveTo>
                  <a:lnTo>
                    <a:pt x="59055" y="678941"/>
                  </a:lnTo>
                  <a:lnTo>
                    <a:pt x="59055" y="0"/>
                  </a:lnTo>
                  <a:lnTo>
                    <a:pt x="177165" y="0"/>
                  </a:lnTo>
                  <a:lnTo>
                    <a:pt x="177165" y="678941"/>
                  </a:lnTo>
                  <a:lnTo>
                    <a:pt x="236220" y="678941"/>
                  </a:lnTo>
                  <a:lnTo>
                    <a:pt x="118110" y="797051"/>
                  </a:lnTo>
                  <a:lnTo>
                    <a:pt x="0" y="678941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112</a:t>
            </a:fld>
            <a:endParaRPr spc="-25"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484" y="416051"/>
            <a:ext cx="12071985" cy="6113145"/>
            <a:chOff x="62484" y="416051"/>
            <a:chExt cx="12071985" cy="61131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628" y="749807"/>
              <a:ext cx="7036308" cy="567994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7056" y="745235"/>
              <a:ext cx="7045959" cy="5689600"/>
            </a:xfrm>
            <a:custGeom>
              <a:avLst/>
              <a:gdLst/>
              <a:ahLst/>
              <a:cxnLst/>
              <a:rect l="l" t="t" r="r" b="b"/>
              <a:pathLst>
                <a:path w="7045959" h="5689600">
                  <a:moveTo>
                    <a:pt x="0" y="5689092"/>
                  </a:moveTo>
                  <a:lnTo>
                    <a:pt x="7045452" y="5689092"/>
                  </a:lnTo>
                  <a:lnTo>
                    <a:pt x="7045452" y="0"/>
                  </a:lnTo>
                  <a:lnTo>
                    <a:pt x="0" y="0"/>
                  </a:lnTo>
                  <a:lnTo>
                    <a:pt x="0" y="5689092"/>
                  </a:lnTo>
                  <a:close/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68730" y="2993897"/>
              <a:ext cx="414655" cy="94615"/>
            </a:xfrm>
            <a:custGeom>
              <a:avLst/>
              <a:gdLst/>
              <a:ahLst/>
              <a:cxnLst/>
              <a:rect l="l" t="t" r="r" b="b"/>
              <a:pathLst>
                <a:path w="414655" h="94614">
                  <a:moveTo>
                    <a:pt x="367283" y="0"/>
                  </a:moveTo>
                  <a:lnTo>
                    <a:pt x="367283" y="23622"/>
                  </a:lnTo>
                  <a:lnTo>
                    <a:pt x="0" y="23622"/>
                  </a:lnTo>
                  <a:lnTo>
                    <a:pt x="0" y="70865"/>
                  </a:lnTo>
                  <a:lnTo>
                    <a:pt x="367283" y="70865"/>
                  </a:lnTo>
                  <a:lnTo>
                    <a:pt x="367283" y="94487"/>
                  </a:lnTo>
                  <a:lnTo>
                    <a:pt x="414527" y="47243"/>
                  </a:lnTo>
                  <a:lnTo>
                    <a:pt x="367283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68730" y="2993897"/>
              <a:ext cx="414655" cy="94615"/>
            </a:xfrm>
            <a:custGeom>
              <a:avLst/>
              <a:gdLst/>
              <a:ahLst/>
              <a:cxnLst/>
              <a:rect l="l" t="t" r="r" b="b"/>
              <a:pathLst>
                <a:path w="414655" h="94614">
                  <a:moveTo>
                    <a:pt x="0" y="23622"/>
                  </a:moveTo>
                  <a:lnTo>
                    <a:pt x="367283" y="23622"/>
                  </a:lnTo>
                  <a:lnTo>
                    <a:pt x="367283" y="0"/>
                  </a:lnTo>
                  <a:lnTo>
                    <a:pt x="414527" y="47243"/>
                  </a:lnTo>
                  <a:lnTo>
                    <a:pt x="367283" y="94487"/>
                  </a:lnTo>
                  <a:lnTo>
                    <a:pt x="367283" y="70865"/>
                  </a:lnTo>
                  <a:lnTo>
                    <a:pt x="0" y="70865"/>
                  </a:lnTo>
                  <a:lnTo>
                    <a:pt x="0" y="23622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108698" y="429005"/>
              <a:ext cx="5012690" cy="6064250"/>
            </a:xfrm>
            <a:custGeom>
              <a:avLst/>
              <a:gdLst/>
              <a:ahLst/>
              <a:cxnLst/>
              <a:rect l="l" t="t" r="r" b="b"/>
              <a:pathLst>
                <a:path w="5012690" h="6064250">
                  <a:moveTo>
                    <a:pt x="5012436" y="0"/>
                  </a:moveTo>
                  <a:lnTo>
                    <a:pt x="0" y="0"/>
                  </a:lnTo>
                  <a:lnTo>
                    <a:pt x="0" y="6063996"/>
                  </a:lnTo>
                  <a:lnTo>
                    <a:pt x="5012436" y="6063996"/>
                  </a:lnTo>
                  <a:lnTo>
                    <a:pt x="5012436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108698" y="429005"/>
              <a:ext cx="5012690" cy="6064250"/>
            </a:xfrm>
            <a:custGeom>
              <a:avLst/>
              <a:gdLst/>
              <a:ahLst/>
              <a:cxnLst/>
              <a:rect l="l" t="t" r="r" b="b"/>
              <a:pathLst>
                <a:path w="5012690" h="6064250">
                  <a:moveTo>
                    <a:pt x="0" y="6063996"/>
                  </a:moveTo>
                  <a:lnTo>
                    <a:pt x="5012436" y="6063996"/>
                  </a:lnTo>
                  <a:lnTo>
                    <a:pt x="5012436" y="0"/>
                  </a:lnTo>
                  <a:lnTo>
                    <a:pt x="0" y="0"/>
                  </a:lnTo>
                  <a:lnTo>
                    <a:pt x="0" y="6063996"/>
                  </a:lnTo>
                  <a:close/>
                </a:path>
              </a:pathLst>
            </a:custGeom>
            <a:ln w="25907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508375" y="78435"/>
            <a:ext cx="243649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DİĞER</a:t>
            </a:r>
            <a:r>
              <a:rPr spc="-60" dirty="0"/>
              <a:t> </a:t>
            </a:r>
            <a:r>
              <a:rPr spc="-10" dirty="0"/>
              <a:t>HİZMET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113</a:t>
            </a:fld>
            <a:endParaRPr spc="-25"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7187945" y="513080"/>
            <a:ext cx="4819015" cy="5894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847725">
              <a:lnSpc>
                <a:spcPct val="100000"/>
              </a:lnSpc>
              <a:spcBef>
                <a:spcPts val="105"/>
              </a:spcBef>
            </a:pPr>
            <a:r>
              <a:rPr sz="1100" b="1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HİZMET</a:t>
            </a:r>
            <a:r>
              <a:rPr sz="1100" b="1" u="sng" spc="-4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1100" b="1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BİLGİLERİ</a:t>
            </a:r>
            <a:r>
              <a:rPr sz="1100" b="1" u="sng" spc="-6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1100" b="1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&gt;&gt;</a:t>
            </a:r>
            <a:r>
              <a:rPr sz="1100" b="1" u="sng" spc="-1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1100" b="1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Diğer</a:t>
            </a:r>
            <a:r>
              <a:rPr sz="1100" b="1" u="sng" spc="-2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1100" b="1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Hizmet</a:t>
            </a:r>
            <a:r>
              <a:rPr sz="1100" b="1" u="sng" spc="33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1100" b="1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(veri</a:t>
            </a:r>
            <a:r>
              <a:rPr sz="1100" b="1" u="sng" spc="-4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1100" b="1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giriş</a:t>
            </a:r>
            <a:r>
              <a:rPr sz="1100" b="1" u="sng" spc="-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1100" b="1" u="sng" spc="-2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ve</a:t>
            </a:r>
            <a:r>
              <a:rPr sz="1100" b="1" spc="-25" dirty="0">
                <a:latin typeface="Verdana"/>
                <a:cs typeface="Verdana"/>
              </a:rPr>
              <a:t> </a:t>
            </a:r>
            <a:r>
              <a:rPr sz="1100" b="1" u="sng" spc="-1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görüntüleme)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sz="1100" b="1" dirty="0">
                <a:latin typeface="Verdana"/>
                <a:cs typeface="Verdana"/>
              </a:rPr>
              <a:t>Bu</a:t>
            </a:r>
            <a:r>
              <a:rPr sz="1100" b="1" spc="-3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alana</a:t>
            </a:r>
            <a:r>
              <a:rPr sz="1100" b="1" spc="-3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Sigortalının</a:t>
            </a:r>
            <a:r>
              <a:rPr sz="1100" b="1" spc="33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sicil</a:t>
            </a:r>
            <a:r>
              <a:rPr sz="1100" b="1" spc="-4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numarası</a:t>
            </a:r>
            <a:r>
              <a:rPr sz="1100" b="1" spc="-4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SSK</a:t>
            </a:r>
            <a:r>
              <a:rPr sz="1100" b="1" spc="-1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Kamu</a:t>
            </a:r>
            <a:r>
              <a:rPr sz="1100" b="1" spc="-2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veya</a:t>
            </a:r>
            <a:r>
              <a:rPr sz="1100" b="1" spc="-45" dirty="0">
                <a:latin typeface="Verdana"/>
                <a:cs typeface="Verdana"/>
              </a:rPr>
              <a:t> </a:t>
            </a:r>
            <a:r>
              <a:rPr sz="1100" b="1" spc="-25" dirty="0">
                <a:latin typeface="Verdana"/>
                <a:cs typeface="Verdana"/>
              </a:rPr>
              <a:t>SSK</a:t>
            </a:r>
            <a:endParaRPr sz="1100">
              <a:latin typeface="Verdana"/>
              <a:cs typeface="Verdana"/>
            </a:endParaRPr>
          </a:p>
          <a:p>
            <a:pPr marL="12700" marR="173990">
              <a:lnSpc>
                <a:spcPct val="100000"/>
              </a:lnSpc>
            </a:pPr>
            <a:r>
              <a:rPr sz="1100" b="1" dirty="0">
                <a:latin typeface="Verdana"/>
                <a:cs typeface="Verdana"/>
              </a:rPr>
              <a:t>Özel,</a:t>
            </a:r>
            <a:r>
              <a:rPr sz="1100" b="1" spc="335" dirty="0">
                <a:latin typeface="Verdana"/>
                <a:cs typeface="Verdana"/>
              </a:rPr>
              <a:t> </a:t>
            </a:r>
            <a:r>
              <a:rPr sz="1100" b="1" spc="-10" dirty="0">
                <a:latin typeface="Verdana"/>
                <a:cs typeface="Verdana"/>
              </a:rPr>
              <a:t>Bağ-</a:t>
            </a:r>
            <a:r>
              <a:rPr sz="1100" b="1" dirty="0">
                <a:latin typeface="Verdana"/>
                <a:cs typeface="Verdana"/>
              </a:rPr>
              <a:t>Kur,</a:t>
            </a:r>
            <a:r>
              <a:rPr sz="1100" b="1" spc="34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birleştirilen</a:t>
            </a:r>
            <a:r>
              <a:rPr sz="1100" b="1" spc="-3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Yurt</a:t>
            </a:r>
            <a:r>
              <a:rPr sz="1100" b="1" spc="-3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Dışı</a:t>
            </a:r>
            <a:r>
              <a:rPr sz="1100" b="1" spc="-2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Hizmetleri,</a:t>
            </a:r>
            <a:r>
              <a:rPr sz="1100" b="1" spc="-4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506</a:t>
            </a:r>
            <a:r>
              <a:rPr sz="1100" b="1" spc="5" dirty="0">
                <a:latin typeface="Verdana"/>
                <a:cs typeface="Verdana"/>
              </a:rPr>
              <a:t> </a:t>
            </a:r>
            <a:r>
              <a:rPr sz="1100" b="1" spc="-10" dirty="0">
                <a:latin typeface="Verdana"/>
                <a:cs typeface="Verdana"/>
              </a:rPr>
              <a:t>sayılı </a:t>
            </a:r>
            <a:r>
              <a:rPr sz="1100" b="1" dirty="0">
                <a:latin typeface="Verdana"/>
                <a:cs typeface="Verdana"/>
              </a:rPr>
              <a:t>Kanunun</a:t>
            </a:r>
            <a:r>
              <a:rPr sz="1100" b="1" spc="-4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Geçici</a:t>
            </a:r>
            <a:r>
              <a:rPr sz="1100" b="1" spc="-5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20.</a:t>
            </a:r>
            <a:r>
              <a:rPr sz="1100" b="1" spc="-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maddesine</a:t>
            </a:r>
            <a:r>
              <a:rPr sz="1100" b="1" spc="-3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tabi</a:t>
            </a:r>
            <a:r>
              <a:rPr sz="1100" b="1" spc="-2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kurulan</a:t>
            </a:r>
            <a:r>
              <a:rPr sz="1100" b="1" spc="-3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Banka</a:t>
            </a:r>
            <a:r>
              <a:rPr sz="1100" b="1" spc="-35" dirty="0">
                <a:latin typeface="Verdana"/>
                <a:cs typeface="Verdana"/>
              </a:rPr>
              <a:t> </a:t>
            </a:r>
            <a:r>
              <a:rPr sz="1100" b="1" spc="-10" dirty="0">
                <a:latin typeface="Verdana"/>
                <a:cs typeface="Verdana"/>
              </a:rPr>
              <a:t>Emekli </a:t>
            </a:r>
            <a:r>
              <a:rPr sz="1100" b="1" dirty="0">
                <a:latin typeface="Verdana"/>
                <a:cs typeface="Verdana"/>
              </a:rPr>
              <a:t>Sandıklarına</a:t>
            </a:r>
            <a:r>
              <a:rPr sz="1100" b="1" spc="-3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ait</a:t>
            </a:r>
            <a:r>
              <a:rPr sz="1100" b="1" spc="-3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hizmetlerin</a:t>
            </a:r>
            <a:r>
              <a:rPr sz="1100" b="1" spc="-6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ve</a:t>
            </a:r>
            <a:r>
              <a:rPr sz="1100" b="1" spc="-5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bu</a:t>
            </a:r>
            <a:r>
              <a:rPr sz="1100" b="1" spc="-3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statülerde</a:t>
            </a:r>
            <a:r>
              <a:rPr sz="1100" b="1" spc="-70" dirty="0">
                <a:latin typeface="Verdana"/>
                <a:cs typeface="Verdana"/>
              </a:rPr>
              <a:t> </a:t>
            </a:r>
            <a:r>
              <a:rPr sz="1100" b="1" spc="-10" dirty="0">
                <a:latin typeface="Verdana"/>
                <a:cs typeface="Verdana"/>
              </a:rPr>
              <a:t>yapılan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100" b="1" dirty="0">
                <a:latin typeface="Verdana"/>
                <a:cs typeface="Verdana"/>
              </a:rPr>
              <a:t>borçlanma</a:t>
            </a:r>
            <a:r>
              <a:rPr sz="1100" b="1" spc="-6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bilgilerinin</a:t>
            </a:r>
            <a:r>
              <a:rPr sz="1100" b="1" spc="-5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girişi</a:t>
            </a:r>
            <a:r>
              <a:rPr sz="1100" b="1" spc="-55" dirty="0">
                <a:latin typeface="Verdana"/>
                <a:cs typeface="Verdana"/>
              </a:rPr>
              <a:t> </a:t>
            </a:r>
            <a:r>
              <a:rPr sz="1100" b="1" spc="-10" dirty="0">
                <a:latin typeface="Verdana"/>
                <a:cs typeface="Verdana"/>
              </a:rPr>
              <a:t>yapılacaktır.</a:t>
            </a:r>
            <a:endParaRPr sz="1100">
              <a:latin typeface="Verdana"/>
              <a:cs typeface="Verdana"/>
            </a:endParaRPr>
          </a:p>
          <a:p>
            <a:pPr marL="12700" marR="62865" indent="914400">
              <a:lnSpc>
                <a:spcPct val="100000"/>
              </a:lnSpc>
            </a:pPr>
            <a:r>
              <a:rPr sz="1100" dirty="0">
                <a:latin typeface="Verdana"/>
                <a:cs typeface="Verdana"/>
              </a:rPr>
              <a:t>SSK</a:t>
            </a:r>
            <a:r>
              <a:rPr sz="1100" spc="-5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Kamu</a:t>
            </a:r>
            <a:r>
              <a:rPr sz="1100" spc="-3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Başlama</a:t>
            </a:r>
            <a:r>
              <a:rPr sz="1100" spc="-2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tarihi,</a:t>
            </a:r>
            <a:r>
              <a:rPr sz="1100" spc="-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Bitiş</a:t>
            </a:r>
            <a:r>
              <a:rPr sz="1100" spc="-1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tarihi</a:t>
            </a:r>
            <a:r>
              <a:rPr sz="1100" spc="-1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prim</a:t>
            </a:r>
            <a:r>
              <a:rPr sz="1100" spc="-1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ödeme</a:t>
            </a:r>
            <a:r>
              <a:rPr sz="1100" spc="-55" dirty="0">
                <a:latin typeface="Verdana"/>
                <a:cs typeface="Verdana"/>
              </a:rPr>
              <a:t> </a:t>
            </a:r>
            <a:r>
              <a:rPr sz="1100" spc="-25" dirty="0">
                <a:latin typeface="Verdana"/>
                <a:cs typeface="Verdana"/>
              </a:rPr>
              <a:t>gün </a:t>
            </a:r>
            <a:r>
              <a:rPr sz="1100" dirty="0">
                <a:latin typeface="Verdana"/>
                <a:cs typeface="Verdana"/>
              </a:rPr>
              <a:t>sayısı</a:t>
            </a:r>
            <a:r>
              <a:rPr sz="1100" spc="-2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SSK</a:t>
            </a:r>
            <a:r>
              <a:rPr sz="1100" spc="-4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Kamu</a:t>
            </a:r>
            <a:r>
              <a:rPr sz="1100" spc="-2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İşyeri</a:t>
            </a:r>
            <a:r>
              <a:rPr sz="1100" spc="-3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adı</a:t>
            </a:r>
            <a:r>
              <a:rPr sz="1100" spc="-2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Kıdem</a:t>
            </a:r>
            <a:r>
              <a:rPr sz="1100" spc="-3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tazminatı</a:t>
            </a:r>
            <a:r>
              <a:rPr sz="1100" spc="-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ödenip</a:t>
            </a:r>
            <a:r>
              <a:rPr sz="1100" spc="-25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ödenmediği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Verdana"/>
                <a:cs typeface="Verdana"/>
              </a:rPr>
              <a:t>(İkramiye</a:t>
            </a:r>
            <a:r>
              <a:rPr sz="1100" spc="-3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açısından),</a:t>
            </a:r>
            <a:r>
              <a:rPr sz="1100" spc="-1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SSK</a:t>
            </a:r>
            <a:r>
              <a:rPr sz="1100" spc="-5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Ayrılma</a:t>
            </a:r>
            <a:r>
              <a:rPr sz="1100" spc="-2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Nedeni</a:t>
            </a:r>
            <a:r>
              <a:rPr sz="1100" spc="-6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(İstifa,</a:t>
            </a:r>
            <a:r>
              <a:rPr sz="1100" spc="-30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Sözleşme</a:t>
            </a:r>
            <a:endParaRPr sz="1100">
              <a:latin typeface="Verdana"/>
              <a:cs typeface="Verdana"/>
            </a:endParaRPr>
          </a:p>
          <a:p>
            <a:pPr marL="12700" marR="109220">
              <a:lnSpc>
                <a:spcPct val="100000"/>
              </a:lnSpc>
            </a:pPr>
            <a:r>
              <a:rPr sz="1100" dirty="0">
                <a:latin typeface="Verdana"/>
                <a:cs typeface="Verdana"/>
              </a:rPr>
              <a:t>Süresinin</a:t>
            </a:r>
            <a:r>
              <a:rPr sz="1100" spc="-4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sona</a:t>
            </a:r>
            <a:r>
              <a:rPr sz="1100" spc="-6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ermesi…)</a:t>
            </a:r>
            <a:r>
              <a:rPr sz="1100" spc="-5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Kazanılmış</a:t>
            </a:r>
            <a:r>
              <a:rPr sz="1100" spc="-1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Hak</a:t>
            </a:r>
            <a:r>
              <a:rPr sz="1100" spc="-6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Aylığından</a:t>
            </a:r>
            <a:r>
              <a:rPr sz="1100" spc="-10" dirty="0">
                <a:latin typeface="Verdana"/>
                <a:cs typeface="Verdana"/>
              </a:rPr>
              <a:t> Değerlendirilip değerlendirilmediği</a:t>
            </a:r>
            <a:r>
              <a:rPr sz="1100" dirty="0">
                <a:latin typeface="Verdana"/>
                <a:cs typeface="Verdana"/>
              </a:rPr>
              <a:t> (İntibak</a:t>
            </a:r>
            <a:r>
              <a:rPr sz="1100" spc="-1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açısından) ve</a:t>
            </a:r>
            <a:r>
              <a:rPr sz="1100" spc="-4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hangi</a:t>
            </a:r>
            <a:r>
              <a:rPr sz="1100" spc="-20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oranda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Verdana"/>
                <a:cs typeface="Verdana"/>
              </a:rPr>
              <a:t>değerlendirildiği</a:t>
            </a:r>
            <a:r>
              <a:rPr sz="1100" spc="-5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alanlarının</a:t>
            </a:r>
            <a:r>
              <a:rPr sz="1100" spc="-5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seçilmesi</a:t>
            </a:r>
            <a:r>
              <a:rPr sz="1100" spc="-95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gerekiyor.</a:t>
            </a:r>
            <a:endParaRPr sz="1100">
              <a:latin typeface="Verdana"/>
              <a:cs typeface="Verdana"/>
            </a:endParaRPr>
          </a:p>
          <a:p>
            <a:pPr marL="12700" marR="266065" indent="914400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latin typeface="Verdana"/>
                <a:cs typeface="Verdana"/>
              </a:rPr>
              <a:t>Yurt</a:t>
            </a:r>
            <a:r>
              <a:rPr sz="1100" spc="-3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Dışı</a:t>
            </a:r>
            <a:r>
              <a:rPr sz="1100" spc="-3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Sözleşmeli</a:t>
            </a:r>
            <a:r>
              <a:rPr sz="1100" spc="-4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Ülke</a:t>
            </a:r>
            <a:r>
              <a:rPr sz="1100" spc="-3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Hizmetine</a:t>
            </a:r>
            <a:r>
              <a:rPr sz="1100" spc="-2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ait</a:t>
            </a:r>
            <a:r>
              <a:rPr sz="1100" spc="-2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veri</a:t>
            </a:r>
            <a:r>
              <a:rPr sz="1100" spc="-45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girişi </a:t>
            </a:r>
            <a:r>
              <a:rPr sz="1100" dirty="0">
                <a:latin typeface="Verdana"/>
                <a:cs typeface="Verdana"/>
              </a:rPr>
              <a:t>yapılacak</a:t>
            </a:r>
            <a:r>
              <a:rPr sz="1100" spc="-2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ise</a:t>
            </a:r>
            <a:r>
              <a:rPr sz="1100" spc="-3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Ülke</a:t>
            </a:r>
            <a:r>
              <a:rPr sz="1100" spc="-4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seçimi</a:t>
            </a:r>
            <a:r>
              <a:rPr sz="1100" spc="-3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yapılacaktır.</a:t>
            </a:r>
            <a:r>
              <a:rPr sz="1100" spc="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Ülkemizle</a:t>
            </a:r>
            <a:r>
              <a:rPr sz="1100" spc="-2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Sosyal</a:t>
            </a:r>
            <a:r>
              <a:rPr sz="1100" spc="-60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Güvenlik </a:t>
            </a:r>
            <a:r>
              <a:rPr sz="1100" dirty="0">
                <a:latin typeface="Verdana"/>
                <a:cs typeface="Verdana"/>
              </a:rPr>
              <a:t>anlaşması</a:t>
            </a:r>
            <a:r>
              <a:rPr sz="1100" spc="-2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olan</a:t>
            </a:r>
            <a:r>
              <a:rPr sz="1100" spc="-4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ülkelerin</a:t>
            </a:r>
            <a:r>
              <a:rPr sz="1100" spc="-2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listesi</a:t>
            </a:r>
            <a:r>
              <a:rPr sz="1100" spc="-3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bu</a:t>
            </a:r>
            <a:r>
              <a:rPr sz="1100" spc="-5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alanda</a:t>
            </a:r>
            <a:r>
              <a:rPr sz="1100" spc="-25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listelenir.</a:t>
            </a:r>
            <a:endParaRPr sz="1100">
              <a:latin typeface="Verdana"/>
              <a:cs typeface="Verdana"/>
            </a:endParaRPr>
          </a:p>
          <a:p>
            <a:pPr marL="12700" marR="80645" indent="914400">
              <a:lnSpc>
                <a:spcPct val="100000"/>
              </a:lnSpc>
            </a:pPr>
            <a:r>
              <a:rPr sz="1100" dirty="0">
                <a:latin typeface="Verdana"/>
                <a:cs typeface="Verdana"/>
              </a:rPr>
              <a:t>Banka</a:t>
            </a:r>
            <a:r>
              <a:rPr sz="1100" spc="-4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Emekli</a:t>
            </a:r>
            <a:r>
              <a:rPr sz="1100" spc="-3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Sandıklarına</a:t>
            </a:r>
            <a:r>
              <a:rPr sz="1100" spc="-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ait</a:t>
            </a:r>
            <a:r>
              <a:rPr sz="1100" spc="-2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hizmetler</a:t>
            </a:r>
            <a:r>
              <a:rPr sz="1100" spc="-1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var</a:t>
            </a:r>
            <a:r>
              <a:rPr sz="1100" spc="-3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ise</a:t>
            </a:r>
            <a:r>
              <a:rPr sz="1100" spc="-45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Banka </a:t>
            </a:r>
            <a:r>
              <a:rPr sz="1100" dirty="0">
                <a:latin typeface="Verdana"/>
                <a:cs typeface="Verdana"/>
              </a:rPr>
              <a:t>Sandık</a:t>
            </a:r>
            <a:r>
              <a:rPr sz="1100" spc="-3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alanından</a:t>
            </a:r>
            <a:r>
              <a:rPr sz="1100" spc="-1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ilgili Banka</a:t>
            </a:r>
            <a:r>
              <a:rPr sz="1100" spc="-5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Sandığı</a:t>
            </a:r>
            <a:r>
              <a:rPr sz="1100" spc="-35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seçilir.</a:t>
            </a:r>
            <a:endParaRPr sz="1100">
              <a:latin typeface="Verdana"/>
              <a:cs typeface="Verdana"/>
            </a:endParaRPr>
          </a:p>
          <a:p>
            <a:pPr marL="927100">
              <a:lnSpc>
                <a:spcPct val="100000"/>
              </a:lnSpc>
            </a:pPr>
            <a:r>
              <a:rPr sz="1100" dirty="0">
                <a:latin typeface="Verdana"/>
                <a:cs typeface="Verdana"/>
              </a:rPr>
              <a:t>SSK’lı</a:t>
            </a:r>
            <a:r>
              <a:rPr sz="1100" spc="-5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süre</a:t>
            </a:r>
            <a:r>
              <a:rPr sz="1100" spc="-3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fasılalı ise</a:t>
            </a:r>
            <a:r>
              <a:rPr sz="1100" spc="-4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fasılalı olarak</a:t>
            </a:r>
            <a:r>
              <a:rPr sz="1100" spc="-25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girilecek.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Verdana"/>
                <a:cs typeface="Verdana"/>
              </a:rPr>
              <a:t>Fasılalı</a:t>
            </a:r>
            <a:r>
              <a:rPr sz="1100" spc="-3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hizmetler</a:t>
            </a:r>
            <a:r>
              <a:rPr sz="1100" spc="-5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hizmet</a:t>
            </a:r>
            <a:r>
              <a:rPr sz="1100" spc="-4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çakışmasına</a:t>
            </a:r>
            <a:r>
              <a:rPr sz="1100" spc="-3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sebep</a:t>
            </a:r>
            <a:r>
              <a:rPr sz="1100" spc="-8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olabileceğinden</a:t>
            </a:r>
            <a:r>
              <a:rPr sz="1100" spc="-35" dirty="0">
                <a:latin typeface="Verdana"/>
                <a:cs typeface="Verdana"/>
              </a:rPr>
              <a:t> </a:t>
            </a:r>
            <a:r>
              <a:rPr sz="1100" spc="-25" dirty="0">
                <a:latin typeface="Verdana"/>
                <a:cs typeface="Verdana"/>
              </a:rPr>
              <a:t>tek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latin typeface="Verdana"/>
                <a:cs typeface="Verdana"/>
              </a:rPr>
              <a:t>kayıt</a:t>
            </a:r>
            <a:r>
              <a:rPr sz="1100" spc="-2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olarak</a:t>
            </a:r>
            <a:r>
              <a:rPr sz="1100" spc="-20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girilmeyecektir.</a:t>
            </a:r>
            <a:endParaRPr sz="1100">
              <a:latin typeface="Verdana"/>
              <a:cs typeface="Verdana"/>
            </a:endParaRPr>
          </a:p>
          <a:p>
            <a:pPr marL="12700" marR="140335" indent="914400">
              <a:lnSpc>
                <a:spcPct val="100000"/>
              </a:lnSpc>
            </a:pPr>
            <a:r>
              <a:rPr sz="1100" u="heavy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**</a:t>
            </a:r>
            <a:r>
              <a:rPr sz="1100" b="1" u="heavy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SSK,</a:t>
            </a:r>
            <a:r>
              <a:rPr sz="1100" b="1" u="heavy" spc="-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1100" b="1" u="heavy" spc="-1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Bağ-</a:t>
            </a:r>
            <a:r>
              <a:rPr sz="1100" b="1" u="heavy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Kur</a:t>
            </a:r>
            <a:r>
              <a:rPr sz="1100" b="1" u="heavy" spc="-1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1100" b="1" u="heavy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ve</a:t>
            </a:r>
            <a:r>
              <a:rPr sz="1100" b="1" u="heavy" spc="-3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1100" b="1" u="heavy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Banka</a:t>
            </a:r>
            <a:r>
              <a:rPr sz="1100" b="1" u="heavy" spc="-2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1100" b="1" u="heavy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Emekli</a:t>
            </a:r>
            <a:r>
              <a:rPr sz="1100" b="1" u="heavy" spc="-4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1100" b="1" u="heavy" spc="-1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Sandıkları</a:t>
            </a:r>
            <a:r>
              <a:rPr sz="1100" b="1" spc="-10" dirty="0">
                <a:latin typeface="Verdana"/>
                <a:cs typeface="Verdana"/>
              </a:rPr>
              <a:t> </a:t>
            </a:r>
            <a:r>
              <a:rPr sz="1100" b="1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Askerlik</a:t>
            </a:r>
            <a:r>
              <a:rPr sz="1100" b="1" u="sng" spc="-7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1100" b="1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Borçlanması</a:t>
            </a:r>
            <a:r>
              <a:rPr sz="1100" b="1" u="sng" spc="-6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1100" b="1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alanlarına</a:t>
            </a:r>
            <a:r>
              <a:rPr sz="1100" b="1" dirty="0">
                <a:latin typeface="Verdana"/>
                <a:cs typeface="Verdana"/>
              </a:rPr>
              <a:t>,</a:t>
            </a:r>
            <a:r>
              <a:rPr sz="1100" b="1" spc="-4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Mülga</a:t>
            </a:r>
            <a:r>
              <a:rPr sz="1100" b="1" spc="-6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Sosyal</a:t>
            </a:r>
            <a:r>
              <a:rPr sz="1100" b="1" spc="-60" dirty="0">
                <a:latin typeface="Verdana"/>
                <a:cs typeface="Verdana"/>
              </a:rPr>
              <a:t> </a:t>
            </a:r>
            <a:r>
              <a:rPr sz="1100" b="1" spc="-10" dirty="0">
                <a:latin typeface="Verdana"/>
                <a:cs typeface="Verdana"/>
              </a:rPr>
              <a:t>Sigortalar </a:t>
            </a:r>
            <a:r>
              <a:rPr sz="1100" b="1" dirty="0">
                <a:latin typeface="Verdana"/>
                <a:cs typeface="Verdana"/>
              </a:rPr>
              <a:t>Kurumu</a:t>
            </a:r>
            <a:r>
              <a:rPr sz="1100" b="1" spc="-4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Genel</a:t>
            </a:r>
            <a:r>
              <a:rPr sz="1100" b="1" spc="-5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Müdürlüğü,</a:t>
            </a:r>
            <a:r>
              <a:rPr sz="1100" b="1" spc="-4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Mülga</a:t>
            </a:r>
            <a:r>
              <a:rPr sz="1100" b="1" spc="-5" dirty="0">
                <a:latin typeface="Verdana"/>
                <a:cs typeface="Verdana"/>
              </a:rPr>
              <a:t> </a:t>
            </a:r>
            <a:r>
              <a:rPr sz="1100" b="1" spc="-10" dirty="0">
                <a:latin typeface="Verdana"/>
                <a:cs typeface="Verdana"/>
              </a:rPr>
              <a:t>Bağ-</a:t>
            </a:r>
            <a:r>
              <a:rPr sz="1100" b="1" dirty="0">
                <a:latin typeface="Verdana"/>
                <a:cs typeface="Verdana"/>
              </a:rPr>
              <a:t>Kur</a:t>
            </a:r>
            <a:r>
              <a:rPr sz="1100" b="1" spc="-2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Genel</a:t>
            </a:r>
            <a:r>
              <a:rPr sz="1100" b="1" spc="-55" dirty="0">
                <a:latin typeface="Verdana"/>
                <a:cs typeface="Verdana"/>
              </a:rPr>
              <a:t> </a:t>
            </a:r>
            <a:r>
              <a:rPr sz="1100" b="1" spc="-10" dirty="0">
                <a:latin typeface="Verdana"/>
                <a:cs typeface="Verdana"/>
              </a:rPr>
              <a:t>Müdürlüğü </a:t>
            </a:r>
            <a:r>
              <a:rPr sz="1100" b="1" dirty="0">
                <a:latin typeface="Verdana"/>
                <a:cs typeface="Verdana"/>
              </a:rPr>
              <a:t>ve</a:t>
            </a:r>
            <a:r>
              <a:rPr sz="1100" b="1" spc="-6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Banka</a:t>
            </a:r>
            <a:r>
              <a:rPr sz="1100" b="1" spc="-5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Emekli</a:t>
            </a:r>
            <a:r>
              <a:rPr sz="1100" b="1" spc="-6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Sandıklarına</a:t>
            </a:r>
            <a:r>
              <a:rPr sz="1100" b="1" spc="-4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borçlanılan</a:t>
            </a:r>
            <a:r>
              <a:rPr sz="1100" b="1" spc="-3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askerlik</a:t>
            </a:r>
            <a:r>
              <a:rPr sz="1100" b="1" spc="-55" dirty="0">
                <a:latin typeface="Verdana"/>
                <a:cs typeface="Verdana"/>
              </a:rPr>
              <a:t> </a:t>
            </a:r>
            <a:r>
              <a:rPr sz="1100" b="1" spc="-10" dirty="0">
                <a:latin typeface="Verdana"/>
                <a:cs typeface="Verdana"/>
              </a:rPr>
              <a:t>hizmeti, </a:t>
            </a:r>
            <a:r>
              <a:rPr sz="1100" b="1" dirty="0">
                <a:latin typeface="Verdana"/>
                <a:cs typeface="Verdana"/>
              </a:rPr>
              <a:t>hizmet</a:t>
            </a:r>
            <a:r>
              <a:rPr sz="1100" b="1" spc="-6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bildirim</a:t>
            </a:r>
            <a:r>
              <a:rPr sz="1100" b="1" spc="-4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yazıları</a:t>
            </a:r>
            <a:r>
              <a:rPr sz="1100" b="1" spc="-3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dikkate</a:t>
            </a:r>
            <a:r>
              <a:rPr sz="1100" b="1" spc="-6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alınarak</a:t>
            </a:r>
            <a:r>
              <a:rPr sz="1100" b="1" spc="-45" dirty="0">
                <a:latin typeface="Verdana"/>
                <a:cs typeface="Verdana"/>
              </a:rPr>
              <a:t> </a:t>
            </a:r>
            <a:r>
              <a:rPr sz="1100" b="1" spc="-10" dirty="0">
                <a:latin typeface="Verdana"/>
                <a:cs typeface="Verdana"/>
              </a:rPr>
              <a:t>girilecektir.</a:t>
            </a:r>
            <a:endParaRPr sz="1100">
              <a:latin typeface="Verdana"/>
              <a:cs typeface="Verdana"/>
            </a:endParaRPr>
          </a:p>
          <a:p>
            <a:pPr marL="927100">
              <a:lnSpc>
                <a:spcPct val="100000"/>
              </a:lnSpc>
            </a:pPr>
            <a:r>
              <a:rPr sz="1100" b="1" dirty="0">
                <a:latin typeface="Verdana"/>
                <a:cs typeface="Verdana"/>
              </a:rPr>
              <a:t>SSK,</a:t>
            </a:r>
            <a:r>
              <a:rPr sz="1100" b="1" spc="-10" dirty="0">
                <a:latin typeface="Verdana"/>
                <a:cs typeface="Verdana"/>
              </a:rPr>
              <a:t> Bağ-</a:t>
            </a:r>
            <a:r>
              <a:rPr sz="1100" b="1" dirty="0">
                <a:latin typeface="Verdana"/>
                <a:cs typeface="Verdana"/>
              </a:rPr>
              <a:t>Kur</a:t>
            </a:r>
            <a:r>
              <a:rPr sz="1100" b="1" spc="-2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ve</a:t>
            </a:r>
            <a:r>
              <a:rPr sz="1100" b="1" spc="-3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Banka</a:t>
            </a:r>
            <a:r>
              <a:rPr sz="1100" b="1" spc="-3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Emekli</a:t>
            </a:r>
            <a:r>
              <a:rPr sz="1100" b="1" spc="-4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Sandıkları</a:t>
            </a:r>
            <a:r>
              <a:rPr sz="1100" b="1" spc="-5" dirty="0">
                <a:latin typeface="Verdana"/>
                <a:cs typeface="Verdana"/>
              </a:rPr>
              <a:t> </a:t>
            </a:r>
            <a:r>
              <a:rPr sz="1100" b="1" spc="-10" dirty="0">
                <a:latin typeface="Verdana"/>
                <a:cs typeface="Verdana"/>
              </a:rPr>
              <a:t>Diğer</a:t>
            </a:r>
            <a:endParaRPr sz="1100">
              <a:latin typeface="Verdana"/>
              <a:cs typeface="Verdana"/>
            </a:endParaRPr>
          </a:p>
          <a:p>
            <a:pPr marL="12700" marR="5080">
              <a:lnSpc>
                <a:spcPct val="100000"/>
              </a:lnSpc>
            </a:pPr>
            <a:r>
              <a:rPr sz="1100" b="1" dirty="0">
                <a:latin typeface="Verdana"/>
                <a:cs typeface="Verdana"/>
              </a:rPr>
              <a:t>Borçlanma</a:t>
            </a:r>
            <a:r>
              <a:rPr sz="1100" b="1" spc="-50" dirty="0">
                <a:latin typeface="Verdana"/>
                <a:cs typeface="Verdana"/>
              </a:rPr>
              <a:t> </a:t>
            </a:r>
            <a:r>
              <a:rPr sz="1100" b="1" spc="-10" dirty="0">
                <a:latin typeface="Verdana"/>
                <a:cs typeface="Verdana"/>
              </a:rPr>
              <a:t>alanlarına,</a:t>
            </a:r>
            <a:r>
              <a:rPr sz="1100" b="1" spc="-2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Mülga</a:t>
            </a:r>
            <a:r>
              <a:rPr sz="1100" b="1" spc="-4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Sosyal</a:t>
            </a:r>
            <a:r>
              <a:rPr sz="1100" b="1" spc="-4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Sigortalar</a:t>
            </a:r>
            <a:r>
              <a:rPr sz="1100" b="1" spc="-2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Kurumu</a:t>
            </a:r>
            <a:r>
              <a:rPr sz="1100" b="1" spc="-50" dirty="0">
                <a:latin typeface="Verdana"/>
                <a:cs typeface="Verdana"/>
              </a:rPr>
              <a:t> </a:t>
            </a:r>
            <a:r>
              <a:rPr sz="1100" b="1" spc="-10" dirty="0">
                <a:latin typeface="Verdana"/>
                <a:cs typeface="Verdana"/>
              </a:rPr>
              <a:t>Genel </a:t>
            </a:r>
            <a:r>
              <a:rPr sz="1100" b="1" dirty="0">
                <a:latin typeface="Verdana"/>
                <a:cs typeface="Verdana"/>
              </a:rPr>
              <a:t>Müdürlüğü,</a:t>
            </a:r>
            <a:r>
              <a:rPr sz="1100" b="1" spc="-4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Mülga</a:t>
            </a:r>
            <a:r>
              <a:rPr sz="1100" b="1" spc="-35" dirty="0">
                <a:latin typeface="Verdana"/>
                <a:cs typeface="Verdana"/>
              </a:rPr>
              <a:t> </a:t>
            </a:r>
            <a:r>
              <a:rPr sz="1100" b="1" spc="-10" dirty="0">
                <a:latin typeface="Verdana"/>
                <a:cs typeface="Verdana"/>
              </a:rPr>
              <a:t>Bağ-</a:t>
            </a:r>
            <a:r>
              <a:rPr sz="1100" b="1" dirty="0">
                <a:latin typeface="Verdana"/>
                <a:cs typeface="Verdana"/>
              </a:rPr>
              <a:t>Kur</a:t>
            </a:r>
            <a:r>
              <a:rPr sz="1100" b="1" spc="-1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Genel</a:t>
            </a:r>
            <a:r>
              <a:rPr sz="1100" b="1" spc="-7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Müdürlüğü</a:t>
            </a:r>
            <a:r>
              <a:rPr sz="1100" b="1" spc="-3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ve</a:t>
            </a:r>
            <a:r>
              <a:rPr sz="1100" b="1" spc="-40" dirty="0">
                <a:latin typeface="Verdana"/>
                <a:cs typeface="Verdana"/>
              </a:rPr>
              <a:t> </a:t>
            </a:r>
            <a:r>
              <a:rPr sz="1100" b="1" spc="-10" dirty="0">
                <a:latin typeface="Verdana"/>
                <a:cs typeface="Verdana"/>
              </a:rPr>
              <a:t>Banka</a:t>
            </a:r>
            <a:endParaRPr sz="1100">
              <a:latin typeface="Verdana"/>
              <a:cs typeface="Verdana"/>
            </a:endParaRPr>
          </a:p>
          <a:p>
            <a:pPr marL="12700" marR="384810">
              <a:lnSpc>
                <a:spcPct val="100000"/>
              </a:lnSpc>
            </a:pPr>
            <a:r>
              <a:rPr sz="1100" b="1" dirty="0">
                <a:latin typeface="Verdana"/>
                <a:cs typeface="Verdana"/>
              </a:rPr>
              <a:t>Emekli</a:t>
            </a:r>
            <a:r>
              <a:rPr sz="1100" b="1" spc="-6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Sandıklarına</a:t>
            </a:r>
            <a:r>
              <a:rPr sz="1100" b="1" spc="-4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borçlanılan</a:t>
            </a:r>
            <a:r>
              <a:rPr sz="1100" b="1" spc="-3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süreler</a:t>
            </a:r>
            <a:r>
              <a:rPr sz="1100" b="1" spc="-7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,</a:t>
            </a:r>
            <a:r>
              <a:rPr sz="1100" b="1" spc="-4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hizmet</a:t>
            </a:r>
            <a:r>
              <a:rPr sz="1100" b="1" spc="-55" dirty="0">
                <a:latin typeface="Verdana"/>
                <a:cs typeface="Verdana"/>
              </a:rPr>
              <a:t> </a:t>
            </a:r>
            <a:r>
              <a:rPr sz="1100" b="1" spc="-10" dirty="0">
                <a:latin typeface="Verdana"/>
                <a:cs typeface="Verdana"/>
              </a:rPr>
              <a:t>bildirim </a:t>
            </a:r>
            <a:r>
              <a:rPr sz="1100" b="1" dirty="0">
                <a:latin typeface="Verdana"/>
                <a:cs typeface="Verdana"/>
              </a:rPr>
              <a:t>yazıları</a:t>
            </a:r>
            <a:r>
              <a:rPr sz="1100" b="1" spc="-4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dikkate</a:t>
            </a:r>
            <a:r>
              <a:rPr sz="1100" b="1" spc="-5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alınarak</a:t>
            </a:r>
            <a:r>
              <a:rPr sz="1100" b="1" spc="-45" dirty="0">
                <a:latin typeface="Verdana"/>
                <a:cs typeface="Verdana"/>
              </a:rPr>
              <a:t> </a:t>
            </a:r>
            <a:r>
              <a:rPr sz="1100" b="1" spc="-10" dirty="0">
                <a:latin typeface="Verdana"/>
                <a:cs typeface="Verdana"/>
              </a:rPr>
              <a:t>girilecektir.</a:t>
            </a:r>
            <a:endParaRPr sz="1100">
              <a:latin typeface="Verdana"/>
              <a:cs typeface="Verdana"/>
            </a:endParaRPr>
          </a:p>
          <a:p>
            <a:pPr marL="12700" marR="197485" indent="914400">
              <a:lnSpc>
                <a:spcPct val="100000"/>
              </a:lnSpc>
              <a:spcBef>
                <a:spcPts val="1320"/>
              </a:spcBef>
            </a:pPr>
            <a:r>
              <a:rPr sz="1100" dirty="0">
                <a:latin typeface="Verdana"/>
                <a:cs typeface="Verdana"/>
              </a:rPr>
              <a:t>SSK</a:t>
            </a:r>
            <a:r>
              <a:rPr sz="1100" spc="-4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FHZ</a:t>
            </a:r>
            <a:r>
              <a:rPr sz="1100" spc="-4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(6385</a:t>
            </a:r>
            <a:r>
              <a:rPr sz="1100" spc="-20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S.K-</a:t>
            </a:r>
            <a:r>
              <a:rPr sz="1100" dirty="0">
                <a:latin typeface="Verdana"/>
                <a:cs typeface="Verdana"/>
              </a:rPr>
              <a:t>1.10.2008</a:t>
            </a:r>
            <a:r>
              <a:rPr sz="1100" spc="-1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sonrası</a:t>
            </a:r>
            <a:r>
              <a:rPr sz="1100" spc="-3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için)</a:t>
            </a:r>
            <a:r>
              <a:rPr sz="1100" spc="-10" dirty="0">
                <a:latin typeface="Verdana"/>
                <a:cs typeface="Verdana"/>
              </a:rPr>
              <a:t> süreleri, </a:t>
            </a:r>
            <a:r>
              <a:rPr sz="1100" dirty="0">
                <a:latin typeface="Verdana"/>
                <a:cs typeface="Verdana"/>
              </a:rPr>
              <a:t>hizmet</a:t>
            </a:r>
            <a:r>
              <a:rPr sz="1100" spc="-5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bildirim</a:t>
            </a:r>
            <a:r>
              <a:rPr sz="1100" spc="-1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yazıları</a:t>
            </a:r>
            <a:r>
              <a:rPr sz="1100" spc="-4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dikkate</a:t>
            </a:r>
            <a:r>
              <a:rPr sz="1100" spc="-4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alınarak</a:t>
            </a:r>
            <a:r>
              <a:rPr sz="1100" spc="-30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girilecektir.</a:t>
            </a:r>
            <a:endParaRPr sz="1100">
              <a:latin typeface="Verdana"/>
              <a:cs typeface="Verdana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u="sng" dirty="0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Açık</a:t>
            </a:r>
            <a:r>
              <a:rPr b="1" u="sng" spc="-15" dirty="0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b="1" u="sng" spc="-10" dirty="0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Süreler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3810" y="746759"/>
            <a:ext cx="12209780" cy="5697220"/>
            <a:chOff x="-3810" y="746759"/>
            <a:chExt cx="12209780" cy="56972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8951"/>
              <a:ext cx="8747760" cy="567080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54379"/>
              <a:ext cx="8751570" cy="5680075"/>
            </a:xfrm>
            <a:custGeom>
              <a:avLst/>
              <a:gdLst/>
              <a:ahLst/>
              <a:cxnLst/>
              <a:rect l="l" t="t" r="r" b="b"/>
              <a:pathLst>
                <a:path w="8751570" h="5680075">
                  <a:moveTo>
                    <a:pt x="0" y="5679948"/>
                  </a:moveTo>
                  <a:lnTo>
                    <a:pt x="8751570" y="5679948"/>
                  </a:lnTo>
                  <a:lnTo>
                    <a:pt x="87515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07542" y="2519933"/>
              <a:ext cx="637540" cy="189230"/>
            </a:xfrm>
            <a:custGeom>
              <a:avLst/>
              <a:gdLst/>
              <a:ahLst/>
              <a:cxnLst/>
              <a:rect l="l" t="t" r="r" b="b"/>
              <a:pathLst>
                <a:path w="637540" h="189230">
                  <a:moveTo>
                    <a:pt x="542544" y="0"/>
                  </a:moveTo>
                  <a:lnTo>
                    <a:pt x="542544" y="47243"/>
                  </a:lnTo>
                  <a:lnTo>
                    <a:pt x="0" y="47243"/>
                  </a:lnTo>
                  <a:lnTo>
                    <a:pt x="0" y="141731"/>
                  </a:lnTo>
                  <a:lnTo>
                    <a:pt x="542544" y="141731"/>
                  </a:lnTo>
                  <a:lnTo>
                    <a:pt x="542544" y="188975"/>
                  </a:lnTo>
                  <a:lnTo>
                    <a:pt x="637032" y="94487"/>
                  </a:lnTo>
                  <a:lnTo>
                    <a:pt x="542544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07542" y="2519933"/>
              <a:ext cx="637540" cy="189230"/>
            </a:xfrm>
            <a:custGeom>
              <a:avLst/>
              <a:gdLst/>
              <a:ahLst/>
              <a:cxnLst/>
              <a:rect l="l" t="t" r="r" b="b"/>
              <a:pathLst>
                <a:path w="637540" h="189230">
                  <a:moveTo>
                    <a:pt x="0" y="47243"/>
                  </a:moveTo>
                  <a:lnTo>
                    <a:pt x="542544" y="47243"/>
                  </a:lnTo>
                  <a:lnTo>
                    <a:pt x="542544" y="0"/>
                  </a:lnTo>
                  <a:lnTo>
                    <a:pt x="637032" y="94487"/>
                  </a:lnTo>
                  <a:lnTo>
                    <a:pt x="542544" y="188975"/>
                  </a:lnTo>
                  <a:lnTo>
                    <a:pt x="542544" y="141731"/>
                  </a:lnTo>
                  <a:lnTo>
                    <a:pt x="0" y="141731"/>
                  </a:lnTo>
                  <a:lnTo>
                    <a:pt x="0" y="47243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713725" y="759713"/>
              <a:ext cx="4479290" cy="5671185"/>
            </a:xfrm>
            <a:custGeom>
              <a:avLst/>
              <a:gdLst/>
              <a:ahLst/>
              <a:cxnLst/>
              <a:rect l="l" t="t" r="r" b="b"/>
              <a:pathLst>
                <a:path w="4479290" h="5671185">
                  <a:moveTo>
                    <a:pt x="4479035" y="0"/>
                  </a:moveTo>
                  <a:lnTo>
                    <a:pt x="0" y="0"/>
                  </a:lnTo>
                  <a:lnTo>
                    <a:pt x="0" y="5670804"/>
                  </a:lnTo>
                  <a:lnTo>
                    <a:pt x="4479035" y="5670804"/>
                  </a:lnTo>
                  <a:lnTo>
                    <a:pt x="4479035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713725" y="759713"/>
              <a:ext cx="4479290" cy="5671185"/>
            </a:xfrm>
            <a:custGeom>
              <a:avLst/>
              <a:gdLst/>
              <a:ahLst/>
              <a:cxnLst/>
              <a:rect l="l" t="t" r="r" b="b"/>
              <a:pathLst>
                <a:path w="4479290" h="5671185">
                  <a:moveTo>
                    <a:pt x="0" y="5670804"/>
                  </a:moveTo>
                  <a:lnTo>
                    <a:pt x="4479035" y="5670804"/>
                  </a:lnTo>
                  <a:lnTo>
                    <a:pt x="4479035" y="0"/>
                  </a:lnTo>
                  <a:lnTo>
                    <a:pt x="0" y="0"/>
                  </a:lnTo>
                  <a:lnTo>
                    <a:pt x="0" y="5670804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792593" y="745616"/>
            <a:ext cx="4293235" cy="5513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39090">
              <a:lnSpc>
                <a:spcPct val="100000"/>
              </a:lnSpc>
              <a:spcBef>
                <a:spcPts val="100"/>
              </a:spcBef>
            </a:pPr>
            <a:r>
              <a:rPr sz="1200" b="1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Açık</a:t>
            </a:r>
            <a:r>
              <a:rPr sz="1200" b="1" u="sng" spc="-3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1200" b="1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Süreler</a:t>
            </a:r>
            <a:r>
              <a:rPr sz="1200" b="1" u="sng" spc="37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1200" b="1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(veri</a:t>
            </a:r>
            <a:r>
              <a:rPr sz="1200" b="1" u="sng" spc="-1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1200" b="1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giriş</a:t>
            </a:r>
            <a:r>
              <a:rPr sz="1200" b="1" u="sng" spc="-3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1200" b="1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ve</a:t>
            </a:r>
            <a:r>
              <a:rPr sz="1200" b="1" u="sng" spc="-2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1200" b="1" u="sng" spc="-1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görüntüleme)</a:t>
            </a:r>
            <a:r>
              <a:rPr sz="1200" b="1" spc="-1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Sigortalının</a:t>
            </a:r>
            <a:r>
              <a:rPr sz="1200" b="1" spc="-3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Açığa</a:t>
            </a:r>
            <a:r>
              <a:rPr sz="1200" b="1" spc="-2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alınma</a:t>
            </a:r>
            <a:r>
              <a:rPr sz="1200" b="1" spc="-2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durumuna</a:t>
            </a:r>
            <a:r>
              <a:rPr sz="1200" b="1" spc="-4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göre</a:t>
            </a:r>
            <a:r>
              <a:rPr sz="1200" b="1" spc="-25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ilgili </a:t>
            </a:r>
            <a:r>
              <a:rPr sz="1200" b="1" dirty="0">
                <a:latin typeface="Verdana"/>
                <a:cs typeface="Verdana"/>
              </a:rPr>
              <a:t>alanlara</a:t>
            </a:r>
            <a:r>
              <a:rPr sz="1200" b="1" spc="-4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seçim</a:t>
            </a:r>
            <a:r>
              <a:rPr sz="1200" b="1" spc="-2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yapılarak</a:t>
            </a:r>
            <a:r>
              <a:rPr sz="1200" b="1" spc="-5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giriş</a:t>
            </a:r>
            <a:r>
              <a:rPr sz="1200" b="1" spc="-35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yapılacaktır.</a:t>
            </a:r>
            <a:endParaRPr sz="1200">
              <a:latin typeface="Verdana"/>
              <a:cs typeface="Verdana"/>
            </a:endParaRPr>
          </a:p>
          <a:p>
            <a:pPr marL="12700" marR="109220">
              <a:lnSpc>
                <a:spcPct val="100000"/>
              </a:lnSpc>
            </a:pPr>
            <a:r>
              <a:rPr sz="1200" b="1" dirty="0">
                <a:latin typeface="Verdana"/>
                <a:cs typeface="Verdana"/>
              </a:rPr>
              <a:t>Seçim</a:t>
            </a:r>
            <a:r>
              <a:rPr sz="1200" b="1" spc="-3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yapılan</a:t>
            </a:r>
            <a:r>
              <a:rPr sz="1200" b="1" spc="-5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Açığa</a:t>
            </a:r>
            <a:r>
              <a:rPr sz="1200" b="1" spc="-4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Alınma</a:t>
            </a:r>
            <a:r>
              <a:rPr sz="1200" b="1" spc="-3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Şekline</a:t>
            </a:r>
            <a:r>
              <a:rPr sz="1200" b="1" spc="-2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göre</a:t>
            </a:r>
            <a:r>
              <a:rPr sz="1200" b="1" spc="-25" dirty="0">
                <a:latin typeface="Verdana"/>
                <a:cs typeface="Verdana"/>
              </a:rPr>
              <a:t> </a:t>
            </a:r>
            <a:r>
              <a:rPr sz="1200" b="1" u="sng" spc="-1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Durum</a:t>
            </a:r>
            <a:r>
              <a:rPr sz="1200" b="1" spc="-10" dirty="0">
                <a:latin typeface="Verdana"/>
                <a:cs typeface="Verdana"/>
              </a:rPr>
              <a:t>, </a:t>
            </a:r>
            <a:r>
              <a:rPr sz="1200" b="1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Hizmet</a:t>
            </a:r>
            <a:r>
              <a:rPr sz="1200" b="1" u="sng" spc="-3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1200" b="1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Durum</a:t>
            </a:r>
            <a:r>
              <a:rPr sz="1200" b="1" spc="-2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ve</a:t>
            </a:r>
            <a:r>
              <a:rPr sz="1200" b="1" spc="-3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Buna</a:t>
            </a:r>
            <a:r>
              <a:rPr sz="1200" b="1" spc="-30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ilişkin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200" b="1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Husus</a:t>
            </a:r>
            <a:r>
              <a:rPr sz="1200" b="1" spc="-4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alanında</a:t>
            </a:r>
            <a:r>
              <a:rPr sz="1200" b="1" spc="-3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aylık</a:t>
            </a:r>
            <a:r>
              <a:rPr sz="1200" b="1" spc="-3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ödeme</a:t>
            </a:r>
            <a:r>
              <a:rPr sz="1200" b="1" spc="-2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ve</a:t>
            </a:r>
            <a:r>
              <a:rPr sz="1200" b="1" spc="-30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kesenek</a:t>
            </a:r>
            <a:endParaRPr sz="1200">
              <a:latin typeface="Verdana"/>
              <a:cs typeface="Verdana"/>
            </a:endParaRPr>
          </a:p>
          <a:p>
            <a:pPr marL="12700" marR="109855">
              <a:lnSpc>
                <a:spcPct val="100000"/>
              </a:lnSpc>
            </a:pPr>
            <a:r>
              <a:rPr sz="1200" b="1" dirty="0">
                <a:latin typeface="Verdana"/>
                <a:cs typeface="Verdana"/>
              </a:rPr>
              <a:t>gönderilme</a:t>
            </a:r>
            <a:r>
              <a:rPr sz="1200" b="1" spc="-2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durumu</a:t>
            </a:r>
            <a:r>
              <a:rPr sz="1200" b="1" spc="-4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ilgili</a:t>
            </a:r>
            <a:r>
              <a:rPr sz="1200" b="1" spc="-2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hakkında</a:t>
            </a:r>
            <a:r>
              <a:rPr sz="1200" b="1" spc="-50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kurumunuzca </a:t>
            </a:r>
            <a:r>
              <a:rPr sz="1200" b="1" dirty="0">
                <a:latin typeface="Verdana"/>
                <a:cs typeface="Verdana"/>
              </a:rPr>
              <a:t>yapılan</a:t>
            </a:r>
            <a:r>
              <a:rPr sz="1200" b="1" spc="-5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işlemler</a:t>
            </a:r>
            <a:r>
              <a:rPr sz="1200" b="1" spc="-1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esas</a:t>
            </a:r>
            <a:r>
              <a:rPr sz="1200" b="1" spc="-3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alınarak</a:t>
            </a:r>
            <a:r>
              <a:rPr sz="1200" b="1" spc="-65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işaretlenecektir.</a:t>
            </a:r>
            <a:endParaRPr sz="1200">
              <a:latin typeface="Verdana"/>
              <a:cs typeface="Verdana"/>
            </a:endParaRPr>
          </a:p>
          <a:p>
            <a:pPr marL="12700" marR="128270">
              <a:lnSpc>
                <a:spcPct val="100000"/>
              </a:lnSpc>
            </a:pPr>
            <a:r>
              <a:rPr sz="1200" b="1" dirty="0">
                <a:latin typeface="Verdana"/>
                <a:cs typeface="Verdana"/>
              </a:rPr>
              <a:t>Seçim</a:t>
            </a:r>
            <a:r>
              <a:rPr sz="1200" b="1" spc="-2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yapılarak</a:t>
            </a:r>
            <a:r>
              <a:rPr sz="1200" b="1" spc="-5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açık</a:t>
            </a:r>
            <a:r>
              <a:rPr sz="1200" b="1" spc="-5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süre</a:t>
            </a:r>
            <a:r>
              <a:rPr sz="1200" b="1" spc="-2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bilgileri</a:t>
            </a:r>
            <a:r>
              <a:rPr sz="1200" b="1" spc="-15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girilecektir. </a:t>
            </a:r>
            <a:r>
              <a:rPr sz="1200" b="1" dirty="0">
                <a:latin typeface="Verdana"/>
                <a:cs typeface="Verdana"/>
              </a:rPr>
              <a:t>Aylık</a:t>
            </a:r>
            <a:r>
              <a:rPr sz="1200" b="1" spc="-7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Ödenen/Kesenek</a:t>
            </a:r>
            <a:r>
              <a:rPr sz="1200" b="1" spc="-3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Gönderilen</a:t>
            </a:r>
            <a:r>
              <a:rPr sz="1200" b="1" spc="-5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Süreler</a:t>
            </a:r>
            <a:r>
              <a:rPr sz="1200" b="1" spc="-55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varsa </a:t>
            </a:r>
            <a:r>
              <a:rPr sz="1200" b="1" dirty="0">
                <a:latin typeface="Verdana"/>
                <a:cs typeface="Verdana"/>
              </a:rPr>
              <a:t>Başlama</a:t>
            </a:r>
            <a:r>
              <a:rPr sz="1200" b="1" spc="-3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ve</a:t>
            </a:r>
            <a:r>
              <a:rPr sz="1200" b="1" spc="-2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Bitiş</a:t>
            </a:r>
            <a:r>
              <a:rPr sz="1200" b="1" spc="-2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Tarihleri</a:t>
            </a:r>
            <a:r>
              <a:rPr sz="1200" b="1" spc="-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ayrı</a:t>
            </a:r>
            <a:r>
              <a:rPr sz="1200" b="1" spc="-2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ayrı</a:t>
            </a:r>
            <a:r>
              <a:rPr sz="1200" b="1" spc="-25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girilecektir.</a:t>
            </a:r>
            <a:endParaRPr sz="1200">
              <a:latin typeface="Verdana"/>
              <a:cs typeface="Verdana"/>
            </a:endParaRPr>
          </a:p>
          <a:p>
            <a:pPr marL="12700" marR="79375">
              <a:lnSpc>
                <a:spcPct val="100000"/>
              </a:lnSpc>
              <a:spcBef>
                <a:spcPts val="5"/>
              </a:spcBef>
            </a:pPr>
            <a:r>
              <a:rPr sz="1200" b="1" dirty="0">
                <a:latin typeface="Verdana"/>
                <a:cs typeface="Verdana"/>
              </a:rPr>
              <a:t>Açıkta</a:t>
            </a:r>
            <a:r>
              <a:rPr sz="1200" b="1" spc="-5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Geçen</a:t>
            </a:r>
            <a:r>
              <a:rPr sz="1200" b="1" spc="-3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Süreler</a:t>
            </a:r>
            <a:r>
              <a:rPr sz="1200" b="1" spc="-2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birden</a:t>
            </a:r>
            <a:r>
              <a:rPr sz="1200" b="1" spc="-3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fazla</a:t>
            </a:r>
            <a:r>
              <a:rPr sz="1200" b="1" spc="-3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ise</a:t>
            </a:r>
            <a:r>
              <a:rPr sz="1200" b="1" spc="-30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Sigortalının </a:t>
            </a:r>
            <a:r>
              <a:rPr sz="1200" b="1" dirty="0">
                <a:latin typeface="Verdana"/>
                <a:cs typeface="Verdana"/>
              </a:rPr>
              <a:t>durumuna</a:t>
            </a:r>
            <a:r>
              <a:rPr sz="1200" b="1" spc="-3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göre</a:t>
            </a:r>
            <a:r>
              <a:rPr sz="1200" b="1" spc="-2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tarihleri ayrı</a:t>
            </a:r>
            <a:r>
              <a:rPr sz="1200" b="1" spc="-2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ayrı</a:t>
            </a:r>
            <a:r>
              <a:rPr sz="1200" b="1" spc="-2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kayıt</a:t>
            </a:r>
            <a:r>
              <a:rPr sz="1200" b="1" spc="-35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olarak girilecektir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1200" b="1" dirty="0">
                <a:latin typeface="Verdana"/>
                <a:cs typeface="Verdana"/>
              </a:rPr>
              <a:t>AÇIK</a:t>
            </a:r>
            <a:r>
              <a:rPr sz="1200" b="1" spc="-3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SÜRE</a:t>
            </a:r>
            <a:r>
              <a:rPr sz="1200" b="1" spc="-3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MENÜSÜ</a:t>
            </a:r>
            <a:r>
              <a:rPr sz="1200" b="1" spc="-2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ALT</a:t>
            </a:r>
            <a:r>
              <a:rPr sz="1200" b="1" spc="-45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BAŞLIKLAR</a:t>
            </a:r>
            <a:endParaRPr sz="1200">
              <a:latin typeface="Verdana"/>
              <a:cs typeface="Verdana"/>
            </a:endParaRPr>
          </a:p>
          <a:p>
            <a:pPr marL="245110" indent="-232410">
              <a:lnSpc>
                <a:spcPct val="100000"/>
              </a:lnSpc>
              <a:buSzPct val="95833"/>
              <a:buAutoNum type="arabicPlain"/>
              <a:tabLst>
                <a:tab pos="245110" algn="l"/>
              </a:tabLst>
            </a:pPr>
            <a:r>
              <a:rPr sz="1200" b="1" dirty="0">
                <a:latin typeface="Verdana"/>
                <a:cs typeface="Verdana"/>
              </a:rPr>
              <a:t>Açığa</a:t>
            </a:r>
            <a:r>
              <a:rPr sz="1200" b="1" spc="-5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alınma/Görevden</a:t>
            </a:r>
            <a:r>
              <a:rPr sz="1200" b="1" spc="-50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uzaklaştırma</a:t>
            </a:r>
            <a:endParaRPr sz="1200">
              <a:latin typeface="Verdana"/>
              <a:cs typeface="Verdana"/>
            </a:endParaRPr>
          </a:p>
          <a:p>
            <a:pPr marL="245110" indent="-232410">
              <a:lnSpc>
                <a:spcPct val="100000"/>
              </a:lnSpc>
              <a:buSzPct val="95833"/>
              <a:buAutoNum type="arabicPlain"/>
              <a:tabLst>
                <a:tab pos="245110" algn="l"/>
              </a:tabLst>
            </a:pPr>
            <a:r>
              <a:rPr sz="1200" b="1" spc="-10" dirty="0">
                <a:latin typeface="Verdana"/>
                <a:cs typeface="Verdana"/>
              </a:rPr>
              <a:t>Tutukluluk</a:t>
            </a:r>
            <a:endParaRPr sz="1200">
              <a:latin typeface="Verdana"/>
              <a:cs typeface="Verdana"/>
            </a:endParaRPr>
          </a:p>
          <a:p>
            <a:pPr marL="245110" indent="-232410">
              <a:lnSpc>
                <a:spcPct val="100000"/>
              </a:lnSpc>
              <a:buSzPct val="95833"/>
              <a:buAutoNum type="arabicPlain"/>
              <a:tabLst>
                <a:tab pos="245110" algn="l"/>
              </a:tabLst>
            </a:pPr>
            <a:r>
              <a:rPr sz="1200" b="1" spc="-10" dirty="0">
                <a:latin typeface="Verdana"/>
                <a:cs typeface="Verdana"/>
              </a:rPr>
              <a:t>Hapis</a:t>
            </a:r>
            <a:endParaRPr sz="1200">
              <a:latin typeface="Verdana"/>
              <a:cs typeface="Verdana"/>
            </a:endParaRPr>
          </a:p>
          <a:p>
            <a:pPr marL="245110" indent="-232410">
              <a:lnSpc>
                <a:spcPct val="100000"/>
              </a:lnSpc>
              <a:buSzPct val="95833"/>
              <a:buAutoNum type="arabicPlain"/>
              <a:tabLst>
                <a:tab pos="245110" algn="l"/>
              </a:tabLst>
            </a:pPr>
            <a:r>
              <a:rPr sz="1200" b="1" dirty="0">
                <a:latin typeface="Verdana"/>
                <a:cs typeface="Verdana"/>
              </a:rPr>
              <a:t>Açığa</a:t>
            </a:r>
            <a:r>
              <a:rPr sz="1200" b="1" spc="-2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alınıp</a:t>
            </a:r>
            <a:r>
              <a:rPr sz="1200" b="1" spc="-1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daha</a:t>
            </a:r>
            <a:r>
              <a:rPr sz="1200" b="1" spc="-4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sonra</a:t>
            </a:r>
            <a:r>
              <a:rPr sz="1200" b="1" spc="-2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görevine</a:t>
            </a:r>
            <a:r>
              <a:rPr sz="1200" b="1" spc="-20" dirty="0">
                <a:latin typeface="Verdana"/>
                <a:cs typeface="Verdana"/>
              </a:rPr>
              <a:t> </a:t>
            </a:r>
            <a:r>
              <a:rPr sz="1200" b="1" spc="-25" dirty="0">
                <a:latin typeface="Verdana"/>
                <a:cs typeface="Verdana"/>
              </a:rPr>
              <a:t>son</a:t>
            </a:r>
            <a:endParaRPr sz="1200">
              <a:latin typeface="Verdana"/>
              <a:cs typeface="Verdana"/>
            </a:endParaRPr>
          </a:p>
          <a:p>
            <a:pPr marL="245110" indent="-232410">
              <a:lnSpc>
                <a:spcPct val="100000"/>
              </a:lnSpc>
              <a:buSzPct val="95833"/>
              <a:buAutoNum type="arabicPlain"/>
              <a:tabLst>
                <a:tab pos="245110" algn="l"/>
              </a:tabLst>
            </a:pPr>
            <a:r>
              <a:rPr sz="1200" b="1" dirty="0">
                <a:latin typeface="Verdana"/>
                <a:cs typeface="Verdana"/>
              </a:rPr>
              <a:t>Görevine</a:t>
            </a:r>
            <a:r>
              <a:rPr sz="1200" b="1" spc="-3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son</a:t>
            </a:r>
            <a:r>
              <a:rPr sz="1200" b="1" spc="-45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verme</a:t>
            </a:r>
            <a:endParaRPr sz="1200">
              <a:latin typeface="Verdana"/>
              <a:cs typeface="Verdana"/>
            </a:endParaRPr>
          </a:p>
          <a:p>
            <a:pPr marL="245110" indent="-232410">
              <a:lnSpc>
                <a:spcPct val="100000"/>
              </a:lnSpc>
              <a:buSzPct val="95833"/>
              <a:buAutoNum type="arabicPlain"/>
              <a:tabLst>
                <a:tab pos="245110" algn="l"/>
              </a:tabLst>
            </a:pPr>
            <a:r>
              <a:rPr sz="1200" b="1" dirty="0">
                <a:latin typeface="Verdana"/>
                <a:cs typeface="Verdana"/>
              </a:rPr>
              <a:t>1402</a:t>
            </a:r>
            <a:r>
              <a:rPr sz="1200" b="1" spc="-3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S.</a:t>
            </a:r>
            <a:r>
              <a:rPr sz="1200" b="1" spc="-3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Sıkıyönetim</a:t>
            </a:r>
            <a:r>
              <a:rPr sz="1200" b="1" spc="-2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K.</a:t>
            </a:r>
            <a:r>
              <a:rPr sz="1200" b="1" spc="-2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göre</a:t>
            </a:r>
            <a:r>
              <a:rPr sz="1200" b="1" spc="-2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görevine</a:t>
            </a:r>
            <a:r>
              <a:rPr sz="1200" b="1" spc="-25" dirty="0">
                <a:latin typeface="Verdana"/>
                <a:cs typeface="Verdana"/>
              </a:rPr>
              <a:t> son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200" b="1" spc="-10" dirty="0">
                <a:latin typeface="Verdana"/>
                <a:cs typeface="Verdana"/>
              </a:rPr>
              <a:t>verme</a:t>
            </a:r>
            <a:endParaRPr sz="1200">
              <a:latin typeface="Verdana"/>
              <a:cs typeface="Verdana"/>
            </a:endParaRPr>
          </a:p>
          <a:p>
            <a:pPr marL="245110" indent="-232410">
              <a:lnSpc>
                <a:spcPct val="100000"/>
              </a:lnSpc>
              <a:buSzPct val="95833"/>
              <a:buAutoNum type="arabicPlain" startAt="7"/>
              <a:tabLst>
                <a:tab pos="245110" algn="l"/>
              </a:tabLst>
            </a:pPr>
            <a:r>
              <a:rPr sz="1200" b="1" dirty="0">
                <a:latin typeface="Verdana"/>
                <a:cs typeface="Verdana"/>
              </a:rPr>
              <a:t>Açığa</a:t>
            </a:r>
            <a:r>
              <a:rPr sz="1200" b="1" spc="-3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alınıp1402</a:t>
            </a:r>
            <a:r>
              <a:rPr sz="1200" b="1" spc="-3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S.</a:t>
            </a:r>
            <a:r>
              <a:rPr sz="1200" b="1" spc="-2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Sıkıyönetim</a:t>
            </a:r>
            <a:r>
              <a:rPr sz="1200" b="1" spc="-2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K.</a:t>
            </a:r>
            <a:r>
              <a:rPr sz="1200" b="1" spc="-30" dirty="0">
                <a:latin typeface="Verdana"/>
                <a:cs typeface="Verdana"/>
              </a:rPr>
              <a:t> </a:t>
            </a:r>
            <a:r>
              <a:rPr sz="1200" b="1" spc="-20" dirty="0">
                <a:latin typeface="Verdana"/>
                <a:cs typeface="Verdana"/>
              </a:rPr>
              <a:t>göre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Verdana"/>
                <a:cs typeface="Verdana"/>
              </a:rPr>
              <a:t>görevine</a:t>
            </a:r>
            <a:r>
              <a:rPr sz="1200" b="1" spc="-3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son</a:t>
            </a:r>
            <a:r>
              <a:rPr sz="1200" b="1" spc="-35" dirty="0">
                <a:latin typeface="Verdana"/>
                <a:cs typeface="Verdana"/>
              </a:rPr>
              <a:t> </a:t>
            </a:r>
            <a:r>
              <a:rPr sz="1200" b="1" spc="-20" dirty="0">
                <a:latin typeface="Verdana"/>
                <a:cs typeface="Verdana"/>
              </a:rPr>
              <a:t>verme</a:t>
            </a:r>
            <a:endParaRPr sz="1200">
              <a:latin typeface="Verdana"/>
              <a:cs typeface="Verdana"/>
            </a:endParaRPr>
          </a:p>
          <a:p>
            <a:pPr marL="245110" indent="-232410">
              <a:lnSpc>
                <a:spcPct val="100000"/>
              </a:lnSpc>
              <a:spcBef>
                <a:spcPts val="5"/>
              </a:spcBef>
              <a:buSzPct val="95833"/>
              <a:buAutoNum type="arabicPlain" startAt="8"/>
              <a:tabLst>
                <a:tab pos="245110" algn="l"/>
              </a:tabLst>
            </a:pPr>
            <a:r>
              <a:rPr sz="1200" b="1" dirty="0">
                <a:latin typeface="Verdana"/>
                <a:cs typeface="Verdana"/>
              </a:rPr>
              <a:t>Açıktan</a:t>
            </a:r>
            <a:r>
              <a:rPr sz="1200" b="1" spc="-4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/Tekrar</a:t>
            </a:r>
            <a:r>
              <a:rPr sz="1200" b="1" spc="-3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Göreve</a:t>
            </a:r>
            <a:r>
              <a:rPr sz="1200" b="1" spc="-2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atanma/</a:t>
            </a:r>
            <a:r>
              <a:rPr sz="1200" b="1" spc="-35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Başlatılmama</a:t>
            </a:r>
            <a:endParaRPr sz="1200">
              <a:latin typeface="Verdana"/>
              <a:cs typeface="Verdana"/>
            </a:endParaRPr>
          </a:p>
          <a:p>
            <a:pPr marL="245110" indent="-232410">
              <a:lnSpc>
                <a:spcPct val="100000"/>
              </a:lnSpc>
              <a:buSzPct val="95833"/>
              <a:buAutoNum type="arabicPlain" startAt="8"/>
              <a:tabLst>
                <a:tab pos="245110" algn="l"/>
              </a:tabLst>
            </a:pPr>
            <a:r>
              <a:rPr sz="1200" b="1" dirty="0">
                <a:latin typeface="Verdana"/>
                <a:cs typeface="Verdana"/>
              </a:rPr>
              <a:t>KHK</a:t>
            </a:r>
            <a:r>
              <a:rPr sz="1200" b="1" spc="-2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ile</a:t>
            </a:r>
            <a:r>
              <a:rPr sz="1200" b="1" spc="-1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görevine</a:t>
            </a:r>
            <a:r>
              <a:rPr sz="1200" b="1" spc="-2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son</a:t>
            </a:r>
            <a:r>
              <a:rPr sz="1200" b="1" spc="-20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verilme</a:t>
            </a:r>
            <a:endParaRPr sz="1200">
              <a:latin typeface="Verdana"/>
              <a:cs typeface="Verdana"/>
            </a:endParaRPr>
          </a:p>
          <a:p>
            <a:pPr marL="300990" indent="-288925">
              <a:lnSpc>
                <a:spcPct val="100000"/>
              </a:lnSpc>
              <a:buSzPct val="95833"/>
              <a:buAutoNum type="arabicPlain" startAt="8"/>
              <a:tabLst>
                <a:tab pos="300990" algn="l"/>
              </a:tabLst>
            </a:pPr>
            <a:r>
              <a:rPr sz="1200" b="1" dirty="0">
                <a:latin typeface="Verdana"/>
                <a:cs typeface="Verdana"/>
              </a:rPr>
              <a:t>Açığa</a:t>
            </a:r>
            <a:r>
              <a:rPr sz="1200" b="1" spc="-4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alınıp</a:t>
            </a:r>
            <a:r>
              <a:rPr sz="1200" b="1" spc="-1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KHK</a:t>
            </a:r>
            <a:r>
              <a:rPr sz="1200" b="1" spc="-2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ile</a:t>
            </a:r>
            <a:r>
              <a:rPr sz="1200" b="1" spc="-1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görevine</a:t>
            </a:r>
            <a:r>
              <a:rPr sz="1200" b="1" spc="-2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son</a:t>
            </a:r>
            <a:r>
              <a:rPr sz="1200" b="1" spc="-25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verilme</a:t>
            </a:r>
            <a:endParaRPr sz="1200">
              <a:latin typeface="Verdana"/>
              <a:cs typeface="Verdana"/>
            </a:endParaRPr>
          </a:p>
          <a:p>
            <a:pPr marL="300990" indent="-288925">
              <a:lnSpc>
                <a:spcPct val="100000"/>
              </a:lnSpc>
              <a:buSzPct val="95833"/>
              <a:buAutoNum type="arabicPlain" startAt="8"/>
              <a:tabLst>
                <a:tab pos="300990" algn="l"/>
              </a:tabLst>
            </a:pPr>
            <a:r>
              <a:rPr sz="1200" b="1" dirty="0">
                <a:latin typeface="Verdana"/>
                <a:cs typeface="Verdana"/>
              </a:rPr>
              <a:t>Açığa</a:t>
            </a:r>
            <a:r>
              <a:rPr sz="1200" b="1" spc="-5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alınıp</a:t>
            </a:r>
            <a:r>
              <a:rPr sz="1200" b="1" spc="-3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Emekli/</a:t>
            </a:r>
            <a:r>
              <a:rPr sz="1200" b="1" spc="-2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Müstafi</a:t>
            </a:r>
            <a:r>
              <a:rPr sz="1200" b="1" spc="-35" dirty="0">
                <a:latin typeface="Verdana"/>
                <a:cs typeface="Verdana"/>
              </a:rPr>
              <a:t> </a:t>
            </a:r>
            <a:r>
              <a:rPr sz="1200" b="1" spc="-20" dirty="0">
                <a:latin typeface="Verdana"/>
                <a:cs typeface="Verdana"/>
              </a:rPr>
              <a:t>olma</a:t>
            </a:r>
            <a:endParaRPr sz="1200">
              <a:latin typeface="Verdana"/>
              <a:cs typeface="Verdana"/>
            </a:endParaRPr>
          </a:p>
          <a:p>
            <a:pPr marL="300990" indent="-288925">
              <a:lnSpc>
                <a:spcPct val="100000"/>
              </a:lnSpc>
              <a:buSzPct val="95833"/>
              <a:buAutoNum type="arabicPlain" startAt="8"/>
              <a:tabLst>
                <a:tab pos="300990" algn="l"/>
              </a:tabLst>
            </a:pPr>
            <a:r>
              <a:rPr sz="1200" b="1" dirty="0">
                <a:latin typeface="Verdana"/>
                <a:cs typeface="Verdana"/>
              </a:rPr>
              <a:t>Emekli/Müstafi</a:t>
            </a:r>
            <a:r>
              <a:rPr sz="1200" b="1" spc="-95" dirty="0">
                <a:latin typeface="Verdana"/>
                <a:cs typeface="Verdana"/>
              </a:rPr>
              <a:t> </a:t>
            </a:r>
            <a:r>
              <a:rPr sz="1200" b="1" spc="-20" dirty="0">
                <a:latin typeface="Verdana"/>
                <a:cs typeface="Verdana"/>
              </a:rPr>
              <a:t>olma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114</a:t>
            </a:fld>
            <a:endParaRPr spc="-25"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2165" y="778573"/>
            <a:ext cx="11148695" cy="5750560"/>
            <a:chOff x="562165" y="778573"/>
            <a:chExt cx="11148695" cy="57505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979" y="787908"/>
              <a:ext cx="10988040" cy="570433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97407" y="783336"/>
              <a:ext cx="10997565" cy="5713730"/>
            </a:xfrm>
            <a:custGeom>
              <a:avLst/>
              <a:gdLst/>
              <a:ahLst/>
              <a:cxnLst/>
              <a:rect l="l" t="t" r="r" b="b"/>
              <a:pathLst>
                <a:path w="10997565" h="5713730">
                  <a:moveTo>
                    <a:pt x="0" y="5713476"/>
                  </a:moveTo>
                  <a:lnTo>
                    <a:pt x="10997184" y="5713476"/>
                  </a:lnTo>
                  <a:lnTo>
                    <a:pt x="10997184" y="0"/>
                  </a:lnTo>
                  <a:lnTo>
                    <a:pt x="0" y="0"/>
                  </a:lnTo>
                  <a:lnTo>
                    <a:pt x="0" y="5713476"/>
                  </a:lnTo>
                  <a:close/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77717" y="4277106"/>
              <a:ext cx="8513064" cy="221589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077717" y="4277106"/>
              <a:ext cx="8513445" cy="2216150"/>
            </a:xfrm>
            <a:custGeom>
              <a:avLst/>
              <a:gdLst/>
              <a:ahLst/>
              <a:cxnLst/>
              <a:rect l="l" t="t" r="r" b="b"/>
              <a:pathLst>
                <a:path w="8513445" h="2216150">
                  <a:moveTo>
                    <a:pt x="0" y="2215896"/>
                  </a:moveTo>
                  <a:lnTo>
                    <a:pt x="8513064" y="2215896"/>
                  </a:lnTo>
                  <a:lnTo>
                    <a:pt x="8513064" y="0"/>
                  </a:lnTo>
                  <a:lnTo>
                    <a:pt x="0" y="0"/>
                  </a:lnTo>
                  <a:lnTo>
                    <a:pt x="0" y="2215896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Açık</a:t>
            </a:r>
            <a:r>
              <a:rPr spc="-25" dirty="0"/>
              <a:t> </a:t>
            </a:r>
            <a:r>
              <a:rPr dirty="0"/>
              <a:t>süre</a:t>
            </a:r>
            <a:r>
              <a:rPr spc="-15" dirty="0"/>
              <a:t> </a:t>
            </a:r>
            <a:r>
              <a:rPr dirty="0"/>
              <a:t>örnek</a:t>
            </a:r>
            <a:r>
              <a:rPr spc="-25" dirty="0"/>
              <a:t> </a:t>
            </a:r>
            <a:r>
              <a:rPr spc="-50" dirty="0"/>
              <a:t>1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155442" y="4304538"/>
            <a:ext cx="8361045" cy="2160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255" algn="just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Verdana"/>
                <a:cs typeface="Verdana"/>
              </a:rPr>
              <a:t>Örnek</a:t>
            </a:r>
            <a:r>
              <a:rPr sz="1400" spc="10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1:</a:t>
            </a:r>
            <a:r>
              <a:rPr sz="1400" spc="10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ilgili</a:t>
            </a:r>
            <a:r>
              <a:rPr sz="1400" spc="12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16.08.2016</a:t>
            </a:r>
            <a:r>
              <a:rPr sz="1400" spc="10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tarihinde</a:t>
            </a:r>
            <a:r>
              <a:rPr sz="1400" spc="12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açığa</a:t>
            </a:r>
            <a:r>
              <a:rPr sz="1400" spc="10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alınıp</a:t>
            </a:r>
            <a:r>
              <a:rPr sz="1400" spc="11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20.09.2016</a:t>
            </a:r>
            <a:r>
              <a:rPr sz="1400" spc="10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tarihinde</a:t>
            </a:r>
            <a:r>
              <a:rPr sz="1400" spc="12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KHK</a:t>
            </a:r>
            <a:r>
              <a:rPr sz="1400" spc="9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ile</a:t>
            </a:r>
            <a:r>
              <a:rPr sz="1400" spc="12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görevine</a:t>
            </a:r>
            <a:r>
              <a:rPr sz="1400" spc="110" dirty="0">
                <a:latin typeface="Verdana"/>
                <a:cs typeface="Verdana"/>
              </a:rPr>
              <a:t> </a:t>
            </a:r>
            <a:r>
              <a:rPr sz="1400" spc="-25" dirty="0">
                <a:latin typeface="Verdana"/>
                <a:cs typeface="Verdana"/>
              </a:rPr>
              <a:t>son </a:t>
            </a:r>
            <a:r>
              <a:rPr sz="1400" dirty="0">
                <a:latin typeface="Verdana"/>
                <a:cs typeface="Verdana"/>
              </a:rPr>
              <a:t>verilip</a:t>
            </a:r>
            <a:r>
              <a:rPr sz="1400" spc="-5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14.05.2020</a:t>
            </a:r>
            <a:r>
              <a:rPr sz="1400" spc="-5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tarihinde</a:t>
            </a:r>
            <a:r>
              <a:rPr sz="1400" spc="-5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Ohal</a:t>
            </a:r>
            <a:r>
              <a:rPr sz="1400" spc="-4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İnceleme</a:t>
            </a:r>
            <a:r>
              <a:rPr sz="1400" spc="-6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Komisyon</a:t>
            </a:r>
            <a:r>
              <a:rPr sz="1400" spc="-5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kararı</a:t>
            </a:r>
            <a:r>
              <a:rPr sz="1400" spc="-4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ile</a:t>
            </a:r>
            <a:r>
              <a:rPr sz="1400" spc="-6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görevine</a:t>
            </a:r>
            <a:r>
              <a:rPr sz="1400" spc="-5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iade</a:t>
            </a:r>
            <a:r>
              <a:rPr sz="1400" spc="-4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edilmiştir.</a:t>
            </a:r>
            <a:endParaRPr sz="1400">
              <a:latin typeface="Verdana"/>
              <a:cs typeface="Verdana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Verdana"/>
                <a:cs typeface="Verdana"/>
              </a:rPr>
              <a:t>İlgilinin</a:t>
            </a:r>
            <a:r>
              <a:rPr sz="1400" spc="20" dirty="0">
                <a:latin typeface="Verdana"/>
                <a:cs typeface="Verdana"/>
              </a:rPr>
              <a:t>  </a:t>
            </a:r>
            <a:r>
              <a:rPr sz="1400" dirty="0">
                <a:latin typeface="Verdana"/>
                <a:cs typeface="Verdana"/>
              </a:rPr>
              <a:t>açığa</a:t>
            </a:r>
            <a:r>
              <a:rPr sz="1400" spc="15" dirty="0">
                <a:latin typeface="Verdana"/>
                <a:cs typeface="Verdana"/>
              </a:rPr>
              <a:t>  </a:t>
            </a:r>
            <a:r>
              <a:rPr sz="1400" dirty="0">
                <a:latin typeface="Verdana"/>
                <a:cs typeface="Verdana"/>
              </a:rPr>
              <a:t>alındığı</a:t>
            </a:r>
            <a:r>
              <a:rPr sz="1400" spc="20" dirty="0">
                <a:latin typeface="Verdana"/>
                <a:cs typeface="Verdana"/>
              </a:rPr>
              <a:t>  </a:t>
            </a:r>
            <a:r>
              <a:rPr sz="1400" dirty="0">
                <a:latin typeface="Verdana"/>
                <a:cs typeface="Verdana"/>
              </a:rPr>
              <a:t>16.08.2016</a:t>
            </a:r>
            <a:r>
              <a:rPr sz="1400" spc="15" dirty="0">
                <a:latin typeface="Verdana"/>
                <a:cs typeface="Verdana"/>
              </a:rPr>
              <a:t>  </a:t>
            </a:r>
            <a:r>
              <a:rPr sz="1400" dirty="0">
                <a:latin typeface="Verdana"/>
                <a:cs typeface="Verdana"/>
              </a:rPr>
              <a:t>tarihi</a:t>
            </a:r>
            <a:r>
              <a:rPr sz="1400" spc="25" dirty="0">
                <a:latin typeface="Verdana"/>
                <a:cs typeface="Verdana"/>
              </a:rPr>
              <a:t>  </a:t>
            </a:r>
            <a:r>
              <a:rPr sz="1400" dirty="0">
                <a:latin typeface="Verdana"/>
                <a:cs typeface="Verdana"/>
              </a:rPr>
              <a:t>ile</a:t>
            </a:r>
            <a:r>
              <a:rPr sz="1400" spc="15" dirty="0">
                <a:latin typeface="Verdana"/>
                <a:cs typeface="Verdana"/>
              </a:rPr>
              <a:t>  </a:t>
            </a:r>
            <a:r>
              <a:rPr sz="1400" dirty="0">
                <a:latin typeface="Verdana"/>
                <a:cs typeface="Verdana"/>
              </a:rPr>
              <a:t>görevine</a:t>
            </a:r>
            <a:r>
              <a:rPr sz="1400" spc="15" dirty="0">
                <a:latin typeface="Verdana"/>
                <a:cs typeface="Verdana"/>
              </a:rPr>
              <a:t>  </a:t>
            </a:r>
            <a:r>
              <a:rPr sz="1400" dirty="0">
                <a:latin typeface="Verdana"/>
                <a:cs typeface="Verdana"/>
              </a:rPr>
              <a:t>son</a:t>
            </a:r>
            <a:r>
              <a:rPr sz="1400" spc="20" dirty="0">
                <a:latin typeface="Verdana"/>
                <a:cs typeface="Verdana"/>
              </a:rPr>
              <a:t>  </a:t>
            </a:r>
            <a:r>
              <a:rPr sz="1400" dirty="0">
                <a:latin typeface="Verdana"/>
                <a:cs typeface="Verdana"/>
              </a:rPr>
              <a:t>verildiği</a:t>
            </a:r>
            <a:r>
              <a:rPr sz="1400" spc="20" dirty="0">
                <a:latin typeface="Verdana"/>
                <a:cs typeface="Verdana"/>
              </a:rPr>
              <a:t>  </a:t>
            </a:r>
            <a:r>
              <a:rPr sz="1400" dirty="0">
                <a:latin typeface="Verdana"/>
                <a:cs typeface="Verdana"/>
              </a:rPr>
              <a:t>20.09.2016</a:t>
            </a:r>
            <a:r>
              <a:rPr sz="1400" spc="10" dirty="0">
                <a:latin typeface="Verdana"/>
                <a:cs typeface="Verdana"/>
              </a:rPr>
              <a:t>  </a:t>
            </a:r>
            <a:r>
              <a:rPr sz="1400" spc="-10" dirty="0">
                <a:latin typeface="Verdana"/>
                <a:cs typeface="Verdana"/>
              </a:rPr>
              <a:t>tarihleri </a:t>
            </a:r>
            <a:r>
              <a:rPr sz="1400" dirty="0">
                <a:latin typeface="Verdana"/>
                <a:cs typeface="Verdana"/>
              </a:rPr>
              <a:t>arasında</a:t>
            </a:r>
            <a:r>
              <a:rPr sz="1400" spc="95" dirty="0">
                <a:latin typeface="Verdana"/>
                <a:cs typeface="Verdana"/>
              </a:rPr>
              <a:t>  </a:t>
            </a:r>
            <a:r>
              <a:rPr sz="1400" dirty="0">
                <a:latin typeface="Verdana"/>
                <a:cs typeface="Verdana"/>
              </a:rPr>
              <a:t>2/3</a:t>
            </a:r>
            <a:r>
              <a:rPr sz="1400" spc="95" dirty="0">
                <a:latin typeface="Verdana"/>
                <a:cs typeface="Verdana"/>
              </a:rPr>
              <a:t>  </a:t>
            </a:r>
            <a:r>
              <a:rPr sz="1400" dirty="0">
                <a:latin typeface="Verdana"/>
                <a:cs typeface="Verdana"/>
              </a:rPr>
              <a:t>Oranındaki</a:t>
            </a:r>
            <a:r>
              <a:rPr sz="1400" spc="105" dirty="0">
                <a:latin typeface="Verdana"/>
                <a:cs typeface="Verdana"/>
              </a:rPr>
              <a:t>  </a:t>
            </a:r>
            <a:r>
              <a:rPr sz="1400" dirty="0">
                <a:latin typeface="Verdana"/>
                <a:cs typeface="Verdana"/>
              </a:rPr>
              <a:t>Aylıkları</a:t>
            </a:r>
            <a:r>
              <a:rPr sz="1400" spc="100" dirty="0">
                <a:latin typeface="Verdana"/>
                <a:cs typeface="Verdana"/>
              </a:rPr>
              <a:t>  </a:t>
            </a:r>
            <a:r>
              <a:rPr sz="1400" dirty="0">
                <a:latin typeface="Verdana"/>
                <a:cs typeface="Verdana"/>
              </a:rPr>
              <a:t>Ödenip,1/2</a:t>
            </a:r>
            <a:r>
              <a:rPr sz="1400" spc="90" dirty="0">
                <a:latin typeface="Verdana"/>
                <a:cs typeface="Verdana"/>
              </a:rPr>
              <a:t>  </a:t>
            </a:r>
            <a:r>
              <a:rPr sz="1400" dirty="0">
                <a:latin typeface="Verdana"/>
                <a:cs typeface="Verdana"/>
              </a:rPr>
              <a:t>Oranındaki</a:t>
            </a:r>
            <a:r>
              <a:rPr sz="1400" spc="114" dirty="0">
                <a:latin typeface="Verdana"/>
                <a:cs typeface="Verdana"/>
              </a:rPr>
              <a:t>  </a:t>
            </a:r>
            <a:r>
              <a:rPr sz="1400" dirty="0">
                <a:latin typeface="Verdana"/>
                <a:cs typeface="Verdana"/>
              </a:rPr>
              <a:t>Emekli</a:t>
            </a:r>
            <a:r>
              <a:rPr sz="1400" spc="110" dirty="0">
                <a:latin typeface="Verdana"/>
                <a:cs typeface="Verdana"/>
              </a:rPr>
              <a:t>  </a:t>
            </a:r>
            <a:r>
              <a:rPr sz="1400" dirty="0">
                <a:latin typeface="Verdana"/>
                <a:cs typeface="Verdana"/>
              </a:rPr>
              <a:t>Keseneği</a:t>
            </a:r>
            <a:r>
              <a:rPr sz="1400" spc="100" dirty="0">
                <a:latin typeface="Verdana"/>
                <a:cs typeface="Verdana"/>
              </a:rPr>
              <a:t>  </a:t>
            </a:r>
            <a:r>
              <a:rPr sz="1400" dirty="0">
                <a:latin typeface="Verdana"/>
                <a:cs typeface="Verdana"/>
              </a:rPr>
              <a:t>ve</a:t>
            </a:r>
            <a:r>
              <a:rPr sz="1400" spc="100" dirty="0">
                <a:latin typeface="Verdana"/>
                <a:cs typeface="Verdana"/>
              </a:rPr>
              <a:t>  </a:t>
            </a:r>
            <a:r>
              <a:rPr sz="1400" spc="-10" dirty="0">
                <a:latin typeface="Verdana"/>
                <a:cs typeface="Verdana"/>
              </a:rPr>
              <a:t>Kurum </a:t>
            </a:r>
            <a:r>
              <a:rPr sz="1400" dirty="0">
                <a:latin typeface="Verdana"/>
                <a:cs typeface="Verdana"/>
              </a:rPr>
              <a:t>Karşılıkları</a:t>
            </a:r>
            <a:r>
              <a:rPr sz="1400" spc="-10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Gönderildiği,</a:t>
            </a:r>
            <a:endParaRPr sz="1400">
              <a:latin typeface="Verdana"/>
              <a:cs typeface="Verdana"/>
            </a:endParaRPr>
          </a:p>
          <a:p>
            <a:pPr marL="12700" marR="6350" algn="just">
              <a:lnSpc>
                <a:spcPct val="100000"/>
              </a:lnSpc>
            </a:pPr>
            <a:r>
              <a:rPr sz="1400" dirty="0">
                <a:latin typeface="Verdana"/>
                <a:cs typeface="Verdana"/>
              </a:rPr>
              <a:t>Göreve</a:t>
            </a:r>
            <a:r>
              <a:rPr sz="1400" spc="30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İade</a:t>
            </a:r>
            <a:r>
              <a:rPr sz="1400" spc="30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Edildiği</a:t>
            </a:r>
            <a:r>
              <a:rPr sz="1400" spc="32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Tarihte</a:t>
            </a:r>
            <a:r>
              <a:rPr sz="1400" spc="31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açıkta</a:t>
            </a:r>
            <a:r>
              <a:rPr sz="1400" spc="29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geçen</a:t>
            </a:r>
            <a:r>
              <a:rPr sz="1400" spc="30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sürelere</a:t>
            </a:r>
            <a:r>
              <a:rPr sz="1400" spc="31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ilişkin</a:t>
            </a:r>
            <a:r>
              <a:rPr sz="1400" spc="30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noksan</a:t>
            </a:r>
            <a:r>
              <a:rPr sz="1400" spc="28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ödenen</a:t>
            </a:r>
            <a:r>
              <a:rPr sz="1400" spc="30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1/3</a:t>
            </a:r>
            <a:r>
              <a:rPr sz="1400" spc="29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Oranındaki </a:t>
            </a:r>
            <a:r>
              <a:rPr sz="1400" dirty="0">
                <a:latin typeface="Verdana"/>
                <a:cs typeface="Verdana"/>
              </a:rPr>
              <a:t>Aylıkları</a:t>
            </a:r>
            <a:r>
              <a:rPr sz="1400" spc="18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Ödenip,1/2</a:t>
            </a:r>
            <a:r>
              <a:rPr sz="1400" spc="17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Oranındaki</a:t>
            </a:r>
            <a:r>
              <a:rPr sz="1400" spc="17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Emekli</a:t>
            </a:r>
            <a:r>
              <a:rPr sz="1400" spc="18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Keseneği</a:t>
            </a:r>
            <a:r>
              <a:rPr sz="1400" spc="18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ve</a:t>
            </a:r>
            <a:r>
              <a:rPr sz="1400" spc="17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Kurum</a:t>
            </a:r>
            <a:r>
              <a:rPr sz="1400" spc="18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Karşılıkları</a:t>
            </a:r>
            <a:r>
              <a:rPr sz="1400" spc="18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Gönderildiği</a:t>
            </a:r>
            <a:r>
              <a:rPr sz="1400" spc="18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göreve </a:t>
            </a:r>
            <a:r>
              <a:rPr sz="1400" dirty="0">
                <a:latin typeface="Verdana"/>
                <a:cs typeface="Verdana"/>
              </a:rPr>
              <a:t>son</a:t>
            </a:r>
            <a:r>
              <a:rPr sz="1400" spc="-1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verildiği</a:t>
            </a:r>
            <a:r>
              <a:rPr sz="1400" spc="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tarih ile göreve</a:t>
            </a:r>
            <a:r>
              <a:rPr sz="1400" spc="-1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iade</a:t>
            </a:r>
            <a:r>
              <a:rPr sz="1400" spc="-1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edildiği tarihler</a:t>
            </a:r>
            <a:r>
              <a:rPr sz="1400" spc="-1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arasında</a:t>
            </a:r>
            <a:r>
              <a:rPr sz="1400" spc="-1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Aylıkları</a:t>
            </a:r>
            <a:r>
              <a:rPr sz="1400" spc="1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tam</a:t>
            </a:r>
            <a:r>
              <a:rPr sz="1400" spc="-1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olarak</a:t>
            </a:r>
            <a:r>
              <a:rPr sz="1400" spc="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ödenip</a:t>
            </a:r>
            <a:r>
              <a:rPr sz="1400" spc="-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emekli </a:t>
            </a:r>
            <a:r>
              <a:rPr sz="1400" dirty="0">
                <a:latin typeface="Verdana"/>
                <a:cs typeface="Verdana"/>
              </a:rPr>
              <a:t>keseneği</a:t>
            </a:r>
            <a:r>
              <a:rPr sz="1400" spc="34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ve</a:t>
            </a:r>
            <a:r>
              <a:rPr sz="1400" spc="34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kurum</a:t>
            </a:r>
            <a:r>
              <a:rPr sz="1400" spc="35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karşılıkları</a:t>
            </a:r>
            <a:r>
              <a:rPr sz="1400" spc="36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tam</a:t>
            </a:r>
            <a:r>
              <a:rPr sz="1400" spc="34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olarak</a:t>
            </a:r>
            <a:r>
              <a:rPr sz="1400" spc="34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gönderilmesi</a:t>
            </a:r>
            <a:r>
              <a:rPr sz="1400" spc="36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durumunda</a:t>
            </a:r>
            <a:r>
              <a:rPr sz="1400" spc="33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açık</a:t>
            </a:r>
            <a:r>
              <a:rPr sz="1400" spc="33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süre</a:t>
            </a:r>
            <a:r>
              <a:rPr sz="1400" spc="34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bilgi</a:t>
            </a:r>
            <a:r>
              <a:rPr sz="1400" spc="35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girişi </a:t>
            </a:r>
            <a:r>
              <a:rPr sz="1400" dirty="0">
                <a:latin typeface="Verdana"/>
                <a:cs typeface="Verdana"/>
              </a:rPr>
              <a:t>alanına</a:t>
            </a:r>
            <a:r>
              <a:rPr sz="1400" spc="-6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nasıl</a:t>
            </a:r>
            <a:r>
              <a:rPr sz="1400" spc="-3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giriş</a:t>
            </a:r>
            <a:r>
              <a:rPr sz="1400" spc="-5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yapılacak</a:t>
            </a:r>
            <a:r>
              <a:rPr sz="1400" spc="-55" dirty="0">
                <a:latin typeface="Verdana"/>
                <a:cs typeface="Verdana"/>
              </a:rPr>
              <a:t> </a:t>
            </a:r>
            <a:r>
              <a:rPr sz="1400" spc="-50" dirty="0">
                <a:latin typeface="Verdana"/>
                <a:cs typeface="Verdana"/>
              </a:rPr>
              <a:t>?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023872" y="2791967"/>
            <a:ext cx="1854835" cy="1952625"/>
            <a:chOff x="2023872" y="2791967"/>
            <a:chExt cx="1854835" cy="1952625"/>
          </a:xfrm>
        </p:grpSpPr>
        <p:sp>
          <p:nvSpPr>
            <p:cNvPr id="10" name="object 10"/>
            <p:cNvSpPr/>
            <p:nvPr/>
          </p:nvSpPr>
          <p:spPr>
            <a:xfrm>
              <a:off x="2079498" y="2864357"/>
              <a:ext cx="673735" cy="216535"/>
            </a:xfrm>
            <a:custGeom>
              <a:avLst/>
              <a:gdLst/>
              <a:ahLst/>
              <a:cxnLst/>
              <a:rect l="l" t="t" r="r" b="b"/>
              <a:pathLst>
                <a:path w="673735" h="216535">
                  <a:moveTo>
                    <a:pt x="565403" y="0"/>
                  </a:moveTo>
                  <a:lnTo>
                    <a:pt x="565403" y="54101"/>
                  </a:lnTo>
                  <a:lnTo>
                    <a:pt x="0" y="54101"/>
                  </a:lnTo>
                  <a:lnTo>
                    <a:pt x="0" y="162305"/>
                  </a:lnTo>
                  <a:lnTo>
                    <a:pt x="565403" y="162305"/>
                  </a:lnTo>
                  <a:lnTo>
                    <a:pt x="565403" y="216407"/>
                  </a:lnTo>
                  <a:lnTo>
                    <a:pt x="673607" y="108203"/>
                  </a:lnTo>
                  <a:lnTo>
                    <a:pt x="565403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079498" y="2864357"/>
              <a:ext cx="673735" cy="216535"/>
            </a:xfrm>
            <a:custGeom>
              <a:avLst/>
              <a:gdLst/>
              <a:ahLst/>
              <a:cxnLst/>
              <a:rect l="l" t="t" r="r" b="b"/>
              <a:pathLst>
                <a:path w="673735" h="216535">
                  <a:moveTo>
                    <a:pt x="0" y="54101"/>
                  </a:moveTo>
                  <a:lnTo>
                    <a:pt x="565403" y="54101"/>
                  </a:lnTo>
                  <a:lnTo>
                    <a:pt x="565403" y="0"/>
                  </a:lnTo>
                  <a:lnTo>
                    <a:pt x="673607" y="108203"/>
                  </a:lnTo>
                  <a:lnTo>
                    <a:pt x="565403" y="216407"/>
                  </a:lnTo>
                  <a:lnTo>
                    <a:pt x="565403" y="162305"/>
                  </a:lnTo>
                  <a:lnTo>
                    <a:pt x="0" y="162305"/>
                  </a:lnTo>
                  <a:lnTo>
                    <a:pt x="0" y="54101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528822" y="2804921"/>
              <a:ext cx="337185" cy="146685"/>
            </a:xfrm>
            <a:custGeom>
              <a:avLst/>
              <a:gdLst/>
              <a:ahLst/>
              <a:cxnLst/>
              <a:rect l="l" t="t" r="r" b="b"/>
              <a:pathLst>
                <a:path w="337185" h="146685">
                  <a:moveTo>
                    <a:pt x="263651" y="0"/>
                  </a:moveTo>
                  <a:lnTo>
                    <a:pt x="263651" y="36575"/>
                  </a:lnTo>
                  <a:lnTo>
                    <a:pt x="0" y="36575"/>
                  </a:lnTo>
                  <a:lnTo>
                    <a:pt x="0" y="109727"/>
                  </a:lnTo>
                  <a:lnTo>
                    <a:pt x="263651" y="109727"/>
                  </a:lnTo>
                  <a:lnTo>
                    <a:pt x="263651" y="146303"/>
                  </a:lnTo>
                  <a:lnTo>
                    <a:pt x="336803" y="73151"/>
                  </a:lnTo>
                  <a:lnTo>
                    <a:pt x="263651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528822" y="2804921"/>
              <a:ext cx="337185" cy="146685"/>
            </a:xfrm>
            <a:custGeom>
              <a:avLst/>
              <a:gdLst/>
              <a:ahLst/>
              <a:cxnLst/>
              <a:rect l="l" t="t" r="r" b="b"/>
              <a:pathLst>
                <a:path w="337185" h="146685">
                  <a:moveTo>
                    <a:pt x="0" y="36575"/>
                  </a:moveTo>
                  <a:lnTo>
                    <a:pt x="263651" y="36575"/>
                  </a:lnTo>
                  <a:lnTo>
                    <a:pt x="263651" y="0"/>
                  </a:lnTo>
                  <a:lnTo>
                    <a:pt x="336803" y="73151"/>
                  </a:lnTo>
                  <a:lnTo>
                    <a:pt x="263651" y="146303"/>
                  </a:lnTo>
                  <a:lnTo>
                    <a:pt x="263651" y="109727"/>
                  </a:lnTo>
                  <a:lnTo>
                    <a:pt x="0" y="109727"/>
                  </a:lnTo>
                  <a:lnTo>
                    <a:pt x="0" y="36575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036826" y="4216145"/>
              <a:ext cx="716280" cy="515620"/>
            </a:xfrm>
            <a:custGeom>
              <a:avLst/>
              <a:gdLst/>
              <a:ahLst/>
              <a:cxnLst/>
              <a:rect l="l" t="t" r="r" b="b"/>
              <a:pathLst>
                <a:path w="716280" h="515620">
                  <a:moveTo>
                    <a:pt x="358140" y="0"/>
                  </a:moveTo>
                  <a:lnTo>
                    <a:pt x="273557" y="196722"/>
                  </a:lnTo>
                  <a:lnTo>
                    <a:pt x="0" y="196722"/>
                  </a:lnTo>
                  <a:lnTo>
                    <a:pt x="221361" y="318388"/>
                  </a:lnTo>
                  <a:lnTo>
                    <a:pt x="136779" y="515111"/>
                  </a:lnTo>
                  <a:lnTo>
                    <a:pt x="358140" y="393445"/>
                  </a:lnTo>
                  <a:lnTo>
                    <a:pt x="579501" y="515111"/>
                  </a:lnTo>
                  <a:lnTo>
                    <a:pt x="494919" y="318388"/>
                  </a:lnTo>
                  <a:lnTo>
                    <a:pt x="716280" y="196722"/>
                  </a:lnTo>
                  <a:lnTo>
                    <a:pt x="442722" y="196722"/>
                  </a:lnTo>
                  <a:lnTo>
                    <a:pt x="358140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036826" y="4216145"/>
              <a:ext cx="716280" cy="515620"/>
            </a:xfrm>
            <a:custGeom>
              <a:avLst/>
              <a:gdLst/>
              <a:ahLst/>
              <a:cxnLst/>
              <a:rect l="l" t="t" r="r" b="b"/>
              <a:pathLst>
                <a:path w="716280" h="515620">
                  <a:moveTo>
                    <a:pt x="0" y="196722"/>
                  </a:moveTo>
                  <a:lnTo>
                    <a:pt x="273557" y="196722"/>
                  </a:lnTo>
                  <a:lnTo>
                    <a:pt x="358140" y="0"/>
                  </a:lnTo>
                  <a:lnTo>
                    <a:pt x="442722" y="196722"/>
                  </a:lnTo>
                  <a:lnTo>
                    <a:pt x="716280" y="196722"/>
                  </a:lnTo>
                  <a:lnTo>
                    <a:pt x="494919" y="318388"/>
                  </a:lnTo>
                  <a:lnTo>
                    <a:pt x="579501" y="515111"/>
                  </a:lnTo>
                  <a:lnTo>
                    <a:pt x="358140" y="393445"/>
                  </a:lnTo>
                  <a:lnTo>
                    <a:pt x="136779" y="515111"/>
                  </a:lnTo>
                  <a:lnTo>
                    <a:pt x="221361" y="318388"/>
                  </a:lnTo>
                  <a:lnTo>
                    <a:pt x="0" y="196722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115</a:t>
            </a:fld>
            <a:endParaRPr spc="-25" dirty="0"/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Açık</a:t>
            </a:r>
            <a:r>
              <a:rPr spc="-25" dirty="0"/>
              <a:t> </a:t>
            </a:r>
            <a:r>
              <a:rPr dirty="0"/>
              <a:t>süre</a:t>
            </a:r>
            <a:r>
              <a:rPr spc="-15" dirty="0"/>
              <a:t> </a:t>
            </a:r>
            <a:r>
              <a:rPr dirty="0"/>
              <a:t>örnek</a:t>
            </a:r>
            <a:r>
              <a:rPr spc="-25" dirty="0"/>
              <a:t> </a:t>
            </a:r>
            <a:r>
              <a:rPr spc="-50" dirty="0"/>
              <a:t>1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9247" y="717804"/>
            <a:ext cx="12117705" cy="5721350"/>
            <a:chOff x="79247" y="717804"/>
            <a:chExt cx="12117705" cy="5721350"/>
          </a:xfrm>
        </p:grpSpPr>
        <p:sp>
          <p:nvSpPr>
            <p:cNvPr id="4" name="object 4"/>
            <p:cNvSpPr/>
            <p:nvPr/>
          </p:nvSpPr>
          <p:spPr>
            <a:xfrm>
              <a:off x="3429762" y="2882646"/>
              <a:ext cx="452755" cy="68580"/>
            </a:xfrm>
            <a:custGeom>
              <a:avLst/>
              <a:gdLst/>
              <a:ahLst/>
              <a:cxnLst/>
              <a:rect l="l" t="t" r="r" b="b"/>
              <a:pathLst>
                <a:path w="452754" h="68580">
                  <a:moveTo>
                    <a:pt x="418338" y="0"/>
                  </a:moveTo>
                  <a:lnTo>
                    <a:pt x="418338" y="17144"/>
                  </a:lnTo>
                  <a:lnTo>
                    <a:pt x="0" y="17144"/>
                  </a:lnTo>
                  <a:lnTo>
                    <a:pt x="0" y="51434"/>
                  </a:lnTo>
                  <a:lnTo>
                    <a:pt x="418338" y="51434"/>
                  </a:lnTo>
                  <a:lnTo>
                    <a:pt x="418338" y="68579"/>
                  </a:lnTo>
                  <a:lnTo>
                    <a:pt x="452627" y="34289"/>
                  </a:lnTo>
                  <a:lnTo>
                    <a:pt x="418338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29762" y="2882646"/>
              <a:ext cx="452755" cy="68580"/>
            </a:xfrm>
            <a:custGeom>
              <a:avLst/>
              <a:gdLst/>
              <a:ahLst/>
              <a:cxnLst/>
              <a:rect l="l" t="t" r="r" b="b"/>
              <a:pathLst>
                <a:path w="452754" h="68580">
                  <a:moveTo>
                    <a:pt x="0" y="17144"/>
                  </a:moveTo>
                  <a:lnTo>
                    <a:pt x="418338" y="17144"/>
                  </a:lnTo>
                  <a:lnTo>
                    <a:pt x="418338" y="0"/>
                  </a:lnTo>
                  <a:lnTo>
                    <a:pt x="452627" y="34289"/>
                  </a:lnTo>
                  <a:lnTo>
                    <a:pt x="418338" y="68579"/>
                  </a:lnTo>
                  <a:lnTo>
                    <a:pt x="418338" y="51434"/>
                  </a:lnTo>
                  <a:lnTo>
                    <a:pt x="0" y="51434"/>
                  </a:lnTo>
                  <a:lnTo>
                    <a:pt x="0" y="17144"/>
                  </a:lnTo>
                  <a:close/>
                </a:path>
              </a:pathLst>
            </a:custGeom>
            <a:ln w="2590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29762" y="3429761"/>
              <a:ext cx="452755" cy="142240"/>
            </a:xfrm>
            <a:custGeom>
              <a:avLst/>
              <a:gdLst/>
              <a:ahLst/>
              <a:cxnLst/>
              <a:rect l="l" t="t" r="r" b="b"/>
              <a:pathLst>
                <a:path w="452754" h="142239">
                  <a:moveTo>
                    <a:pt x="381762" y="0"/>
                  </a:moveTo>
                  <a:lnTo>
                    <a:pt x="381762" y="35433"/>
                  </a:lnTo>
                  <a:lnTo>
                    <a:pt x="0" y="35433"/>
                  </a:lnTo>
                  <a:lnTo>
                    <a:pt x="0" y="106299"/>
                  </a:lnTo>
                  <a:lnTo>
                    <a:pt x="381762" y="106299"/>
                  </a:lnTo>
                  <a:lnTo>
                    <a:pt x="381762" y="141732"/>
                  </a:lnTo>
                  <a:lnTo>
                    <a:pt x="452627" y="70865"/>
                  </a:lnTo>
                  <a:lnTo>
                    <a:pt x="381762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29762" y="3429761"/>
              <a:ext cx="452755" cy="142240"/>
            </a:xfrm>
            <a:custGeom>
              <a:avLst/>
              <a:gdLst/>
              <a:ahLst/>
              <a:cxnLst/>
              <a:rect l="l" t="t" r="r" b="b"/>
              <a:pathLst>
                <a:path w="452754" h="142239">
                  <a:moveTo>
                    <a:pt x="0" y="35433"/>
                  </a:moveTo>
                  <a:lnTo>
                    <a:pt x="381762" y="35433"/>
                  </a:lnTo>
                  <a:lnTo>
                    <a:pt x="381762" y="0"/>
                  </a:lnTo>
                  <a:lnTo>
                    <a:pt x="452627" y="70865"/>
                  </a:lnTo>
                  <a:lnTo>
                    <a:pt x="381762" y="141732"/>
                  </a:lnTo>
                  <a:lnTo>
                    <a:pt x="381762" y="106299"/>
                  </a:lnTo>
                  <a:lnTo>
                    <a:pt x="0" y="106299"/>
                  </a:lnTo>
                  <a:lnTo>
                    <a:pt x="0" y="35433"/>
                  </a:lnTo>
                  <a:close/>
                </a:path>
              </a:pathLst>
            </a:custGeom>
            <a:ln w="2590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29762" y="4051554"/>
              <a:ext cx="452755" cy="142240"/>
            </a:xfrm>
            <a:custGeom>
              <a:avLst/>
              <a:gdLst/>
              <a:ahLst/>
              <a:cxnLst/>
              <a:rect l="l" t="t" r="r" b="b"/>
              <a:pathLst>
                <a:path w="452754" h="142239">
                  <a:moveTo>
                    <a:pt x="381762" y="0"/>
                  </a:moveTo>
                  <a:lnTo>
                    <a:pt x="381762" y="35433"/>
                  </a:lnTo>
                  <a:lnTo>
                    <a:pt x="0" y="35433"/>
                  </a:lnTo>
                  <a:lnTo>
                    <a:pt x="0" y="106299"/>
                  </a:lnTo>
                  <a:lnTo>
                    <a:pt x="381762" y="106299"/>
                  </a:lnTo>
                  <a:lnTo>
                    <a:pt x="381762" y="141732"/>
                  </a:lnTo>
                  <a:lnTo>
                    <a:pt x="452627" y="70866"/>
                  </a:lnTo>
                  <a:lnTo>
                    <a:pt x="381762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29762" y="4051554"/>
              <a:ext cx="452755" cy="142240"/>
            </a:xfrm>
            <a:custGeom>
              <a:avLst/>
              <a:gdLst/>
              <a:ahLst/>
              <a:cxnLst/>
              <a:rect l="l" t="t" r="r" b="b"/>
              <a:pathLst>
                <a:path w="452754" h="142239">
                  <a:moveTo>
                    <a:pt x="0" y="35433"/>
                  </a:moveTo>
                  <a:lnTo>
                    <a:pt x="381762" y="35433"/>
                  </a:lnTo>
                  <a:lnTo>
                    <a:pt x="381762" y="0"/>
                  </a:lnTo>
                  <a:lnTo>
                    <a:pt x="452627" y="70866"/>
                  </a:lnTo>
                  <a:lnTo>
                    <a:pt x="381762" y="141732"/>
                  </a:lnTo>
                  <a:lnTo>
                    <a:pt x="381762" y="106299"/>
                  </a:lnTo>
                  <a:lnTo>
                    <a:pt x="0" y="106299"/>
                  </a:lnTo>
                  <a:lnTo>
                    <a:pt x="0" y="35433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391" y="726948"/>
              <a:ext cx="12103608" cy="570280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3819" y="722376"/>
              <a:ext cx="12108180" cy="5712460"/>
            </a:xfrm>
            <a:custGeom>
              <a:avLst/>
              <a:gdLst/>
              <a:ahLst/>
              <a:cxnLst/>
              <a:rect l="l" t="t" r="r" b="b"/>
              <a:pathLst>
                <a:path w="12108180" h="5712460">
                  <a:moveTo>
                    <a:pt x="12108180" y="0"/>
                  </a:moveTo>
                  <a:lnTo>
                    <a:pt x="0" y="0"/>
                  </a:lnTo>
                  <a:lnTo>
                    <a:pt x="0" y="5711952"/>
                  </a:lnTo>
                  <a:lnTo>
                    <a:pt x="12108179" y="5711952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704337" y="3245358"/>
              <a:ext cx="725805" cy="68580"/>
            </a:xfrm>
            <a:custGeom>
              <a:avLst/>
              <a:gdLst/>
              <a:ahLst/>
              <a:cxnLst/>
              <a:rect l="l" t="t" r="r" b="b"/>
              <a:pathLst>
                <a:path w="725804" h="68579">
                  <a:moveTo>
                    <a:pt x="691134" y="0"/>
                  </a:moveTo>
                  <a:lnTo>
                    <a:pt x="691134" y="17144"/>
                  </a:lnTo>
                  <a:lnTo>
                    <a:pt x="0" y="17144"/>
                  </a:lnTo>
                  <a:lnTo>
                    <a:pt x="0" y="51434"/>
                  </a:lnTo>
                  <a:lnTo>
                    <a:pt x="691134" y="51434"/>
                  </a:lnTo>
                  <a:lnTo>
                    <a:pt x="691134" y="68579"/>
                  </a:lnTo>
                  <a:lnTo>
                    <a:pt x="725424" y="34289"/>
                  </a:lnTo>
                  <a:lnTo>
                    <a:pt x="691134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704337" y="3245358"/>
              <a:ext cx="725805" cy="68580"/>
            </a:xfrm>
            <a:custGeom>
              <a:avLst/>
              <a:gdLst/>
              <a:ahLst/>
              <a:cxnLst/>
              <a:rect l="l" t="t" r="r" b="b"/>
              <a:pathLst>
                <a:path w="725804" h="68579">
                  <a:moveTo>
                    <a:pt x="0" y="17144"/>
                  </a:moveTo>
                  <a:lnTo>
                    <a:pt x="691134" y="17144"/>
                  </a:lnTo>
                  <a:lnTo>
                    <a:pt x="691134" y="0"/>
                  </a:lnTo>
                  <a:lnTo>
                    <a:pt x="725424" y="34289"/>
                  </a:lnTo>
                  <a:lnTo>
                    <a:pt x="691134" y="68579"/>
                  </a:lnTo>
                  <a:lnTo>
                    <a:pt x="691134" y="51434"/>
                  </a:lnTo>
                  <a:lnTo>
                    <a:pt x="0" y="51434"/>
                  </a:lnTo>
                  <a:lnTo>
                    <a:pt x="0" y="17144"/>
                  </a:lnTo>
                  <a:close/>
                </a:path>
              </a:pathLst>
            </a:custGeom>
            <a:ln w="25908">
              <a:solidFill>
                <a:srgbClr val="92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704337" y="3987545"/>
              <a:ext cx="725805" cy="64135"/>
            </a:xfrm>
            <a:custGeom>
              <a:avLst/>
              <a:gdLst/>
              <a:ahLst/>
              <a:cxnLst/>
              <a:rect l="l" t="t" r="r" b="b"/>
              <a:pathLst>
                <a:path w="725804" h="64135">
                  <a:moveTo>
                    <a:pt x="693420" y="0"/>
                  </a:moveTo>
                  <a:lnTo>
                    <a:pt x="693420" y="16001"/>
                  </a:lnTo>
                  <a:lnTo>
                    <a:pt x="0" y="16001"/>
                  </a:lnTo>
                  <a:lnTo>
                    <a:pt x="0" y="48005"/>
                  </a:lnTo>
                  <a:lnTo>
                    <a:pt x="693420" y="48005"/>
                  </a:lnTo>
                  <a:lnTo>
                    <a:pt x="693420" y="64007"/>
                  </a:lnTo>
                  <a:lnTo>
                    <a:pt x="725424" y="32003"/>
                  </a:lnTo>
                  <a:lnTo>
                    <a:pt x="693420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704337" y="3987545"/>
              <a:ext cx="725805" cy="64135"/>
            </a:xfrm>
            <a:custGeom>
              <a:avLst/>
              <a:gdLst/>
              <a:ahLst/>
              <a:cxnLst/>
              <a:rect l="l" t="t" r="r" b="b"/>
              <a:pathLst>
                <a:path w="725804" h="64135">
                  <a:moveTo>
                    <a:pt x="0" y="16001"/>
                  </a:moveTo>
                  <a:lnTo>
                    <a:pt x="693420" y="16001"/>
                  </a:lnTo>
                  <a:lnTo>
                    <a:pt x="693420" y="0"/>
                  </a:lnTo>
                  <a:lnTo>
                    <a:pt x="725424" y="32003"/>
                  </a:lnTo>
                  <a:lnTo>
                    <a:pt x="693420" y="64007"/>
                  </a:lnTo>
                  <a:lnTo>
                    <a:pt x="693420" y="48005"/>
                  </a:lnTo>
                  <a:lnTo>
                    <a:pt x="0" y="48005"/>
                  </a:lnTo>
                  <a:lnTo>
                    <a:pt x="0" y="16001"/>
                  </a:lnTo>
                  <a:close/>
                </a:path>
              </a:pathLst>
            </a:custGeom>
            <a:ln w="25908">
              <a:solidFill>
                <a:srgbClr val="92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704337" y="4723638"/>
              <a:ext cx="725805" cy="64135"/>
            </a:xfrm>
            <a:custGeom>
              <a:avLst/>
              <a:gdLst/>
              <a:ahLst/>
              <a:cxnLst/>
              <a:rect l="l" t="t" r="r" b="b"/>
              <a:pathLst>
                <a:path w="725804" h="64135">
                  <a:moveTo>
                    <a:pt x="693420" y="0"/>
                  </a:moveTo>
                  <a:lnTo>
                    <a:pt x="693420" y="16001"/>
                  </a:lnTo>
                  <a:lnTo>
                    <a:pt x="0" y="16001"/>
                  </a:lnTo>
                  <a:lnTo>
                    <a:pt x="0" y="48006"/>
                  </a:lnTo>
                  <a:lnTo>
                    <a:pt x="693420" y="48006"/>
                  </a:lnTo>
                  <a:lnTo>
                    <a:pt x="693420" y="64007"/>
                  </a:lnTo>
                  <a:lnTo>
                    <a:pt x="725424" y="32004"/>
                  </a:lnTo>
                  <a:lnTo>
                    <a:pt x="693420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704337" y="4723638"/>
              <a:ext cx="725805" cy="64135"/>
            </a:xfrm>
            <a:custGeom>
              <a:avLst/>
              <a:gdLst/>
              <a:ahLst/>
              <a:cxnLst/>
              <a:rect l="l" t="t" r="r" b="b"/>
              <a:pathLst>
                <a:path w="725804" h="64135">
                  <a:moveTo>
                    <a:pt x="0" y="16001"/>
                  </a:moveTo>
                  <a:lnTo>
                    <a:pt x="693420" y="16001"/>
                  </a:lnTo>
                  <a:lnTo>
                    <a:pt x="693420" y="0"/>
                  </a:lnTo>
                  <a:lnTo>
                    <a:pt x="725424" y="32004"/>
                  </a:lnTo>
                  <a:lnTo>
                    <a:pt x="693420" y="64007"/>
                  </a:lnTo>
                  <a:lnTo>
                    <a:pt x="693420" y="48006"/>
                  </a:lnTo>
                  <a:lnTo>
                    <a:pt x="0" y="48006"/>
                  </a:lnTo>
                  <a:lnTo>
                    <a:pt x="0" y="16001"/>
                  </a:lnTo>
                  <a:close/>
                </a:path>
              </a:pathLst>
            </a:custGeom>
            <a:ln w="25908">
              <a:solidFill>
                <a:srgbClr val="92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704337" y="5770625"/>
              <a:ext cx="725805" cy="60960"/>
            </a:xfrm>
            <a:custGeom>
              <a:avLst/>
              <a:gdLst/>
              <a:ahLst/>
              <a:cxnLst/>
              <a:rect l="l" t="t" r="r" b="b"/>
              <a:pathLst>
                <a:path w="725804" h="60960">
                  <a:moveTo>
                    <a:pt x="694944" y="0"/>
                  </a:moveTo>
                  <a:lnTo>
                    <a:pt x="694944" y="15240"/>
                  </a:lnTo>
                  <a:lnTo>
                    <a:pt x="0" y="15240"/>
                  </a:lnTo>
                  <a:lnTo>
                    <a:pt x="0" y="45720"/>
                  </a:lnTo>
                  <a:lnTo>
                    <a:pt x="694944" y="45720"/>
                  </a:lnTo>
                  <a:lnTo>
                    <a:pt x="694944" y="60960"/>
                  </a:lnTo>
                  <a:lnTo>
                    <a:pt x="725424" y="30480"/>
                  </a:lnTo>
                  <a:lnTo>
                    <a:pt x="694944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704337" y="5770625"/>
              <a:ext cx="725805" cy="60960"/>
            </a:xfrm>
            <a:custGeom>
              <a:avLst/>
              <a:gdLst/>
              <a:ahLst/>
              <a:cxnLst/>
              <a:rect l="l" t="t" r="r" b="b"/>
              <a:pathLst>
                <a:path w="725804" h="60960">
                  <a:moveTo>
                    <a:pt x="0" y="15240"/>
                  </a:moveTo>
                  <a:lnTo>
                    <a:pt x="694944" y="15240"/>
                  </a:lnTo>
                  <a:lnTo>
                    <a:pt x="694944" y="0"/>
                  </a:lnTo>
                  <a:lnTo>
                    <a:pt x="725424" y="30480"/>
                  </a:lnTo>
                  <a:lnTo>
                    <a:pt x="694944" y="60960"/>
                  </a:lnTo>
                  <a:lnTo>
                    <a:pt x="694944" y="45720"/>
                  </a:lnTo>
                  <a:lnTo>
                    <a:pt x="0" y="45720"/>
                  </a:lnTo>
                  <a:lnTo>
                    <a:pt x="0" y="15240"/>
                  </a:lnTo>
                  <a:close/>
                </a:path>
              </a:pathLst>
            </a:custGeom>
            <a:ln w="25908">
              <a:solidFill>
                <a:srgbClr val="92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0111231" y="5745276"/>
            <a:ext cx="7124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1800" spc="-10" dirty="0">
                <a:latin typeface="Verdana"/>
                <a:cs typeface="Verdana"/>
              </a:rPr>
              <a:t>.../...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116</a:t>
            </a:fld>
            <a:endParaRPr spc="-25" dirty="0"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000" y="821245"/>
            <a:ext cx="12200890" cy="5708015"/>
            <a:chOff x="-4000" y="821245"/>
            <a:chExt cx="12200890" cy="57080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30580"/>
              <a:ext cx="12192000" cy="56616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" y="826008"/>
              <a:ext cx="12191365" cy="5671185"/>
            </a:xfrm>
            <a:custGeom>
              <a:avLst/>
              <a:gdLst/>
              <a:ahLst/>
              <a:cxnLst/>
              <a:rect l="l" t="t" r="r" b="b"/>
              <a:pathLst>
                <a:path w="12191365" h="5671185">
                  <a:moveTo>
                    <a:pt x="0" y="5670804"/>
                  </a:moveTo>
                  <a:lnTo>
                    <a:pt x="12191238" y="5670804"/>
                  </a:lnTo>
                </a:path>
                <a:path w="12191365" h="5671185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252966" y="5555742"/>
              <a:ext cx="233679" cy="475615"/>
            </a:xfrm>
            <a:custGeom>
              <a:avLst/>
              <a:gdLst/>
              <a:ahLst/>
              <a:cxnLst/>
              <a:rect l="l" t="t" r="r" b="b"/>
              <a:pathLst>
                <a:path w="233679" h="475614">
                  <a:moveTo>
                    <a:pt x="174878" y="0"/>
                  </a:moveTo>
                  <a:lnTo>
                    <a:pt x="58292" y="0"/>
                  </a:lnTo>
                  <a:lnTo>
                    <a:pt x="58292" y="358902"/>
                  </a:lnTo>
                  <a:lnTo>
                    <a:pt x="0" y="358902"/>
                  </a:lnTo>
                  <a:lnTo>
                    <a:pt x="116585" y="475488"/>
                  </a:lnTo>
                  <a:lnTo>
                    <a:pt x="233172" y="358902"/>
                  </a:lnTo>
                  <a:lnTo>
                    <a:pt x="174878" y="358902"/>
                  </a:lnTo>
                  <a:lnTo>
                    <a:pt x="174878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252966" y="5555742"/>
              <a:ext cx="233679" cy="475615"/>
            </a:xfrm>
            <a:custGeom>
              <a:avLst/>
              <a:gdLst/>
              <a:ahLst/>
              <a:cxnLst/>
              <a:rect l="l" t="t" r="r" b="b"/>
              <a:pathLst>
                <a:path w="233679" h="475614">
                  <a:moveTo>
                    <a:pt x="0" y="358902"/>
                  </a:moveTo>
                  <a:lnTo>
                    <a:pt x="58292" y="358902"/>
                  </a:lnTo>
                  <a:lnTo>
                    <a:pt x="58292" y="0"/>
                  </a:lnTo>
                  <a:lnTo>
                    <a:pt x="174878" y="0"/>
                  </a:lnTo>
                  <a:lnTo>
                    <a:pt x="174878" y="358902"/>
                  </a:lnTo>
                  <a:lnTo>
                    <a:pt x="233172" y="358902"/>
                  </a:lnTo>
                  <a:lnTo>
                    <a:pt x="116585" y="475488"/>
                  </a:lnTo>
                  <a:lnTo>
                    <a:pt x="0" y="358902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63278" y="1716786"/>
              <a:ext cx="2441448" cy="116586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Açık</a:t>
            </a:r>
            <a:r>
              <a:rPr spc="-25" dirty="0"/>
              <a:t> </a:t>
            </a:r>
            <a:r>
              <a:rPr dirty="0"/>
              <a:t>süre</a:t>
            </a:r>
            <a:r>
              <a:rPr spc="-5" dirty="0"/>
              <a:t> </a:t>
            </a:r>
            <a:r>
              <a:rPr dirty="0"/>
              <a:t>örnek</a:t>
            </a:r>
            <a:r>
              <a:rPr spc="-30" dirty="0"/>
              <a:t> </a:t>
            </a:r>
            <a:r>
              <a:rPr dirty="0"/>
              <a:t>1</a:t>
            </a:r>
            <a:r>
              <a:rPr spc="-5" dirty="0"/>
              <a:t> </a:t>
            </a:r>
            <a:r>
              <a:rPr spc="-10" dirty="0"/>
              <a:t>devamı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463278" y="1716785"/>
            <a:ext cx="2441575" cy="116586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123825" rIns="0" bIns="0" rtlCol="0">
            <a:spAutoFit/>
          </a:bodyPr>
          <a:lstStyle/>
          <a:p>
            <a:pPr marL="106680" marR="98425" indent="-635" algn="ctr">
              <a:lnSpc>
                <a:spcPct val="100000"/>
              </a:lnSpc>
              <a:spcBef>
                <a:spcPts val="975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«Açığa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alınma»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ve</a:t>
            </a:r>
            <a:r>
              <a:rPr sz="12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«durum»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alanında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yapılan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seçime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</a:rPr>
              <a:t>göre</a:t>
            </a:r>
            <a:endParaRPr sz="1200">
              <a:latin typeface="Verdana"/>
              <a:cs typeface="Verdana"/>
            </a:endParaRPr>
          </a:p>
          <a:p>
            <a:pPr marL="55880" algn="ctr">
              <a:lnSpc>
                <a:spcPct val="100000"/>
              </a:lnSpc>
            </a:pP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«zorunlu»</a:t>
            </a:r>
            <a:endParaRPr sz="1200">
              <a:latin typeface="Verdana"/>
              <a:cs typeface="Verdana"/>
            </a:endParaRPr>
          </a:p>
          <a:p>
            <a:pPr marL="53975" algn="ctr">
              <a:lnSpc>
                <a:spcPct val="100000"/>
              </a:lnSpc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alanlar</a:t>
            </a:r>
            <a:r>
              <a:rPr sz="12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belirlenmekte</a:t>
            </a:r>
            <a:r>
              <a:rPr sz="12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</a:rPr>
              <a:t>olup</a:t>
            </a:r>
            <a:endParaRPr sz="12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alanlar</a:t>
            </a:r>
            <a:r>
              <a:rPr sz="1200" spc="1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boş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bırakılamaz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450260" y="3843464"/>
            <a:ext cx="2467610" cy="1190625"/>
            <a:chOff x="9450260" y="3843464"/>
            <a:chExt cx="2467610" cy="119062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63277" y="3856482"/>
              <a:ext cx="2441448" cy="116433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463277" y="3856482"/>
              <a:ext cx="2441575" cy="1164590"/>
            </a:xfrm>
            <a:custGeom>
              <a:avLst/>
              <a:gdLst/>
              <a:ahLst/>
              <a:cxnLst/>
              <a:rect l="l" t="t" r="r" b="b"/>
              <a:pathLst>
                <a:path w="2441575" h="1164589">
                  <a:moveTo>
                    <a:pt x="0" y="1164336"/>
                  </a:moveTo>
                  <a:lnTo>
                    <a:pt x="2441448" y="1164336"/>
                  </a:lnTo>
                  <a:lnTo>
                    <a:pt x="2441448" y="0"/>
                  </a:lnTo>
                  <a:lnTo>
                    <a:pt x="0" y="0"/>
                  </a:lnTo>
                  <a:lnTo>
                    <a:pt x="0" y="1164336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9548241" y="4059428"/>
            <a:ext cx="22739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Son/</a:t>
            </a:r>
            <a:r>
              <a:rPr sz="12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Toplu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aylık</a:t>
            </a:r>
            <a:r>
              <a:rPr sz="12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ödeme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tarihi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alanına</a:t>
            </a:r>
            <a:r>
              <a:rPr sz="1200" spc="-1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ilgiliye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toplu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</a:rPr>
              <a:t>aylık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ödenen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tarihin</a:t>
            </a:r>
            <a:r>
              <a:rPr sz="1200" spc="-1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girilmesi gerekmektedir.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159502" y="4765802"/>
            <a:ext cx="4410710" cy="818515"/>
          </a:xfrm>
          <a:custGeom>
            <a:avLst/>
            <a:gdLst/>
            <a:ahLst/>
            <a:cxnLst/>
            <a:rect l="l" t="t" r="r" b="b"/>
            <a:pathLst>
              <a:path w="4410709" h="818514">
                <a:moveTo>
                  <a:pt x="77977" y="732790"/>
                </a:moveTo>
                <a:lnTo>
                  <a:pt x="0" y="790575"/>
                </a:lnTo>
                <a:lnTo>
                  <a:pt x="93090" y="818261"/>
                </a:lnTo>
                <a:lnTo>
                  <a:pt x="88509" y="792353"/>
                </a:lnTo>
                <a:lnTo>
                  <a:pt x="73787" y="792353"/>
                </a:lnTo>
                <a:lnTo>
                  <a:pt x="68707" y="763778"/>
                </a:lnTo>
                <a:lnTo>
                  <a:pt x="83011" y="761258"/>
                </a:lnTo>
                <a:lnTo>
                  <a:pt x="77977" y="732790"/>
                </a:lnTo>
                <a:close/>
              </a:path>
              <a:path w="4410709" h="818514">
                <a:moveTo>
                  <a:pt x="83011" y="761258"/>
                </a:moveTo>
                <a:lnTo>
                  <a:pt x="68707" y="763778"/>
                </a:lnTo>
                <a:lnTo>
                  <a:pt x="73787" y="792353"/>
                </a:lnTo>
                <a:lnTo>
                  <a:pt x="88065" y="789837"/>
                </a:lnTo>
                <a:lnTo>
                  <a:pt x="83011" y="761258"/>
                </a:lnTo>
                <a:close/>
              </a:path>
              <a:path w="4410709" h="818514">
                <a:moveTo>
                  <a:pt x="88065" y="789837"/>
                </a:moveTo>
                <a:lnTo>
                  <a:pt x="73787" y="792353"/>
                </a:lnTo>
                <a:lnTo>
                  <a:pt x="88509" y="792353"/>
                </a:lnTo>
                <a:lnTo>
                  <a:pt x="88065" y="789837"/>
                </a:lnTo>
                <a:close/>
              </a:path>
              <a:path w="4410709" h="818514">
                <a:moveTo>
                  <a:pt x="4405630" y="0"/>
                </a:moveTo>
                <a:lnTo>
                  <a:pt x="83011" y="761258"/>
                </a:lnTo>
                <a:lnTo>
                  <a:pt x="88065" y="789837"/>
                </a:lnTo>
                <a:lnTo>
                  <a:pt x="4410583" y="28448"/>
                </a:lnTo>
                <a:lnTo>
                  <a:pt x="440563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117</a:t>
            </a:fld>
            <a:endParaRPr spc="-25" dirty="0"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08375" y="78435"/>
            <a:ext cx="487616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689100" algn="l"/>
              </a:tabLst>
            </a:pPr>
            <a:r>
              <a:rPr dirty="0"/>
              <a:t>Açık</a:t>
            </a:r>
            <a:r>
              <a:rPr spc="-40" dirty="0"/>
              <a:t> </a:t>
            </a:r>
            <a:r>
              <a:rPr spc="-20" dirty="0"/>
              <a:t>süre</a:t>
            </a:r>
            <a:r>
              <a:rPr dirty="0"/>
              <a:t>	detay</a:t>
            </a:r>
            <a:r>
              <a:rPr spc="-10" dirty="0"/>
              <a:t> görüntüleme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3810" y="746759"/>
            <a:ext cx="12136755" cy="5692140"/>
            <a:chOff x="-3810" y="746759"/>
            <a:chExt cx="12136755" cy="5692140"/>
          </a:xfrm>
        </p:grpSpPr>
        <p:sp>
          <p:nvSpPr>
            <p:cNvPr id="4" name="object 4"/>
            <p:cNvSpPr/>
            <p:nvPr/>
          </p:nvSpPr>
          <p:spPr>
            <a:xfrm>
              <a:off x="8756142" y="3752849"/>
              <a:ext cx="129539" cy="353695"/>
            </a:xfrm>
            <a:custGeom>
              <a:avLst/>
              <a:gdLst/>
              <a:ahLst/>
              <a:cxnLst/>
              <a:rect l="l" t="t" r="r" b="b"/>
              <a:pathLst>
                <a:path w="129540" h="353695">
                  <a:moveTo>
                    <a:pt x="97154" y="0"/>
                  </a:moveTo>
                  <a:lnTo>
                    <a:pt x="32384" y="0"/>
                  </a:lnTo>
                  <a:lnTo>
                    <a:pt x="32384" y="288798"/>
                  </a:lnTo>
                  <a:lnTo>
                    <a:pt x="0" y="288798"/>
                  </a:lnTo>
                  <a:lnTo>
                    <a:pt x="64769" y="353568"/>
                  </a:lnTo>
                  <a:lnTo>
                    <a:pt x="129539" y="288798"/>
                  </a:lnTo>
                  <a:lnTo>
                    <a:pt x="97154" y="288798"/>
                  </a:lnTo>
                  <a:lnTo>
                    <a:pt x="97154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756142" y="3752849"/>
              <a:ext cx="129539" cy="353695"/>
            </a:xfrm>
            <a:custGeom>
              <a:avLst/>
              <a:gdLst/>
              <a:ahLst/>
              <a:cxnLst/>
              <a:rect l="l" t="t" r="r" b="b"/>
              <a:pathLst>
                <a:path w="129540" h="353695">
                  <a:moveTo>
                    <a:pt x="0" y="288798"/>
                  </a:moveTo>
                  <a:lnTo>
                    <a:pt x="32384" y="288798"/>
                  </a:lnTo>
                  <a:lnTo>
                    <a:pt x="32384" y="0"/>
                  </a:lnTo>
                  <a:lnTo>
                    <a:pt x="97154" y="0"/>
                  </a:lnTo>
                  <a:lnTo>
                    <a:pt x="97154" y="288798"/>
                  </a:lnTo>
                  <a:lnTo>
                    <a:pt x="129539" y="288798"/>
                  </a:lnTo>
                  <a:lnTo>
                    <a:pt x="64769" y="353568"/>
                  </a:lnTo>
                  <a:lnTo>
                    <a:pt x="0" y="288798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5903"/>
              <a:ext cx="12123420" cy="567385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62" y="751331"/>
              <a:ext cx="12127230" cy="5683250"/>
            </a:xfrm>
            <a:custGeom>
              <a:avLst/>
              <a:gdLst/>
              <a:ahLst/>
              <a:cxnLst/>
              <a:rect l="l" t="t" r="r" b="b"/>
              <a:pathLst>
                <a:path w="12127230" h="5683250">
                  <a:moveTo>
                    <a:pt x="0" y="5682996"/>
                  </a:moveTo>
                  <a:lnTo>
                    <a:pt x="12127230" y="5682996"/>
                  </a:lnTo>
                  <a:lnTo>
                    <a:pt x="12127230" y="0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471154" y="2076450"/>
            <a:ext cx="2588260" cy="1160145"/>
          </a:xfrm>
          <a:prstGeom prst="rect">
            <a:avLst/>
          </a:prstGeom>
          <a:solidFill>
            <a:srgbClr val="89C7DE"/>
          </a:solidFill>
          <a:ln w="25907">
            <a:solidFill>
              <a:srgbClr val="FF0000"/>
            </a:solidFill>
          </a:ln>
        </p:spPr>
        <p:txBody>
          <a:bodyPr vert="horz" wrap="square" lIns="0" tIns="166370" rIns="0" bIns="0" rtlCol="0">
            <a:spAutoFit/>
          </a:bodyPr>
          <a:lstStyle/>
          <a:p>
            <a:pPr marL="234315" marR="226695" algn="ctr">
              <a:lnSpc>
                <a:spcPct val="100000"/>
              </a:lnSpc>
              <a:spcBef>
                <a:spcPts val="1310"/>
              </a:spcBef>
            </a:pP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Girilen</a:t>
            </a:r>
            <a:r>
              <a:rPr sz="1800" b="1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açık</a:t>
            </a:r>
            <a:r>
              <a:rPr sz="1800" b="1" spc="-20" dirty="0">
                <a:solidFill>
                  <a:srgbClr val="FF0000"/>
                </a:solidFill>
                <a:latin typeface="Verdana"/>
                <a:cs typeface="Verdana"/>
              </a:rPr>
              <a:t> süre </a:t>
            </a: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bilgisine</a:t>
            </a:r>
            <a:r>
              <a:rPr sz="1800" b="1" spc="-9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Verdana"/>
                <a:cs typeface="Verdana"/>
              </a:rPr>
              <a:t>ilişkin </a:t>
            </a: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detay</a:t>
            </a:r>
            <a:r>
              <a:rPr sz="1800" b="1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Verdana"/>
                <a:cs typeface="Verdana"/>
              </a:rPr>
              <a:t>görüntüsü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118</a:t>
            </a:fld>
            <a:endParaRPr spc="-2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Açık</a:t>
            </a:r>
            <a:r>
              <a:rPr spc="-25" dirty="0"/>
              <a:t> </a:t>
            </a:r>
            <a:r>
              <a:rPr dirty="0"/>
              <a:t>süre</a:t>
            </a:r>
            <a:r>
              <a:rPr spc="-10" dirty="0"/>
              <a:t> </a:t>
            </a:r>
            <a:r>
              <a:rPr dirty="0"/>
              <a:t>Örnek</a:t>
            </a:r>
            <a:r>
              <a:rPr spc="-20" dirty="0"/>
              <a:t> </a:t>
            </a:r>
            <a:r>
              <a:rPr spc="-50" dirty="0"/>
              <a:t>2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4000" y="740473"/>
            <a:ext cx="12200890" cy="5699125"/>
            <a:chOff x="-4000" y="740473"/>
            <a:chExt cx="12200890" cy="56991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49808"/>
              <a:ext cx="12192000" cy="56799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45236"/>
              <a:ext cx="12191365" cy="5689600"/>
            </a:xfrm>
            <a:custGeom>
              <a:avLst/>
              <a:gdLst/>
              <a:ahLst/>
              <a:cxnLst/>
              <a:rect l="l" t="t" r="r" b="b"/>
              <a:pathLst>
                <a:path w="12191365" h="5689600">
                  <a:moveTo>
                    <a:pt x="0" y="5689092"/>
                  </a:moveTo>
                  <a:lnTo>
                    <a:pt x="12191238" y="5689092"/>
                  </a:lnTo>
                </a:path>
                <a:path w="12191365" h="5689600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10177" y="3804665"/>
              <a:ext cx="7013448" cy="213055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710178" y="3804665"/>
            <a:ext cx="7013575" cy="213106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1155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10"/>
              </a:spcBef>
            </a:pPr>
            <a:endParaRPr sz="1800">
              <a:latin typeface="Times New Roman"/>
              <a:cs typeface="Times New Roman"/>
            </a:endParaRPr>
          </a:p>
          <a:p>
            <a:pPr marL="778510" marR="779145" algn="ctr">
              <a:lnSpc>
                <a:spcPct val="100000"/>
              </a:lnSpc>
            </a:pPr>
            <a:r>
              <a:rPr sz="1800" dirty="0">
                <a:latin typeface="Verdana"/>
                <a:cs typeface="Verdana"/>
              </a:rPr>
              <a:t>Örnek</a:t>
            </a:r>
            <a:r>
              <a:rPr sz="1800" spc="-6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2:</a:t>
            </a:r>
            <a:r>
              <a:rPr sz="1800" spc="-4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ilgili</a:t>
            </a:r>
            <a:r>
              <a:rPr sz="1800" spc="-5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19.07.2019 tarihinde</a:t>
            </a:r>
            <a:r>
              <a:rPr sz="1800" spc="-6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açığa</a:t>
            </a:r>
            <a:r>
              <a:rPr sz="1800" spc="-50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alınıp </a:t>
            </a:r>
            <a:r>
              <a:rPr sz="1800" dirty="0">
                <a:latin typeface="Verdana"/>
                <a:cs typeface="Verdana"/>
              </a:rPr>
              <a:t>09.07.2020</a:t>
            </a:r>
            <a:r>
              <a:rPr sz="1800" spc="-1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tarihinde</a:t>
            </a:r>
            <a:r>
              <a:rPr sz="1800" spc="-6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görevine</a:t>
            </a:r>
            <a:r>
              <a:rPr sz="1800" spc="-6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son</a:t>
            </a:r>
            <a:r>
              <a:rPr sz="1800" spc="-5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verilmiştir.</a:t>
            </a:r>
            <a:endParaRPr sz="1800">
              <a:latin typeface="Verdana"/>
              <a:cs typeface="Verdana"/>
            </a:endParaRPr>
          </a:p>
          <a:p>
            <a:pPr marL="508634" marR="511175" algn="ctr">
              <a:lnSpc>
                <a:spcPct val="100000"/>
              </a:lnSpc>
            </a:pPr>
            <a:r>
              <a:rPr sz="1800" dirty="0">
                <a:latin typeface="Verdana"/>
                <a:cs typeface="Verdana"/>
              </a:rPr>
              <a:t>Açıkta</a:t>
            </a:r>
            <a:r>
              <a:rPr sz="1800" spc="-7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geçen</a:t>
            </a:r>
            <a:r>
              <a:rPr sz="1800" spc="-1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sürelere</a:t>
            </a:r>
            <a:r>
              <a:rPr sz="1800" spc="-3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ilişkin</a:t>
            </a:r>
            <a:r>
              <a:rPr sz="1800" spc="-6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2/3</a:t>
            </a:r>
            <a:r>
              <a:rPr sz="1800" spc="-2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Oranındaki</a:t>
            </a:r>
            <a:r>
              <a:rPr sz="1800" spc="-50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Aylıkları </a:t>
            </a:r>
            <a:r>
              <a:rPr sz="1800" dirty="0">
                <a:latin typeface="Verdana"/>
                <a:cs typeface="Verdana"/>
              </a:rPr>
              <a:t>Ödenip,1/2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Oranındaki</a:t>
            </a:r>
            <a:r>
              <a:rPr sz="1800" spc="-11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Emekli</a:t>
            </a:r>
            <a:r>
              <a:rPr sz="1800" spc="-9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Keseneği</a:t>
            </a:r>
            <a:r>
              <a:rPr sz="1800" spc="-7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ve</a:t>
            </a:r>
            <a:r>
              <a:rPr sz="1800" spc="-9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Kurum </a:t>
            </a:r>
            <a:r>
              <a:rPr sz="1800" dirty="0">
                <a:latin typeface="Verdana"/>
                <a:cs typeface="Verdana"/>
              </a:rPr>
              <a:t>Karşılıkları</a:t>
            </a:r>
            <a:r>
              <a:rPr sz="1800" spc="-15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Gönderilmiştir.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879092" y="2816351"/>
            <a:ext cx="570230" cy="155575"/>
            <a:chOff x="1879092" y="2816351"/>
            <a:chExt cx="570230" cy="155575"/>
          </a:xfrm>
        </p:grpSpPr>
        <p:sp>
          <p:nvSpPr>
            <p:cNvPr id="9" name="object 9"/>
            <p:cNvSpPr/>
            <p:nvPr/>
          </p:nvSpPr>
          <p:spPr>
            <a:xfrm>
              <a:off x="1892046" y="2829305"/>
              <a:ext cx="544195" cy="129539"/>
            </a:xfrm>
            <a:custGeom>
              <a:avLst/>
              <a:gdLst/>
              <a:ahLst/>
              <a:cxnLst/>
              <a:rect l="l" t="t" r="r" b="b"/>
              <a:pathLst>
                <a:path w="544194" h="129539">
                  <a:moveTo>
                    <a:pt x="479298" y="0"/>
                  </a:moveTo>
                  <a:lnTo>
                    <a:pt x="479298" y="32385"/>
                  </a:lnTo>
                  <a:lnTo>
                    <a:pt x="0" y="32385"/>
                  </a:lnTo>
                  <a:lnTo>
                    <a:pt x="0" y="97155"/>
                  </a:lnTo>
                  <a:lnTo>
                    <a:pt x="479298" y="97155"/>
                  </a:lnTo>
                  <a:lnTo>
                    <a:pt x="479298" y="129540"/>
                  </a:lnTo>
                  <a:lnTo>
                    <a:pt x="544068" y="64770"/>
                  </a:lnTo>
                  <a:lnTo>
                    <a:pt x="479298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92046" y="2829305"/>
              <a:ext cx="544195" cy="129539"/>
            </a:xfrm>
            <a:custGeom>
              <a:avLst/>
              <a:gdLst/>
              <a:ahLst/>
              <a:cxnLst/>
              <a:rect l="l" t="t" r="r" b="b"/>
              <a:pathLst>
                <a:path w="544194" h="129539">
                  <a:moveTo>
                    <a:pt x="0" y="32385"/>
                  </a:moveTo>
                  <a:lnTo>
                    <a:pt x="479298" y="32385"/>
                  </a:lnTo>
                  <a:lnTo>
                    <a:pt x="479298" y="0"/>
                  </a:lnTo>
                  <a:lnTo>
                    <a:pt x="544068" y="64770"/>
                  </a:lnTo>
                  <a:lnTo>
                    <a:pt x="479298" y="129540"/>
                  </a:lnTo>
                  <a:lnTo>
                    <a:pt x="479298" y="97155"/>
                  </a:lnTo>
                  <a:lnTo>
                    <a:pt x="0" y="97155"/>
                  </a:lnTo>
                  <a:lnTo>
                    <a:pt x="0" y="32385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119</a:t>
            </a:fld>
            <a:endParaRPr spc="-25"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23"/>
            <a:ext cx="12192000" cy="1419860"/>
          </a:xfrm>
          <a:custGeom>
            <a:avLst/>
            <a:gdLst/>
            <a:ahLst/>
            <a:cxnLst/>
            <a:rect l="l" t="t" r="r" b="b"/>
            <a:pathLst>
              <a:path w="12192000" h="1419860">
                <a:moveTo>
                  <a:pt x="12192000" y="0"/>
                </a:moveTo>
                <a:lnTo>
                  <a:pt x="38100" y="0"/>
                </a:lnTo>
                <a:lnTo>
                  <a:pt x="38100" y="1194536"/>
                </a:lnTo>
                <a:lnTo>
                  <a:pt x="0" y="1194562"/>
                </a:lnTo>
                <a:lnTo>
                  <a:pt x="55029" y="1275334"/>
                </a:lnTo>
                <a:lnTo>
                  <a:pt x="446214" y="1295463"/>
                </a:lnTo>
                <a:lnTo>
                  <a:pt x="1026337" y="1321574"/>
                </a:lnTo>
                <a:lnTo>
                  <a:pt x="1662963" y="1347050"/>
                </a:lnTo>
                <a:lnTo>
                  <a:pt x="2237676" y="1367472"/>
                </a:lnTo>
                <a:lnTo>
                  <a:pt x="2768638" y="1383969"/>
                </a:lnTo>
                <a:lnTo>
                  <a:pt x="3179267" y="1394891"/>
                </a:lnTo>
                <a:lnTo>
                  <a:pt x="3522916" y="1402524"/>
                </a:lnTo>
                <a:lnTo>
                  <a:pt x="3943743" y="1409522"/>
                </a:lnTo>
                <a:lnTo>
                  <a:pt x="4485297" y="1415453"/>
                </a:lnTo>
                <a:lnTo>
                  <a:pt x="5094452" y="1418920"/>
                </a:lnTo>
                <a:lnTo>
                  <a:pt x="5820321" y="1419326"/>
                </a:lnTo>
                <a:lnTo>
                  <a:pt x="6656375" y="1415440"/>
                </a:lnTo>
                <a:lnTo>
                  <a:pt x="7534554" y="1406791"/>
                </a:lnTo>
                <a:lnTo>
                  <a:pt x="8193354" y="1397330"/>
                </a:lnTo>
                <a:lnTo>
                  <a:pt x="8747265" y="1386611"/>
                </a:lnTo>
                <a:lnTo>
                  <a:pt x="9508045" y="1368298"/>
                </a:lnTo>
                <a:lnTo>
                  <a:pt x="10382606" y="1343240"/>
                </a:lnTo>
                <a:lnTo>
                  <a:pt x="11180382" y="1316697"/>
                </a:lnTo>
                <a:lnTo>
                  <a:pt x="11750383" y="1294688"/>
                </a:lnTo>
                <a:lnTo>
                  <a:pt x="12051221" y="1281010"/>
                </a:lnTo>
                <a:lnTo>
                  <a:pt x="12131040" y="1276858"/>
                </a:lnTo>
                <a:lnTo>
                  <a:pt x="12083682" y="1222248"/>
                </a:lnTo>
                <a:lnTo>
                  <a:pt x="12192000" y="122224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6C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665" y="0"/>
            <a:ext cx="12193270" cy="6858000"/>
            <a:chOff x="-665" y="0"/>
            <a:chExt cx="12193270" cy="6858000"/>
          </a:xfrm>
        </p:grpSpPr>
        <p:sp>
          <p:nvSpPr>
            <p:cNvPr id="4" name="object 4"/>
            <p:cNvSpPr/>
            <p:nvPr/>
          </p:nvSpPr>
          <p:spPr>
            <a:xfrm>
              <a:off x="0" y="5459476"/>
              <a:ext cx="12192000" cy="1397000"/>
            </a:xfrm>
            <a:custGeom>
              <a:avLst/>
              <a:gdLst/>
              <a:ahLst/>
              <a:cxnLst/>
              <a:rect l="l" t="t" r="r" b="b"/>
              <a:pathLst>
                <a:path w="12192000" h="1397000">
                  <a:moveTo>
                    <a:pt x="12192000" y="199136"/>
                  </a:moveTo>
                  <a:lnTo>
                    <a:pt x="12076570" y="199136"/>
                  </a:lnTo>
                  <a:lnTo>
                    <a:pt x="12131040" y="138315"/>
                  </a:lnTo>
                  <a:lnTo>
                    <a:pt x="12022214" y="132905"/>
                  </a:lnTo>
                  <a:lnTo>
                    <a:pt x="11672189" y="117868"/>
                  </a:lnTo>
                  <a:lnTo>
                    <a:pt x="11081207" y="96278"/>
                  </a:lnTo>
                  <a:lnTo>
                    <a:pt x="10211384" y="68935"/>
                  </a:lnTo>
                  <a:lnTo>
                    <a:pt x="9330677" y="45288"/>
                  </a:lnTo>
                  <a:lnTo>
                    <a:pt x="8576958" y="28536"/>
                  </a:lnTo>
                  <a:lnTo>
                    <a:pt x="8038452" y="19202"/>
                  </a:lnTo>
                  <a:lnTo>
                    <a:pt x="7123798" y="7950"/>
                  </a:lnTo>
                  <a:lnTo>
                    <a:pt x="6238430" y="1612"/>
                  </a:lnTo>
                  <a:lnTo>
                    <a:pt x="5455971" y="0"/>
                  </a:lnTo>
                  <a:lnTo>
                    <a:pt x="4737151" y="2273"/>
                  </a:lnTo>
                  <a:lnTo>
                    <a:pt x="4138447" y="7391"/>
                  </a:lnTo>
                  <a:lnTo>
                    <a:pt x="3634829" y="14503"/>
                  </a:lnTo>
                  <a:lnTo>
                    <a:pt x="3294951" y="21297"/>
                  </a:lnTo>
                  <a:lnTo>
                    <a:pt x="2886595" y="31318"/>
                  </a:lnTo>
                  <a:lnTo>
                    <a:pt x="2355202" y="46774"/>
                  </a:lnTo>
                  <a:lnTo>
                    <a:pt x="1775561" y="66230"/>
                  </a:lnTo>
                  <a:lnTo>
                    <a:pt x="1126871" y="90868"/>
                  </a:lnTo>
                  <a:lnTo>
                    <a:pt x="485673" y="118414"/>
                  </a:lnTo>
                  <a:lnTo>
                    <a:pt x="55029" y="139725"/>
                  </a:lnTo>
                  <a:lnTo>
                    <a:pt x="0" y="217995"/>
                  </a:lnTo>
                  <a:lnTo>
                    <a:pt x="38100" y="218033"/>
                  </a:lnTo>
                  <a:lnTo>
                    <a:pt x="38100" y="1397000"/>
                  </a:lnTo>
                  <a:lnTo>
                    <a:pt x="12192000" y="1397000"/>
                  </a:lnTo>
                  <a:lnTo>
                    <a:pt x="12192000" y="199136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912" y="38100"/>
              <a:ext cx="12084050" cy="6781800"/>
            </a:xfrm>
            <a:custGeom>
              <a:avLst/>
              <a:gdLst/>
              <a:ahLst/>
              <a:cxnLst/>
              <a:rect l="l" t="t" r="r" b="b"/>
              <a:pathLst>
                <a:path w="12084050" h="6781800">
                  <a:moveTo>
                    <a:pt x="0" y="422275"/>
                  </a:moveTo>
                  <a:lnTo>
                    <a:pt x="2841" y="373036"/>
                  </a:lnTo>
                  <a:lnTo>
                    <a:pt x="11152" y="325465"/>
                  </a:lnTo>
                  <a:lnTo>
                    <a:pt x="24618" y="279876"/>
                  </a:lnTo>
                  <a:lnTo>
                    <a:pt x="42922" y="236588"/>
                  </a:lnTo>
                  <a:lnTo>
                    <a:pt x="65745" y="195917"/>
                  </a:lnTo>
                  <a:lnTo>
                    <a:pt x="92772" y="158182"/>
                  </a:lnTo>
                  <a:lnTo>
                    <a:pt x="123686" y="123698"/>
                  </a:lnTo>
                  <a:lnTo>
                    <a:pt x="158170" y="92782"/>
                  </a:lnTo>
                  <a:lnTo>
                    <a:pt x="195907" y="65753"/>
                  </a:lnTo>
                  <a:lnTo>
                    <a:pt x="236581" y="42928"/>
                  </a:lnTo>
                  <a:lnTo>
                    <a:pt x="279873" y="24622"/>
                  </a:lnTo>
                  <a:lnTo>
                    <a:pt x="325469" y="11154"/>
                  </a:lnTo>
                  <a:lnTo>
                    <a:pt x="373050" y="2841"/>
                  </a:lnTo>
                  <a:lnTo>
                    <a:pt x="422300" y="0"/>
                  </a:lnTo>
                  <a:lnTo>
                    <a:pt x="11661521" y="0"/>
                  </a:lnTo>
                  <a:lnTo>
                    <a:pt x="11710759" y="2841"/>
                  </a:lnTo>
                  <a:lnTo>
                    <a:pt x="11758330" y="11154"/>
                  </a:lnTo>
                  <a:lnTo>
                    <a:pt x="11803919" y="24622"/>
                  </a:lnTo>
                  <a:lnTo>
                    <a:pt x="11847207" y="42928"/>
                  </a:lnTo>
                  <a:lnTo>
                    <a:pt x="11887878" y="65753"/>
                  </a:lnTo>
                  <a:lnTo>
                    <a:pt x="11925613" y="92782"/>
                  </a:lnTo>
                  <a:lnTo>
                    <a:pt x="11960098" y="123697"/>
                  </a:lnTo>
                  <a:lnTo>
                    <a:pt x="11991013" y="158182"/>
                  </a:lnTo>
                  <a:lnTo>
                    <a:pt x="12018042" y="195917"/>
                  </a:lnTo>
                  <a:lnTo>
                    <a:pt x="12040867" y="236588"/>
                  </a:lnTo>
                  <a:lnTo>
                    <a:pt x="12059173" y="279876"/>
                  </a:lnTo>
                  <a:lnTo>
                    <a:pt x="12072641" y="325465"/>
                  </a:lnTo>
                  <a:lnTo>
                    <a:pt x="12080954" y="373036"/>
                  </a:lnTo>
                  <a:lnTo>
                    <a:pt x="12083796" y="422275"/>
                  </a:lnTo>
                  <a:lnTo>
                    <a:pt x="12083796" y="6359499"/>
                  </a:lnTo>
                  <a:lnTo>
                    <a:pt x="12080954" y="6408749"/>
                  </a:lnTo>
                  <a:lnTo>
                    <a:pt x="12072641" y="6456330"/>
                  </a:lnTo>
                  <a:lnTo>
                    <a:pt x="12059173" y="6501926"/>
                  </a:lnTo>
                  <a:lnTo>
                    <a:pt x="12040867" y="6545218"/>
                  </a:lnTo>
                  <a:lnTo>
                    <a:pt x="12018042" y="6585891"/>
                  </a:lnTo>
                  <a:lnTo>
                    <a:pt x="11991013" y="6623628"/>
                  </a:lnTo>
                  <a:lnTo>
                    <a:pt x="11960098" y="6658112"/>
                  </a:lnTo>
                  <a:lnTo>
                    <a:pt x="11925613" y="6689026"/>
                  </a:lnTo>
                  <a:lnTo>
                    <a:pt x="11887878" y="6716053"/>
                  </a:lnTo>
                  <a:lnTo>
                    <a:pt x="11847207" y="6738876"/>
                  </a:lnTo>
                  <a:lnTo>
                    <a:pt x="11803919" y="6757179"/>
                  </a:lnTo>
                  <a:lnTo>
                    <a:pt x="11758330" y="6770645"/>
                  </a:lnTo>
                  <a:lnTo>
                    <a:pt x="11710759" y="6778957"/>
                  </a:lnTo>
                  <a:lnTo>
                    <a:pt x="11661521" y="6781798"/>
                  </a:lnTo>
                  <a:lnTo>
                    <a:pt x="422300" y="6781798"/>
                  </a:lnTo>
                  <a:lnTo>
                    <a:pt x="373050" y="6778957"/>
                  </a:lnTo>
                  <a:lnTo>
                    <a:pt x="325469" y="6770645"/>
                  </a:lnTo>
                  <a:lnTo>
                    <a:pt x="279873" y="6757179"/>
                  </a:lnTo>
                  <a:lnTo>
                    <a:pt x="236581" y="6738876"/>
                  </a:lnTo>
                  <a:lnTo>
                    <a:pt x="195907" y="6716053"/>
                  </a:lnTo>
                  <a:lnTo>
                    <a:pt x="158170" y="6689026"/>
                  </a:lnTo>
                  <a:lnTo>
                    <a:pt x="123686" y="6658112"/>
                  </a:lnTo>
                  <a:lnTo>
                    <a:pt x="92772" y="6623628"/>
                  </a:lnTo>
                  <a:lnTo>
                    <a:pt x="65745" y="6585891"/>
                  </a:lnTo>
                  <a:lnTo>
                    <a:pt x="42922" y="6545218"/>
                  </a:lnTo>
                  <a:lnTo>
                    <a:pt x="24618" y="6501926"/>
                  </a:lnTo>
                  <a:lnTo>
                    <a:pt x="11152" y="6456330"/>
                  </a:lnTo>
                  <a:lnTo>
                    <a:pt x="2841" y="6408749"/>
                  </a:lnTo>
                  <a:lnTo>
                    <a:pt x="0" y="6359499"/>
                  </a:lnTo>
                  <a:lnTo>
                    <a:pt x="0" y="422275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660" y="0"/>
              <a:ext cx="12193270" cy="6858000"/>
            </a:xfrm>
            <a:custGeom>
              <a:avLst/>
              <a:gdLst/>
              <a:ahLst/>
              <a:cxnLst/>
              <a:rect l="l" t="t" r="r" b="b"/>
              <a:pathLst>
                <a:path w="12193270" h="6858000">
                  <a:moveTo>
                    <a:pt x="513562" y="6855777"/>
                  </a:moveTo>
                  <a:lnTo>
                    <a:pt x="257060" y="6704012"/>
                  </a:lnTo>
                  <a:lnTo>
                    <a:pt x="64592" y="6552095"/>
                  </a:lnTo>
                  <a:lnTo>
                    <a:pt x="0" y="6323660"/>
                  </a:lnTo>
                  <a:lnTo>
                    <a:pt x="1320" y="6857060"/>
                  </a:lnTo>
                  <a:lnTo>
                    <a:pt x="65354" y="6856895"/>
                  </a:lnTo>
                  <a:lnTo>
                    <a:pt x="513562" y="6855777"/>
                  </a:lnTo>
                  <a:close/>
                </a:path>
                <a:path w="12193270" h="6858000">
                  <a:moveTo>
                    <a:pt x="616356" y="0"/>
                  </a:moveTo>
                  <a:lnTo>
                    <a:pt x="6756" y="0"/>
                  </a:lnTo>
                  <a:lnTo>
                    <a:pt x="6756" y="57150"/>
                  </a:lnTo>
                  <a:lnTo>
                    <a:pt x="6756" y="457200"/>
                  </a:lnTo>
                  <a:lnTo>
                    <a:pt x="180924" y="228600"/>
                  </a:lnTo>
                  <a:lnTo>
                    <a:pt x="355104" y="57150"/>
                  </a:lnTo>
                  <a:lnTo>
                    <a:pt x="616356" y="0"/>
                  </a:lnTo>
                  <a:close/>
                </a:path>
                <a:path w="12193270" h="6858000">
                  <a:moveTo>
                    <a:pt x="12192660" y="6315456"/>
                  </a:moveTo>
                  <a:lnTo>
                    <a:pt x="12023496" y="6626174"/>
                  </a:lnTo>
                  <a:lnTo>
                    <a:pt x="11858396" y="6762521"/>
                  </a:lnTo>
                  <a:lnTo>
                    <a:pt x="11685168" y="6857644"/>
                  </a:lnTo>
                  <a:lnTo>
                    <a:pt x="11704803" y="6858000"/>
                  </a:lnTo>
                  <a:lnTo>
                    <a:pt x="12192660" y="6858000"/>
                  </a:lnTo>
                  <a:lnTo>
                    <a:pt x="12192660" y="6315456"/>
                  </a:lnTo>
                  <a:close/>
                </a:path>
                <a:path w="12193270" h="6858000">
                  <a:moveTo>
                    <a:pt x="12192660" y="0"/>
                  </a:moveTo>
                  <a:lnTo>
                    <a:pt x="12116460" y="0"/>
                  </a:lnTo>
                  <a:lnTo>
                    <a:pt x="11583060" y="0"/>
                  </a:lnTo>
                  <a:lnTo>
                    <a:pt x="11887860" y="130683"/>
                  </a:lnTo>
                  <a:lnTo>
                    <a:pt x="12116460" y="261251"/>
                  </a:lnTo>
                  <a:lnTo>
                    <a:pt x="12192660" y="457200"/>
                  </a:lnTo>
                  <a:lnTo>
                    <a:pt x="12192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240024" cy="138074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93997" y="400938"/>
            <a:ext cx="48247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latin typeface="Calibri"/>
                <a:cs typeface="Calibri"/>
              </a:rPr>
              <a:t>Hizmet</a:t>
            </a:r>
            <a:r>
              <a:rPr sz="4000" b="1" spc="-105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Takip</a:t>
            </a:r>
            <a:r>
              <a:rPr sz="4000" b="1" spc="-90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Programı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98590" y="5662980"/>
            <a:ext cx="10287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-50" dirty="0">
                <a:solidFill>
                  <a:srgbClr val="79CDFB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95"/>
              </a:spcBef>
              <a:buFont typeface="Wingdings"/>
              <a:buChar char=""/>
              <a:tabLst>
                <a:tab pos="355600" algn="l"/>
              </a:tabLst>
            </a:pPr>
            <a:r>
              <a:rPr dirty="0"/>
              <a:t>5510</a:t>
            </a:r>
            <a:r>
              <a:rPr spc="515" dirty="0"/>
              <a:t> </a:t>
            </a:r>
            <a:r>
              <a:rPr dirty="0"/>
              <a:t>sayılı</a:t>
            </a:r>
            <a:r>
              <a:rPr spc="530" dirty="0"/>
              <a:t> </a:t>
            </a:r>
            <a:r>
              <a:rPr dirty="0"/>
              <a:t>Sosyal</a:t>
            </a:r>
            <a:r>
              <a:rPr spc="525" dirty="0"/>
              <a:t> </a:t>
            </a:r>
            <a:r>
              <a:rPr dirty="0"/>
              <a:t>Sigortalar</a:t>
            </a:r>
            <a:r>
              <a:rPr spc="550" dirty="0"/>
              <a:t> </a:t>
            </a:r>
            <a:r>
              <a:rPr dirty="0"/>
              <a:t>ve</a:t>
            </a:r>
            <a:r>
              <a:rPr spc="535" dirty="0"/>
              <a:t> </a:t>
            </a:r>
            <a:r>
              <a:rPr dirty="0"/>
              <a:t>Genel</a:t>
            </a:r>
            <a:r>
              <a:rPr spc="530" dirty="0"/>
              <a:t> </a:t>
            </a:r>
            <a:r>
              <a:rPr dirty="0"/>
              <a:t>Sağlık</a:t>
            </a:r>
            <a:r>
              <a:rPr spc="535" dirty="0"/>
              <a:t> </a:t>
            </a:r>
            <a:r>
              <a:rPr dirty="0"/>
              <a:t>Sigortası</a:t>
            </a:r>
            <a:r>
              <a:rPr spc="525" dirty="0"/>
              <a:t> </a:t>
            </a:r>
            <a:r>
              <a:rPr dirty="0"/>
              <a:t>Kanununun</a:t>
            </a:r>
            <a:r>
              <a:rPr spc="525" dirty="0"/>
              <a:t> </a:t>
            </a:r>
            <a:r>
              <a:rPr spc="-50" dirty="0"/>
              <a:t>4 </a:t>
            </a:r>
            <a:r>
              <a:rPr dirty="0"/>
              <a:t>üncü</a:t>
            </a:r>
            <a:r>
              <a:rPr spc="-40" dirty="0"/>
              <a:t> </a:t>
            </a:r>
            <a:r>
              <a:rPr dirty="0"/>
              <a:t>maddesinin</a:t>
            </a:r>
            <a:r>
              <a:rPr spc="-55" dirty="0"/>
              <a:t> </a:t>
            </a:r>
            <a:r>
              <a:rPr dirty="0"/>
              <a:t>birinci</a:t>
            </a:r>
            <a:r>
              <a:rPr spc="-40" dirty="0"/>
              <a:t> </a:t>
            </a:r>
            <a:r>
              <a:rPr dirty="0"/>
              <a:t>fıkrasının</a:t>
            </a:r>
            <a:r>
              <a:rPr spc="-40" dirty="0"/>
              <a:t> </a:t>
            </a:r>
            <a:r>
              <a:rPr dirty="0"/>
              <a:t>(c)</a:t>
            </a:r>
            <a:r>
              <a:rPr spc="-35" dirty="0"/>
              <a:t> </a:t>
            </a:r>
            <a:r>
              <a:rPr dirty="0"/>
              <a:t>bendi</a:t>
            </a:r>
            <a:r>
              <a:rPr spc="-45" dirty="0"/>
              <a:t> </a:t>
            </a:r>
            <a:r>
              <a:rPr dirty="0"/>
              <a:t>kapsamındaki</a:t>
            </a:r>
            <a:r>
              <a:rPr spc="-40" dirty="0"/>
              <a:t> </a:t>
            </a:r>
            <a:r>
              <a:rPr spc="-10" dirty="0"/>
              <a:t>sigortalıların </a:t>
            </a:r>
            <a:r>
              <a:rPr dirty="0"/>
              <a:t>tüm</a:t>
            </a:r>
            <a:r>
              <a:rPr spc="-35" dirty="0"/>
              <a:t> </a:t>
            </a:r>
            <a:r>
              <a:rPr dirty="0"/>
              <a:t>hizmet</a:t>
            </a:r>
            <a:r>
              <a:rPr spc="-35" dirty="0"/>
              <a:t> </a:t>
            </a:r>
            <a:r>
              <a:rPr dirty="0"/>
              <a:t>bilgileri,</a:t>
            </a:r>
            <a:r>
              <a:rPr spc="-25" dirty="0"/>
              <a:t> </a:t>
            </a:r>
            <a:r>
              <a:rPr dirty="0"/>
              <a:t>HİZMET</a:t>
            </a:r>
            <a:r>
              <a:rPr spc="-25" dirty="0"/>
              <a:t> </a:t>
            </a:r>
            <a:r>
              <a:rPr dirty="0"/>
              <a:t>TAKİP</a:t>
            </a:r>
            <a:r>
              <a:rPr spc="-25" dirty="0"/>
              <a:t> </a:t>
            </a:r>
            <a:r>
              <a:rPr dirty="0"/>
              <a:t>PROGRAMINA</a:t>
            </a:r>
            <a:r>
              <a:rPr spc="-25" dirty="0"/>
              <a:t> </a:t>
            </a:r>
            <a:r>
              <a:rPr dirty="0"/>
              <a:t>(HİTAP)</a:t>
            </a:r>
            <a:r>
              <a:rPr spc="-20" dirty="0"/>
              <a:t> </a:t>
            </a:r>
            <a:r>
              <a:rPr spc="-10" dirty="0"/>
              <a:t>05/12/2017 </a:t>
            </a:r>
            <a:r>
              <a:rPr dirty="0"/>
              <a:t>tarihli</a:t>
            </a:r>
            <a:r>
              <a:rPr spc="30" dirty="0"/>
              <a:t>  </a:t>
            </a:r>
            <a:r>
              <a:rPr dirty="0"/>
              <a:t>ve</a:t>
            </a:r>
            <a:r>
              <a:rPr spc="35" dirty="0"/>
              <a:t>  </a:t>
            </a:r>
            <a:r>
              <a:rPr dirty="0"/>
              <a:t>30261</a:t>
            </a:r>
            <a:r>
              <a:rPr spc="40" dirty="0"/>
              <a:t>  </a:t>
            </a:r>
            <a:r>
              <a:rPr dirty="0"/>
              <a:t>sayılı</a:t>
            </a:r>
            <a:r>
              <a:rPr spc="35" dirty="0"/>
              <a:t>  </a:t>
            </a:r>
            <a:r>
              <a:rPr dirty="0"/>
              <a:t>Resmi</a:t>
            </a:r>
            <a:r>
              <a:rPr spc="35" dirty="0"/>
              <a:t>  </a:t>
            </a:r>
            <a:r>
              <a:rPr dirty="0"/>
              <a:t>Gazetede</a:t>
            </a:r>
            <a:r>
              <a:rPr spc="35" dirty="0"/>
              <a:t>  </a:t>
            </a:r>
            <a:r>
              <a:rPr dirty="0"/>
              <a:t>yayımlanan</a:t>
            </a:r>
            <a:r>
              <a:rPr spc="40" dirty="0"/>
              <a:t>  </a:t>
            </a:r>
            <a:r>
              <a:rPr dirty="0"/>
              <a:t>“Sosyal</a:t>
            </a:r>
            <a:r>
              <a:rPr spc="35" dirty="0"/>
              <a:t>  </a:t>
            </a:r>
            <a:r>
              <a:rPr spc="-10" dirty="0"/>
              <a:t>Sigorta </a:t>
            </a:r>
            <a:r>
              <a:rPr dirty="0"/>
              <a:t>İşlemleri</a:t>
            </a:r>
            <a:r>
              <a:rPr spc="330" dirty="0"/>
              <a:t> </a:t>
            </a:r>
            <a:r>
              <a:rPr dirty="0"/>
              <a:t>Yönetmeliğinde</a:t>
            </a:r>
            <a:r>
              <a:rPr spc="335" dirty="0"/>
              <a:t> </a:t>
            </a:r>
            <a:r>
              <a:rPr dirty="0"/>
              <a:t>Değişiklik</a:t>
            </a:r>
            <a:r>
              <a:rPr spc="330" dirty="0"/>
              <a:t> </a:t>
            </a:r>
            <a:r>
              <a:rPr dirty="0"/>
              <a:t>Yapılmasına</a:t>
            </a:r>
            <a:r>
              <a:rPr spc="330" dirty="0"/>
              <a:t> </a:t>
            </a:r>
            <a:r>
              <a:rPr dirty="0"/>
              <a:t>İlişkin</a:t>
            </a:r>
            <a:r>
              <a:rPr spc="320" dirty="0"/>
              <a:t> </a:t>
            </a:r>
            <a:r>
              <a:rPr spc="-10" dirty="0"/>
              <a:t>Yönetmelik”in </a:t>
            </a:r>
            <a:r>
              <a:rPr dirty="0"/>
              <a:t>28</a:t>
            </a:r>
            <a:r>
              <a:rPr spc="290" dirty="0"/>
              <a:t> </a:t>
            </a:r>
            <a:r>
              <a:rPr dirty="0"/>
              <a:t>inci</a:t>
            </a:r>
            <a:r>
              <a:rPr spc="290" dirty="0"/>
              <a:t> </a:t>
            </a:r>
            <a:r>
              <a:rPr dirty="0"/>
              <a:t>maddesi</a:t>
            </a:r>
            <a:r>
              <a:rPr spc="300" dirty="0"/>
              <a:t> </a:t>
            </a:r>
            <a:r>
              <a:rPr dirty="0"/>
              <a:t>ile</a:t>
            </a:r>
            <a:r>
              <a:rPr spc="300" dirty="0"/>
              <a:t> </a:t>
            </a:r>
            <a:r>
              <a:rPr dirty="0"/>
              <a:t>Sosyal</a:t>
            </a:r>
            <a:r>
              <a:rPr spc="295" dirty="0"/>
              <a:t> </a:t>
            </a:r>
            <a:r>
              <a:rPr dirty="0"/>
              <a:t>Sigorta</a:t>
            </a:r>
            <a:r>
              <a:rPr spc="295" dirty="0"/>
              <a:t> </a:t>
            </a:r>
            <a:r>
              <a:rPr dirty="0"/>
              <a:t>İşlemleri</a:t>
            </a:r>
            <a:r>
              <a:rPr spc="285" dirty="0"/>
              <a:t> </a:t>
            </a:r>
            <a:r>
              <a:rPr dirty="0"/>
              <a:t>Yönetmeliğine</a:t>
            </a:r>
            <a:r>
              <a:rPr spc="300" dirty="0"/>
              <a:t> </a:t>
            </a:r>
            <a:r>
              <a:rPr spc="-10" dirty="0"/>
              <a:t>14/4/2012 </a:t>
            </a:r>
            <a:r>
              <a:rPr dirty="0"/>
              <a:t>tarihinden</a:t>
            </a:r>
            <a:r>
              <a:rPr spc="-55" dirty="0"/>
              <a:t> </a:t>
            </a:r>
            <a:r>
              <a:rPr dirty="0"/>
              <a:t>geçerli</a:t>
            </a:r>
            <a:r>
              <a:rPr spc="-60" dirty="0"/>
              <a:t> </a:t>
            </a:r>
            <a:r>
              <a:rPr dirty="0"/>
              <a:t>olmak</a:t>
            </a:r>
            <a:r>
              <a:rPr spc="-50" dirty="0"/>
              <a:t> </a:t>
            </a:r>
            <a:r>
              <a:rPr dirty="0"/>
              <a:t>üzere</a:t>
            </a:r>
            <a:r>
              <a:rPr spc="-55" dirty="0"/>
              <a:t> </a:t>
            </a:r>
            <a:r>
              <a:rPr dirty="0"/>
              <a:t>Ek</a:t>
            </a:r>
            <a:r>
              <a:rPr spc="-70" dirty="0"/>
              <a:t> </a:t>
            </a:r>
            <a:r>
              <a:rPr dirty="0"/>
              <a:t>6</a:t>
            </a:r>
            <a:r>
              <a:rPr spc="-60" dirty="0"/>
              <a:t> </a:t>
            </a:r>
            <a:r>
              <a:rPr dirty="0"/>
              <a:t>ncı</a:t>
            </a:r>
            <a:r>
              <a:rPr spc="-55" dirty="0"/>
              <a:t> </a:t>
            </a:r>
            <a:r>
              <a:rPr dirty="0"/>
              <a:t>madde</a:t>
            </a:r>
            <a:r>
              <a:rPr spc="-55" dirty="0"/>
              <a:t> </a:t>
            </a:r>
            <a:r>
              <a:rPr dirty="0"/>
              <a:t>uyarınca</a:t>
            </a:r>
            <a:r>
              <a:rPr spc="-45" dirty="0"/>
              <a:t> </a:t>
            </a:r>
            <a:r>
              <a:rPr spc="-10" dirty="0"/>
              <a:t>girilmektedir.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Açık</a:t>
            </a:r>
            <a:r>
              <a:rPr spc="-25" dirty="0"/>
              <a:t> </a:t>
            </a:r>
            <a:r>
              <a:rPr dirty="0"/>
              <a:t>süre</a:t>
            </a:r>
            <a:r>
              <a:rPr spc="-10" dirty="0"/>
              <a:t> </a:t>
            </a:r>
            <a:r>
              <a:rPr dirty="0"/>
              <a:t>Örnek</a:t>
            </a:r>
            <a:r>
              <a:rPr spc="-20" dirty="0"/>
              <a:t> </a:t>
            </a:r>
            <a:r>
              <a:rPr spc="-50" dirty="0"/>
              <a:t>2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9247" y="739140"/>
            <a:ext cx="12042775" cy="5732145"/>
            <a:chOff x="79247" y="739140"/>
            <a:chExt cx="12042775" cy="57321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391" y="748284"/>
              <a:ext cx="12024360" cy="571347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3819" y="743712"/>
              <a:ext cx="12033885" cy="5722620"/>
            </a:xfrm>
            <a:custGeom>
              <a:avLst/>
              <a:gdLst/>
              <a:ahLst/>
              <a:cxnLst/>
              <a:rect l="l" t="t" r="r" b="b"/>
              <a:pathLst>
                <a:path w="12033885" h="5722620">
                  <a:moveTo>
                    <a:pt x="0" y="5722620"/>
                  </a:moveTo>
                  <a:lnTo>
                    <a:pt x="12033504" y="5722620"/>
                  </a:lnTo>
                  <a:lnTo>
                    <a:pt x="12033504" y="0"/>
                  </a:lnTo>
                  <a:lnTo>
                    <a:pt x="0" y="0"/>
                  </a:lnTo>
                  <a:lnTo>
                    <a:pt x="0" y="5722620"/>
                  </a:lnTo>
                  <a:close/>
                </a:path>
              </a:pathLst>
            </a:custGeom>
            <a:ln w="914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39290" y="2913125"/>
              <a:ext cx="553720" cy="104139"/>
            </a:xfrm>
            <a:custGeom>
              <a:avLst/>
              <a:gdLst/>
              <a:ahLst/>
              <a:cxnLst/>
              <a:rect l="l" t="t" r="r" b="b"/>
              <a:pathLst>
                <a:path w="553719" h="104139">
                  <a:moveTo>
                    <a:pt x="501396" y="0"/>
                  </a:moveTo>
                  <a:lnTo>
                    <a:pt x="501396" y="25908"/>
                  </a:lnTo>
                  <a:lnTo>
                    <a:pt x="0" y="25908"/>
                  </a:lnTo>
                  <a:lnTo>
                    <a:pt x="0" y="77724"/>
                  </a:lnTo>
                  <a:lnTo>
                    <a:pt x="501396" y="77724"/>
                  </a:lnTo>
                  <a:lnTo>
                    <a:pt x="501396" y="103632"/>
                  </a:lnTo>
                  <a:lnTo>
                    <a:pt x="553212" y="51815"/>
                  </a:lnTo>
                  <a:lnTo>
                    <a:pt x="501396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39290" y="2913125"/>
              <a:ext cx="553720" cy="104139"/>
            </a:xfrm>
            <a:custGeom>
              <a:avLst/>
              <a:gdLst/>
              <a:ahLst/>
              <a:cxnLst/>
              <a:rect l="l" t="t" r="r" b="b"/>
              <a:pathLst>
                <a:path w="553719" h="104139">
                  <a:moveTo>
                    <a:pt x="0" y="25908"/>
                  </a:moveTo>
                  <a:lnTo>
                    <a:pt x="501396" y="25908"/>
                  </a:lnTo>
                  <a:lnTo>
                    <a:pt x="501396" y="0"/>
                  </a:lnTo>
                  <a:lnTo>
                    <a:pt x="553212" y="51815"/>
                  </a:lnTo>
                  <a:lnTo>
                    <a:pt x="501396" y="103632"/>
                  </a:lnTo>
                  <a:lnTo>
                    <a:pt x="501396" y="77724"/>
                  </a:lnTo>
                  <a:lnTo>
                    <a:pt x="0" y="77724"/>
                  </a:lnTo>
                  <a:lnTo>
                    <a:pt x="0" y="25908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12997" y="3028950"/>
              <a:ext cx="388620" cy="56515"/>
            </a:xfrm>
            <a:custGeom>
              <a:avLst/>
              <a:gdLst/>
              <a:ahLst/>
              <a:cxnLst/>
              <a:rect l="l" t="t" r="r" b="b"/>
              <a:pathLst>
                <a:path w="388620" h="56514">
                  <a:moveTo>
                    <a:pt x="360425" y="0"/>
                  </a:moveTo>
                  <a:lnTo>
                    <a:pt x="360425" y="14097"/>
                  </a:lnTo>
                  <a:lnTo>
                    <a:pt x="0" y="14097"/>
                  </a:lnTo>
                  <a:lnTo>
                    <a:pt x="0" y="42290"/>
                  </a:lnTo>
                  <a:lnTo>
                    <a:pt x="360425" y="42290"/>
                  </a:lnTo>
                  <a:lnTo>
                    <a:pt x="360425" y="56387"/>
                  </a:lnTo>
                  <a:lnTo>
                    <a:pt x="388619" y="28194"/>
                  </a:lnTo>
                  <a:lnTo>
                    <a:pt x="360425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12997" y="3028950"/>
              <a:ext cx="388620" cy="56515"/>
            </a:xfrm>
            <a:custGeom>
              <a:avLst/>
              <a:gdLst/>
              <a:ahLst/>
              <a:cxnLst/>
              <a:rect l="l" t="t" r="r" b="b"/>
              <a:pathLst>
                <a:path w="388620" h="56514">
                  <a:moveTo>
                    <a:pt x="0" y="14097"/>
                  </a:moveTo>
                  <a:lnTo>
                    <a:pt x="360425" y="14097"/>
                  </a:lnTo>
                  <a:lnTo>
                    <a:pt x="360425" y="0"/>
                  </a:lnTo>
                  <a:lnTo>
                    <a:pt x="388619" y="28194"/>
                  </a:lnTo>
                  <a:lnTo>
                    <a:pt x="360425" y="56387"/>
                  </a:lnTo>
                  <a:lnTo>
                    <a:pt x="360425" y="42290"/>
                  </a:lnTo>
                  <a:lnTo>
                    <a:pt x="0" y="42290"/>
                  </a:lnTo>
                  <a:lnTo>
                    <a:pt x="0" y="14097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12997" y="3670554"/>
              <a:ext cx="388620" cy="104139"/>
            </a:xfrm>
            <a:custGeom>
              <a:avLst/>
              <a:gdLst/>
              <a:ahLst/>
              <a:cxnLst/>
              <a:rect l="l" t="t" r="r" b="b"/>
              <a:pathLst>
                <a:path w="388620" h="104139">
                  <a:moveTo>
                    <a:pt x="336803" y="0"/>
                  </a:moveTo>
                  <a:lnTo>
                    <a:pt x="336803" y="25908"/>
                  </a:lnTo>
                  <a:lnTo>
                    <a:pt x="0" y="25908"/>
                  </a:lnTo>
                  <a:lnTo>
                    <a:pt x="0" y="77724"/>
                  </a:lnTo>
                  <a:lnTo>
                    <a:pt x="336803" y="77724"/>
                  </a:lnTo>
                  <a:lnTo>
                    <a:pt x="336803" y="103632"/>
                  </a:lnTo>
                  <a:lnTo>
                    <a:pt x="388619" y="51816"/>
                  </a:lnTo>
                  <a:lnTo>
                    <a:pt x="336803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12997" y="3670554"/>
              <a:ext cx="388620" cy="104139"/>
            </a:xfrm>
            <a:custGeom>
              <a:avLst/>
              <a:gdLst/>
              <a:ahLst/>
              <a:cxnLst/>
              <a:rect l="l" t="t" r="r" b="b"/>
              <a:pathLst>
                <a:path w="388620" h="104139">
                  <a:moveTo>
                    <a:pt x="0" y="25908"/>
                  </a:moveTo>
                  <a:lnTo>
                    <a:pt x="336803" y="25908"/>
                  </a:lnTo>
                  <a:lnTo>
                    <a:pt x="336803" y="0"/>
                  </a:lnTo>
                  <a:lnTo>
                    <a:pt x="388619" y="51816"/>
                  </a:lnTo>
                  <a:lnTo>
                    <a:pt x="336803" y="103632"/>
                  </a:lnTo>
                  <a:lnTo>
                    <a:pt x="336803" y="77724"/>
                  </a:lnTo>
                  <a:lnTo>
                    <a:pt x="0" y="77724"/>
                  </a:lnTo>
                  <a:lnTo>
                    <a:pt x="0" y="25908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385565" y="4255769"/>
              <a:ext cx="388620" cy="104139"/>
            </a:xfrm>
            <a:custGeom>
              <a:avLst/>
              <a:gdLst/>
              <a:ahLst/>
              <a:cxnLst/>
              <a:rect l="l" t="t" r="r" b="b"/>
              <a:pathLst>
                <a:path w="388620" h="104139">
                  <a:moveTo>
                    <a:pt x="336804" y="0"/>
                  </a:moveTo>
                  <a:lnTo>
                    <a:pt x="336804" y="25907"/>
                  </a:lnTo>
                  <a:lnTo>
                    <a:pt x="0" y="25907"/>
                  </a:lnTo>
                  <a:lnTo>
                    <a:pt x="0" y="77723"/>
                  </a:lnTo>
                  <a:lnTo>
                    <a:pt x="336804" y="77723"/>
                  </a:lnTo>
                  <a:lnTo>
                    <a:pt x="336804" y="103631"/>
                  </a:lnTo>
                  <a:lnTo>
                    <a:pt x="388620" y="51815"/>
                  </a:lnTo>
                  <a:lnTo>
                    <a:pt x="336804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385565" y="4255769"/>
              <a:ext cx="388620" cy="104139"/>
            </a:xfrm>
            <a:custGeom>
              <a:avLst/>
              <a:gdLst/>
              <a:ahLst/>
              <a:cxnLst/>
              <a:rect l="l" t="t" r="r" b="b"/>
              <a:pathLst>
                <a:path w="388620" h="104139">
                  <a:moveTo>
                    <a:pt x="0" y="25907"/>
                  </a:moveTo>
                  <a:lnTo>
                    <a:pt x="336804" y="25907"/>
                  </a:lnTo>
                  <a:lnTo>
                    <a:pt x="336804" y="0"/>
                  </a:lnTo>
                  <a:lnTo>
                    <a:pt x="388620" y="51815"/>
                  </a:lnTo>
                  <a:lnTo>
                    <a:pt x="336804" y="103631"/>
                  </a:lnTo>
                  <a:lnTo>
                    <a:pt x="336804" y="77723"/>
                  </a:lnTo>
                  <a:lnTo>
                    <a:pt x="0" y="77723"/>
                  </a:lnTo>
                  <a:lnTo>
                    <a:pt x="0" y="25907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341369" y="5167122"/>
              <a:ext cx="388620" cy="104139"/>
            </a:xfrm>
            <a:custGeom>
              <a:avLst/>
              <a:gdLst/>
              <a:ahLst/>
              <a:cxnLst/>
              <a:rect l="l" t="t" r="r" b="b"/>
              <a:pathLst>
                <a:path w="388620" h="104139">
                  <a:moveTo>
                    <a:pt x="336803" y="0"/>
                  </a:moveTo>
                  <a:lnTo>
                    <a:pt x="336803" y="25907"/>
                  </a:lnTo>
                  <a:lnTo>
                    <a:pt x="0" y="25907"/>
                  </a:lnTo>
                  <a:lnTo>
                    <a:pt x="0" y="77723"/>
                  </a:lnTo>
                  <a:lnTo>
                    <a:pt x="336803" y="77723"/>
                  </a:lnTo>
                  <a:lnTo>
                    <a:pt x="336803" y="103631"/>
                  </a:lnTo>
                  <a:lnTo>
                    <a:pt x="388619" y="51815"/>
                  </a:lnTo>
                  <a:lnTo>
                    <a:pt x="336803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341369" y="5167122"/>
              <a:ext cx="388620" cy="104139"/>
            </a:xfrm>
            <a:custGeom>
              <a:avLst/>
              <a:gdLst/>
              <a:ahLst/>
              <a:cxnLst/>
              <a:rect l="l" t="t" r="r" b="b"/>
              <a:pathLst>
                <a:path w="388620" h="104139">
                  <a:moveTo>
                    <a:pt x="0" y="25907"/>
                  </a:moveTo>
                  <a:lnTo>
                    <a:pt x="336803" y="25907"/>
                  </a:lnTo>
                  <a:lnTo>
                    <a:pt x="336803" y="0"/>
                  </a:lnTo>
                  <a:lnTo>
                    <a:pt x="388619" y="51815"/>
                  </a:lnTo>
                  <a:lnTo>
                    <a:pt x="336803" y="103631"/>
                  </a:lnTo>
                  <a:lnTo>
                    <a:pt x="336803" y="77723"/>
                  </a:lnTo>
                  <a:lnTo>
                    <a:pt x="0" y="77723"/>
                  </a:lnTo>
                  <a:lnTo>
                    <a:pt x="0" y="25907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0111231" y="5745276"/>
            <a:ext cx="7124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1800" spc="-10" dirty="0">
                <a:latin typeface="Verdana"/>
                <a:cs typeface="Verdana"/>
              </a:rPr>
              <a:t>.../...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120</a:t>
            </a:fld>
            <a:endParaRPr spc="-25" dirty="0"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7315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971079"/>
              <a:ext cx="12192000" cy="441959"/>
            </a:xfrm>
            <a:custGeom>
              <a:avLst/>
              <a:gdLst/>
              <a:ahLst/>
              <a:cxnLst/>
              <a:rect l="l" t="t" r="r" b="b"/>
              <a:pathLst>
                <a:path w="12192000" h="441959">
                  <a:moveTo>
                    <a:pt x="5765659" y="0"/>
                  </a:moveTo>
                  <a:lnTo>
                    <a:pt x="5226847" y="0"/>
                  </a:lnTo>
                  <a:lnTo>
                    <a:pt x="4903101" y="1949"/>
                  </a:lnTo>
                  <a:lnTo>
                    <a:pt x="4856747" y="2365"/>
                  </a:lnTo>
                  <a:lnTo>
                    <a:pt x="4810765" y="2811"/>
                  </a:lnTo>
                  <a:lnTo>
                    <a:pt x="4811143" y="2811"/>
                  </a:lnTo>
                  <a:lnTo>
                    <a:pt x="4456358" y="7443"/>
                  </a:lnTo>
                  <a:lnTo>
                    <a:pt x="4456718" y="7443"/>
                  </a:lnTo>
                  <a:lnTo>
                    <a:pt x="4167300" y="12978"/>
                  </a:lnTo>
                  <a:lnTo>
                    <a:pt x="3430332" y="36549"/>
                  </a:lnTo>
                  <a:lnTo>
                    <a:pt x="2549193" y="83158"/>
                  </a:lnTo>
                  <a:lnTo>
                    <a:pt x="1244579" y="176567"/>
                  </a:lnTo>
                  <a:lnTo>
                    <a:pt x="0" y="289321"/>
                  </a:lnTo>
                  <a:lnTo>
                    <a:pt x="0" y="440398"/>
                  </a:lnTo>
                  <a:lnTo>
                    <a:pt x="12192000" y="441667"/>
                  </a:lnTo>
                  <a:lnTo>
                    <a:pt x="12192000" y="271296"/>
                  </a:lnTo>
                  <a:lnTo>
                    <a:pt x="11602521" y="220065"/>
                  </a:lnTo>
                  <a:lnTo>
                    <a:pt x="10030203" y="117534"/>
                  </a:lnTo>
                  <a:lnTo>
                    <a:pt x="8733990" y="56936"/>
                  </a:lnTo>
                  <a:lnTo>
                    <a:pt x="7266786" y="17657"/>
                  </a:lnTo>
                  <a:lnTo>
                    <a:pt x="7266924" y="17657"/>
                  </a:lnTo>
                  <a:lnTo>
                    <a:pt x="6334418" y="3862"/>
                  </a:lnTo>
                  <a:lnTo>
                    <a:pt x="6334812" y="3862"/>
                  </a:lnTo>
                  <a:lnTo>
                    <a:pt x="5879129" y="455"/>
                  </a:lnTo>
                  <a:lnTo>
                    <a:pt x="5823927" y="208"/>
                  </a:lnTo>
                  <a:lnTo>
                    <a:pt x="57656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6927" y="6524243"/>
              <a:ext cx="11139170" cy="0"/>
            </a:xfrm>
            <a:custGeom>
              <a:avLst/>
              <a:gdLst/>
              <a:ahLst/>
              <a:cxnLst/>
              <a:rect l="l" t="t" r="r" b="b"/>
              <a:pathLst>
                <a:path w="11139170">
                  <a:moveTo>
                    <a:pt x="0" y="0"/>
                  </a:moveTo>
                  <a:lnTo>
                    <a:pt x="11138916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67842" y="6595097"/>
            <a:ext cx="1200150" cy="170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30"/>
              </a:lnSpc>
            </a:pPr>
            <a:r>
              <a:rPr sz="1200" b="1" dirty="0">
                <a:solidFill>
                  <a:srgbClr val="046CA6"/>
                </a:solidFill>
                <a:latin typeface="Arial"/>
                <a:cs typeface="Arial"/>
              </a:rPr>
              <a:t>28</a:t>
            </a:r>
            <a:r>
              <a:rPr sz="1200" b="1" spc="-25" dirty="0">
                <a:solidFill>
                  <a:srgbClr val="046CA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46CA6"/>
                </a:solidFill>
                <a:latin typeface="Arial"/>
                <a:cs typeface="Arial"/>
              </a:rPr>
              <a:t>Temmuz</a:t>
            </a:r>
            <a:r>
              <a:rPr sz="1200" b="1" spc="-45" dirty="0">
                <a:solidFill>
                  <a:srgbClr val="046CA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46CA6"/>
                </a:solidFill>
                <a:latin typeface="Arial"/>
                <a:cs typeface="Arial"/>
              </a:rPr>
              <a:t>2020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Açık</a:t>
            </a:r>
            <a:r>
              <a:rPr spc="-25" dirty="0"/>
              <a:t> </a:t>
            </a:r>
            <a:r>
              <a:rPr dirty="0"/>
              <a:t>süre</a:t>
            </a:r>
            <a:r>
              <a:rPr spc="-10" dirty="0"/>
              <a:t> </a:t>
            </a:r>
            <a:r>
              <a:rPr dirty="0"/>
              <a:t>Örnek</a:t>
            </a:r>
            <a:r>
              <a:rPr spc="-20" dirty="0"/>
              <a:t> </a:t>
            </a:r>
            <a:r>
              <a:rPr spc="-50" dirty="0"/>
              <a:t>2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-4000" y="749617"/>
            <a:ext cx="12200890" cy="6108700"/>
            <a:chOff x="-4000" y="749617"/>
            <a:chExt cx="12200890" cy="610870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758949"/>
              <a:ext cx="12192000" cy="609904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62" y="754379"/>
              <a:ext cx="12191365" cy="0"/>
            </a:xfrm>
            <a:custGeom>
              <a:avLst/>
              <a:gdLst/>
              <a:ahLst/>
              <a:cxnLst/>
              <a:rect l="l" t="t" r="r" b="b"/>
              <a:pathLst>
                <a:path w="12191365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1287759" y="6570980"/>
            <a:ext cx="35052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046CA6"/>
                </a:solidFill>
                <a:latin typeface="Verdana"/>
                <a:cs typeface="Verdana"/>
              </a:rPr>
              <a:t>124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32114" y="5185409"/>
            <a:ext cx="3185160" cy="832103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8532114" y="5185409"/>
            <a:ext cx="3185160" cy="832485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140970" rIns="0" bIns="0" rtlCol="0">
            <a:spAutoFit/>
          </a:bodyPr>
          <a:lstStyle/>
          <a:p>
            <a:pPr marL="167005" marR="159385" algn="ctr">
              <a:lnSpc>
                <a:spcPct val="100000"/>
              </a:lnSpc>
              <a:spcBef>
                <a:spcPts val="111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Son/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Toplu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aylık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ödeme</a:t>
            </a:r>
            <a:r>
              <a:rPr sz="12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tarihi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alanına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en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son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açık</a:t>
            </a:r>
            <a:r>
              <a:rPr sz="1200" spc="-1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aylık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ödenme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tarihinin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girilmesi</a:t>
            </a:r>
            <a:r>
              <a:rPr sz="12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gerekmektedir.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567934" y="5475732"/>
            <a:ext cx="2753360" cy="275590"/>
          </a:xfrm>
          <a:custGeom>
            <a:avLst/>
            <a:gdLst/>
            <a:ahLst/>
            <a:cxnLst/>
            <a:rect l="l" t="t" r="r" b="b"/>
            <a:pathLst>
              <a:path w="2753359" h="275589">
                <a:moveTo>
                  <a:pt x="83057" y="188417"/>
                </a:moveTo>
                <a:lnTo>
                  <a:pt x="0" y="238760"/>
                </a:lnTo>
                <a:lnTo>
                  <a:pt x="90169" y="274993"/>
                </a:lnTo>
                <a:lnTo>
                  <a:pt x="87895" y="247307"/>
                </a:lnTo>
                <a:lnTo>
                  <a:pt x="73278" y="247307"/>
                </a:lnTo>
                <a:lnTo>
                  <a:pt x="70992" y="218452"/>
                </a:lnTo>
                <a:lnTo>
                  <a:pt x="85428" y="217275"/>
                </a:lnTo>
                <a:lnTo>
                  <a:pt x="83057" y="188417"/>
                </a:lnTo>
                <a:close/>
              </a:path>
              <a:path w="2753359" h="275589">
                <a:moveTo>
                  <a:pt x="85428" y="217275"/>
                </a:moveTo>
                <a:lnTo>
                  <a:pt x="70992" y="218452"/>
                </a:lnTo>
                <a:lnTo>
                  <a:pt x="73185" y="246124"/>
                </a:lnTo>
                <a:lnTo>
                  <a:pt x="73278" y="247307"/>
                </a:lnTo>
                <a:lnTo>
                  <a:pt x="87798" y="246124"/>
                </a:lnTo>
                <a:lnTo>
                  <a:pt x="85525" y="218452"/>
                </a:lnTo>
                <a:lnTo>
                  <a:pt x="85428" y="217275"/>
                </a:lnTo>
                <a:close/>
              </a:path>
              <a:path w="2753359" h="275589">
                <a:moveTo>
                  <a:pt x="87798" y="246124"/>
                </a:moveTo>
                <a:lnTo>
                  <a:pt x="73278" y="247307"/>
                </a:lnTo>
                <a:lnTo>
                  <a:pt x="87895" y="247307"/>
                </a:lnTo>
                <a:lnTo>
                  <a:pt x="87798" y="246124"/>
                </a:lnTo>
                <a:close/>
              </a:path>
              <a:path w="2753359" h="275589">
                <a:moveTo>
                  <a:pt x="2750692" y="0"/>
                </a:moveTo>
                <a:lnTo>
                  <a:pt x="85428" y="217275"/>
                </a:lnTo>
                <a:lnTo>
                  <a:pt x="87798" y="246124"/>
                </a:lnTo>
                <a:lnTo>
                  <a:pt x="2752979" y="28956"/>
                </a:lnTo>
                <a:lnTo>
                  <a:pt x="275069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randomBar dir="vert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08659"/>
            <a:ext cx="12192000" cy="5975985"/>
            <a:chOff x="0" y="708659"/>
            <a:chExt cx="12192000" cy="59759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17803"/>
              <a:ext cx="12192000" cy="595731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1" y="713231"/>
              <a:ext cx="12191365" cy="5966460"/>
            </a:xfrm>
            <a:custGeom>
              <a:avLst/>
              <a:gdLst/>
              <a:ahLst/>
              <a:cxnLst/>
              <a:rect l="l" t="t" r="r" b="b"/>
              <a:pathLst>
                <a:path w="12191365" h="5966459">
                  <a:moveTo>
                    <a:pt x="0" y="5966460"/>
                  </a:moveTo>
                  <a:lnTo>
                    <a:pt x="12191238" y="5966460"/>
                  </a:lnTo>
                </a:path>
                <a:path w="12191365" h="5966459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Açık</a:t>
            </a:r>
            <a:r>
              <a:rPr spc="-25" dirty="0"/>
              <a:t> </a:t>
            </a:r>
            <a:r>
              <a:rPr dirty="0"/>
              <a:t>süre</a:t>
            </a:r>
            <a:r>
              <a:rPr spc="-10" dirty="0"/>
              <a:t> </a:t>
            </a:r>
            <a:r>
              <a:rPr dirty="0"/>
              <a:t>Örnek</a:t>
            </a:r>
            <a:r>
              <a:rPr spc="-20" dirty="0"/>
              <a:t> </a:t>
            </a:r>
            <a:r>
              <a:rPr spc="-50" dirty="0"/>
              <a:t>2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122</a:t>
            </a:fld>
            <a:endParaRPr spc="-25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71154" y="2076450"/>
            <a:ext cx="2588260" cy="1160145"/>
          </a:xfrm>
          <a:prstGeom prst="rect">
            <a:avLst/>
          </a:prstGeom>
          <a:solidFill>
            <a:srgbClr val="89C7DE"/>
          </a:solidFill>
          <a:ln w="25907">
            <a:solidFill>
              <a:srgbClr val="FF0000"/>
            </a:solidFill>
          </a:ln>
        </p:spPr>
        <p:txBody>
          <a:bodyPr vert="horz" wrap="square" lIns="0" tIns="166370" rIns="0" bIns="0" rtlCol="0">
            <a:spAutoFit/>
          </a:bodyPr>
          <a:lstStyle/>
          <a:p>
            <a:pPr marL="234315" marR="226695" algn="ctr">
              <a:lnSpc>
                <a:spcPct val="100000"/>
              </a:lnSpc>
              <a:spcBef>
                <a:spcPts val="1310"/>
              </a:spcBef>
            </a:pP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Girilen</a:t>
            </a:r>
            <a:r>
              <a:rPr sz="1800" b="1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açık</a:t>
            </a:r>
            <a:r>
              <a:rPr sz="1800" b="1" spc="-20" dirty="0">
                <a:solidFill>
                  <a:srgbClr val="FF0000"/>
                </a:solidFill>
                <a:latin typeface="Verdana"/>
                <a:cs typeface="Verdana"/>
              </a:rPr>
              <a:t> süre </a:t>
            </a: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bilgisine</a:t>
            </a:r>
            <a:r>
              <a:rPr sz="1800" b="1" spc="-9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Verdana"/>
                <a:cs typeface="Verdana"/>
              </a:rPr>
              <a:t>ilişkin </a:t>
            </a: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detay</a:t>
            </a:r>
            <a:r>
              <a:rPr sz="1800" b="1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Verdana"/>
                <a:cs typeface="Verdana"/>
              </a:rPr>
              <a:t>görüntüsü</a:t>
            </a:r>
            <a:endParaRPr sz="1800">
              <a:latin typeface="Verdana"/>
              <a:cs typeface="Verdana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08375" y="78435"/>
            <a:ext cx="393319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375535" algn="l"/>
              </a:tabLst>
            </a:pPr>
            <a:r>
              <a:rPr spc="-10" dirty="0"/>
              <a:t>BORÇLANMA</a:t>
            </a:r>
            <a:r>
              <a:rPr dirty="0"/>
              <a:t>	</a:t>
            </a:r>
            <a:r>
              <a:rPr spc="-10" dirty="0"/>
              <a:t>BİLGİLERİ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4000" y="630872"/>
            <a:ext cx="12112625" cy="5812790"/>
            <a:chOff x="-4000" y="630872"/>
            <a:chExt cx="12112625" cy="58127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33043"/>
              <a:ext cx="9153144" cy="569671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28471"/>
              <a:ext cx="9157335" cy="5706110"/>
            </a:xfrm>
            <a:custGeom>
              <a:avLst/>
              <a:gdLst/>
              <a:ahLst/>
              <a:cxnLst/>
              <a:rect l="l" t="t" r="r" b="b"/>
              <a:pathLst>
                <a:path w="9157335" h="5706110">
                  <a:moveTo>
                    <a:pt x="0" y="5705856"/>
                  </a:moveTo>
                  <a:lnTo>
                    <a:pt x="9156954" y="5705856"/>
                  </a:lnTo>
                  <a:lnTo>
                    <a:pt x="9156954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96762" y="643889"/>
              <a:ext cx="5998845" cy="5786755"/>
            </a:xfrm>
            <a:custGeom>
              <a:avLst/>
              <a:gdLst/>
              <a:ahLst/>
              <a:cxnLst/>
              <a:rect l="l" t="t" r="r" b="b"/>
              <a:pathLst>
                <a:path w="5998845" h="5786755">
                  <a:moveTo>
                    <a:pt x="5998464" y="0"/>
                  </a:moveTo>
                  <a:lnTo>
                    <a:pt x="0" y="0"/>
                  </a:lnTo>
                  <a:lnTo>
                    <a:pt x="0" y="5786628"/>
                  </a:lnTo>
                  <a:lnTo>
                    <a:pt x="5998464" y="5786628"/>
                  </a:lnTo>
                  <a:lnTo>
                    <a:pt x="5998464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096762" y="643889"/>
              <a:ext cx="5998845" cy="5786755"/>
            </a:xfrm>
            <a:custGeom>
              <a:avLst/>
              <a:gdLst/>
              <a:ahLst/>
              <a:cxnLst/>
              <a:rect l="l" t="t" r="r" b="b"/>
              <a:pathLst>
                <a:path w="5998845" h="5786755">
                  <a:moveTo>
                    <a:pt x="0" y="5786628"/>
                  </a:moveTo>
                  <a:lnTo>
                    <a:pt x="5998464" y="5786628"/>
                  </a:lnTo>
                  <a:lnTo>
                    <a:pt x="5998464" y="0"/>
                  </a:lnTo>
                  <a:lnTo>
                    <a:pt x="0" y="0"/>
                  </a:lnTo>
                  <a:lnTo>
                    <a:pt x="0" y="5786628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175628" y="704215"/>
            <a:ext cx="5833110" cy="56654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Borçlanma</a:t>
            </a:r>
            <a:r>
              <a:rPr sz="1000" b="1" u="sng" spc="-2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Bilgileri</a:t>
            </a:r>
            <a:r>
              <a:rPr sz="1000" b="1" u="sng" spc="27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(veri</a:t>
            </a:r>
            <a:r>
              <a:rPr sz="1000" b="1" u="sng" spc="-3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giriş</a:t>
            </a:r>
            <a:r>
              <a:rPr sz="1000" b="1" u="sng" spc="-4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1000" b="1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ve</a:t>
            </a:r>
            <a:r>
              <a:rPr sz="1000" b="1" u="sng" spc="-35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1000" b="1" u="sng" spc="-1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görüntüleme)</a:t>
            </a:r>
            <a:endParaRPr sz="1000">
              <a:latin typeface="Verdana"/>
              <a:cs typeface="Verdana"/>
            </a:endParaRPr>
          </a:p>
          <a:p>
            <a:pPr marL="12700" marR="121285">
              <a:lnSpc>
                <a:spcPct val="100000"/>
              </a:lnSpc>
              <a:spcBef>
                <a:spcPts val="1200"/>
              </a:spcBef>
            </a:pPr>
            <a:r>
              <a:rPr sz="1000" dirty="0">
                <a:latin typeface="Verdana"/>
                <a:cs typeface="Verdana"/>
              </a:rPr>
              <a:t>Sigortalıların</a:t>
            </a:r>
            <a:r>
              <a:rPr sz="1000" spc="-8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(kamu</a:t>
            </a:r>
            <a:r>
              <a:rPr sz="1000" spc="-4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görevlilerinin)</a:t>
            </a:r>
            <a:r>
              <a:rPr sz="1000" spc="-6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Devlet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memuru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iken</a:t>
            </a:r>
            <a:r>
              <a:rPr sz="1000" spc="-4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yaptıkları</a:t>
            </a:r>
            <a:r>
              <a:rPr sz="1000" spc="-6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borçlanmalara</a:t>
            </a:r>
            <a:r>
              <a:rPr sz="1000" spc="-40" dirty="0">
                <a:latin typeface="Verdana"/>
                <a:cs typeface="Verdana"/>
              </a:rPr>
              <a:t> </a:t>
            </a:r>
            <a:r>
              <a:rPr sz="1000" spc="-25" dirty="0">
                <a:latin typeface="Verdana"/>
                <a:cs typeface="Verdana"/>
              </a:rPr>
              <a:t>ait </a:t>
            </a:r>
            <a:r>
              <a:rPr sz="1000" dirty="0">
                <a:latin typeface="Verdana"/>
                <a:cs typeface="Verdana"/>
              </a:rPr>
              <a:t>bilgileri</a:t>
            </a:r>
            <a:r>
              <a:rPr sz="1000" spc="-7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(askerlik,</a:t>
            </a:r>
            <a:r>
              <a:rPr sz="1000" spc="-5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avukatlık</a:t>
            </a:r>
            <a:r>
              <a:rPr sz="1000" spc="-7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stajı,</a:t>
            </a:r>
            <a:r>
              <a:rPr sz="1000" spc="-4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seçimler</a:t>
            </a:r>
            <a:r>
              <a:rPr sz="1000" spc="-3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nedeniyle</a:t>
            </a:r>
            <a:r>
              <a:rPr sz="1000" spc="-4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açıkta</a:t>
            </a:r>
            <a:r>
              <a:rPr sz="1000" spc="-3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geçen</a:t>
            </a:r>
            <a:r>
              <a:rPr sz="1000" spc="-1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süre</a:t>
            </a:r>
            <a:r>
              <a:rPr sz="1000" spc="-3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borçlanmaları</a:t>
            </a:r>
            <a:r>
              <a:rPr sz="1000" spc="-35" dirty="0">
                <a:latin typeface="Verdana"/>
                <a:cs typeface="Verdana"/>
              </a:rPr>
              <a:t> </a:t>
            </a:r>
            <a:r>
              <a:rPr sz="1000" spc="-20" dirty="0">
                <a:latin typeface="Verdana"/>
                <a:cs typeface="Verdana"/>
              </a:rPr>
              <a:t>vs.) </a:t>
            </a:r>
            <a:r>
              <a:rPr sz="1000" dirty="0">
                <a:latin typeface="Verdana"/>
                <a:cs typeface="Verdana"/>
              </a:rPr>
              <a:t>Kurumumuz</a:t>
            </a:r>
            <a:r>
              <a:rPr sz="1000" spc="-2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tarafından</a:t>
            </a:r>
            <a:r>
              <a:rPr sz="1000" spc="-2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HİTAP’</a:t>
            </a:r>
            <a:r>
              <a:rPr sz="1000" spc="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na</a:t>
            </a:r>
            <a:r>
              <a:rPr sz="1000" spc="295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aktarılacaktır.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</a:pPr>
            <a:r>
              <a:rPr sz="1000" dirty="0">
                <a:latin typeface="Verdana"/>
                <a:cs typeface="Verdana"/>
              </a:rPr>
              <a:t>Bu</a:t>
            </a:r>
            <a:r>
              <a:rPr sz="1000" spc="-1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alana</a:t>
            </a:r>
            <a:r>
              <a:rPr sz="1000" spc="-4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girilecek</a:t>
            </a:r>
            <a:r>
              <a:rPr sz="1000" spc="-25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veriler;</a:t>
            </a:r>
            <a:endParaRPr sz="1000">
              <a:latin typeface="Verdana"/>
              <a:cs typeface="Verdana"/>
            </a:endParaRPr>
          </a:p>
          <a:p>
            <a:pPr marL="12700" marR="147320">
              <a:lnSpc>
                <a:spcPct val="100000"/>
              </a:lnSpc>
            </a:pPr>
            <a:r>
              <a:rPr sz="1000" dirty="0">
                <a:latin typeface="Verdana"/>
                <a:cs typeface="Verdana"/>
              </a:rPr>
              <a:t>•Sigortalıların</a:t>
            </a:r>
            <a:r>
              <a:rPr sz="1000" spc="-7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(kamu</a:t>
            </a:r>
            <a:r>
              <a:rPr sz="1000" spc="-4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görevlilerinin)</a:t>
            </a:r>
            <a:r>
              <a:rPr sz="1000" spc="-6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personel</a:t>
            </a:r>
            <a:r>
              <a:rPr sz="1000" spc="-1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mevzuatına</a:t>
            </a:r>
            <a:r>
              <a:rPr sz="1000" spc="-4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göre</a:t>
            </a:r>
            <a:r>
              <a:rPr sz="1000" spc="-2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aylıksız</a:t>
            </a:r>
            <a:r>
              <a:rPr sz="1000" spc="-8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izin</a:t>
            </a:r>
            <a:r>
              <a:rPr sz="1000" spc="-6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süreleri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(4/c) </a:t>
            </a:r>
            <a:r>
              <a:rPr sz="1000" dirty="0">
                <a:latin typeface="Verdana"/>
                <a:cs typeface="Verdana"/>
              </a:rPr>
              <a:t>talepleri</a:t>
            </a:r>
            <a:r>
              <a:rPr sz="1000" spc="-4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halinde</a:t>
            </a:r>
            <a:r>
              <a:rPr sz="1000" spc="-6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Kurumumuzca</a:t>
            </a:r>
            <a:r>
              <a:rPr sz="1000" spc="-4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borçlandırılmış</a:t>
            </a:r>
            <a:r>
              <a:rPr sz="1000" spc="-6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ve</a:t>
            </a:r>
            <a:r>
              <a:rPr sz="1000" spc="-4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borçlanılan</a:t>
            </a:r>
            <a:r>
              <a:rPr sz="1000" spc="-4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sürelerinin</a:t>
            </a:r>
            <a:r>
              <a:rPr sz="1000" spc="-35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ilgililerin </a:t>
            </a:r>
            <a:r>
              <a:rPr sz="1000" dirty="0">
                <a:latin typeface="Verdana"/>
                <a:cs typeface="Verdana"/>
              </a:rPr>
              <a:t>hizmetine</a:t>
            </a:r>
            <a:r>
              <a:rPr sz="1000" spc="-4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eklendiğine</a:t>
            </a:r>
            <a:r>
              <a:rPr sz="1000" spc="-5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dair</a:t>
            </a:r>
            <a:r>
              <a:rPr sz="1000" spc="-6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Kurumumuzca</a:t>
            </a:r>
            <a:r>
              <a:rPr sz="1000" spc="-2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Kurumunuza</a:t>
            </a:r>
            <a:r>
              <a:rPr sz="1000" spc="-4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yazı</a:t>
            </a:r>
            <a:r>
              <a:rPr sz="1000" spc="-4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yazılmış</a:t>
            </a:r>
            <a:r>
              <a:rPr sz="1000" spc="-7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ise,</a:t>
            </a:r>
            <a:r>
              <a:rPr sz="1000" spc="-3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bu</a:t>
            </a:r>
            <a:r>
              <a:rPr sz="1000" spc="-4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hizmet</a:t>
            </a:r>
            <a:r>
              <a:rPr sz="1000" spc="-35" dirty="0">
                <a:latin typeface="Verdana"/>
                <a:cs typeface="Verdana"/>
              </a:rPr>
              <a:t> </a:t>
            </a:r>
            <a:r>
              <a:rPr sz="1000" spc="-20" dirty="0">
                <a:latin typeface="Verdana"/>
                <a:cs typeface="Verdana"/>
              </a:rPr>
              <a:t>alma </a:t>
            </a:r>
            <a:r>
              <a:rPr sz="1000" dirty="0">
                <a:latin typeface="Verdana"/>
                <a:cs typeface="Verdana"/>
              </a:rPr>
              <a:t>yazısındaki</a:t>
            </a:r>
            <a:r>
              <a:rPr sz="1000" spc="-5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bilgiler</a:t>
            </a:r>
            <a:r>
              <a:rPr sz="1000" spc="-5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esas</a:t>
            </a:r>
            <a:r>
              <a:rPr sz="1000" spc="-1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alınarak</a:t>
            </a:r>
            <a:r>
              <a:rPr sz="1000" spc="-5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ilgili</a:t>
            </a:r>
            <a:r>
              <a:rPr sz="1000" spc="-7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alanlar</a:t>
            </a:r>
            <a:r>
              <a:rPr sz="1000" spc="-5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Kurumunuzca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doldurulacaktır.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205"/>
              </a:spcBef>
            </a:pPr>
            <a:r>
              <a:rPr sz="1000" dirty="0">
                <a:latin typeface="Verdana"/>
                <a:cs typeface="Verdana"/>
              </a:rPr>
              <a:t>•5434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sayılı</a:t>
            </a:r>
            <a:r>
              <a:rPr sz="1000" spc="-5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Kanunun</a:t>
            </a:r>
            <a:r>
              <a:rPr sz="1000" spc="-3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geçici</a:t>
            </a:r>
            <a:r>
              <a:rPr sz="1000" spc="-2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209</a:t>
            </a:r>
            <a:r>
              <a:rPr sz="1000" spc="-4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uncu</a:t>
            </a:r>
            <a:r>
              <a:rPr sz="1000" spc="-2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maddesi</a:t>
            </a:r>
            <a:r>
              <a:rPr sz="1000" spc="-2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kapsamındaki</a:t>
            </a:r>
            <a:r>
              <a:rPr sz="1000" spc="-4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borçlanma</a:t>
            </a:r>
            <a:r>
              <a:rPr sz="1000" spc="-2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alanına</a:t>
            </a:r>
            <a:r>
              <a:rPr sz="1000" spc="-65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süresi</a:t>
            </a:r>
            <a:endParaRPr sz="1000">
              <a:latin typeface="Verdana"/>
              <a:cs typeface="Verdana"/>
            </a:endParaRPr>
          </a:p>
          <a:p>
            <a:pPr marL="12700" marR="5080">
              <a:lnSpc>
                <a:spcPct val="100000"/>
              </a:lnSpc>
            </a:pPr>
            <a:r>
              <a:rPr sz="1000" dirty="0">
                <a:latin typeface="Verdana"/>
                <a:cs typeface="Verdana"/>
              </a:rPr>
              <a:t>kanunlarla</a:t>
            </a:r>
            <a:r>
              <a:rPr sz="1000" spc="-7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belirlenen</a:t>
            </a:r>
            <a:r>
              <a:rPr sz="1000" spc="-6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görevlere</a:t>
            </a:r>
            <a:r>
              <a:rPr sz="1000" spc="-2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atanan</a:t>
            </a:r>
            <a:r>
              <a:rPr sz="1000" spc="-5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veya</a:t>
            </a:r>
            <a:r>
              <a:rPr sz="1000" spc="-5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seçilenlerden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(belediye</a:t>
            </a:r>
            <a:r>
              <a:rPr sz="1000" spc="-5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başkanı,</a:t>
            </a:r>
            <a:r>
              <a:rPr sz="1000" spc="-65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milletvekilleri </a:t>
            </a:r>
            <a:r>
              <a:rPr sz="1000" dirty="0">
                <a:latin typeface="Verdana"/>
                <a:cs typeface="Verdana"/>
              </a:rPr>
              <a:t>gibi)</a:t>
            </a:r>
            <a:r>
              <a:rPr sz="1000" spc="-6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görevleri</a:t>
            </a:r>
            <a:r>
              <a:rPr sz="1000" spc="-2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bu</a:t>
            </a:r>
            <a:r>
              <a:rPr sz="1000" spc="-4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Kanunun</a:t>
            </a:r>
            <a:r>
              <a:rPr sz="1000" spc="-4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yürürlüğe</a:t>
            </a:r>
            <a:r>
              <a:rPr sz="1000" spc="-4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girdiği</a:t>
            </a:r>
            <a:r>
              <a:rPr sz="1000" spc="-6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tarihten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önce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sona</a:t>
            </a:r>
            <a:r>
              <a:rPr sz="1000" spc="-1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erenler</a:t>
            </a:r>
            <a:r>
              <a:rPr sz="1000" spc="-2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istekleri</a:t>
            </a:r>
            <a:r>
              <a:rPr sz="1000" spc="-35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halinde</a:t>
            </a:r>
            <a:endParaRPr sz="1000">
              <a:latin typeface="Verdana"/>
              <a:cs typeface="Verdana"/>
            </a:endParaRPr>
          </a:p>
          <a:p>
            <a:pPr marL="12700" marR="274320">
              <a:lnSpc>
                <a:spcPct val="100000"/>
              </a:lnSpc>
            </a:pPr>
            <a:r>
              <a:rPr sz="1000" dirty="0">
                <a:latin typeface="Verdana"/>
                <a:cs typeface="Verdana"/>
              </a:rPr>
              <a:t>5434</a:t>
            </a:r>
            <a:r>
              <a:rPr sz="1000" spc="-2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sayılı</a:t>
            </a:r>
            <a:r>
              <a:rPr sz="1000" spc="-6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Kanunun</a:t>
            </a:r>
            <a:r>
              <a:rPr sz="1000" spc="-3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ek</a:t>
            </a:r>
            <a:r>
              <a:rPr sz="1000" spc="-2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76</a:t>
            </a:r>
            <a:r>
              <a:rPr sz="1000" spc="-1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ncı</a:t>
            </a:r>
            <a:r>
              <a:rPr sz="1000" spc="-2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maddesi</a:t>
            </a:r>
            <a:r>
              <a:rPr sz="1000" spc="-2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(27.1.2000</a:t>
            </a:r>
            <a:r>
              <a:rPr sz="1000" spc="-1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–</a:t>
            </a:r>
            <a:r>
              <a:rPr sz="1000" spc="-3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4505/4</a:t>
            </a:r>
            <a:r>
              <a:rPr sz="1000" spc="-2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MD.)</a:t>
            </a:r>
            <a:r>
              <a:rPr sz="1000" spc="-3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hükümlerine</a:t>
            </a:r>
            <a:r>
              <a:rPr sz="1000" spc="-35" dirty="0">
                <a:latin typeface="Verdana"/>
                <a:cs typeface="Verdana"/>
              </a:rPr>
              <a:t> </a:t>
            </a:r>
            <a:r>
              <a:rPr sz="1000" spc="-20" dirty="0">
                <a:latin typeface="Verdana"/>
                <a:cs typeface="Verdana"/>
              </a:rPr>
              <a:t>göre </a:t>
            </a:r>
            <a:r>
              <a:rPr sz="1000" dirty="0">
                <a:latin typeface="Verdana"/>
                <a:cs typeface="Verdana"/>
              </a:rPr>
              <a:t>başvuru</a:t>
            </a:r>
            <a:r>
              <a:rPr sz="1000" spc="-1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tarihi</a:t>
            </a:r>
            <a:r>
              <a:rPr sz="1000" spc="-5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ile</a:t>
            </a:r>
            <a:r>
              <a:rPr sz="1000" spc="-5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sosyal</a:t>
            </a:r>
            <a:r>
              <a:rPr sz="1000" spc="-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güvenlik</a:t>
            </a:r>
            <a:r>
              <a:rPr sz="1000" spc="-5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kuruluşları</a:t>
            </a:r>
            <a:r>
              <a:rPr sz="1000" spc="-4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ile</a:t>
            </a:r>
            <a:r>
              <a:rPr sz="1000" spc="-5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ilgilerinin</a:t>
            </a:r>
            <a:r>
              <a:rPr sz="1000" spc="-5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kesildiği</a:t>
            </a:r>
            <a:r>
              <a:rPr sz="1000" spc="-6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tarih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arasında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geçen </a:t>
            </a:r>
            <a:r>
              <a:rPr sz="1000" dirty="0">
                <a:latin typeface="Verdana"/>
                <a:cs typeface="Verdana"/>
              </a:rPr>
              <a:t>dönem</a:t>
            </a:r>
            <a:r>
              <a:rPr sz="1000" spc="-1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için</a:t>
            </a:r>
            <a:r>
              <a:rPr sz="1000" spc="-5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Sandıkla</a:t>
            </a:r>
            <a:r>
              <a:rPr sz="1000" spc="-7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ilgilendirilerek</a:t>
            </a:r>
            <a:r>
              <a:rPr sz="1000" spc="-4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borçlandırılanların</a:t>
            </a:r>
            <a:r>
              <a:rPr sz="1000" spc="-7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bu</a:t>
            </a:r>
            <a:r>
              <a:rPr sz="1000" spc="-4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sürelerine</a:t>
            </a:r>
            <a:r>
              <a:rPr sz="1000" spc="-2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ait</a:t>
            </a:r>
            <a:r>
              <a:rPr sz="1000" spc="-4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kayıtlar</a:t>
            </a:r>
            <a:r>
              <a:rPr sz="1000" spc="-75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girilir.</a:t>
            </a:r>
            <a:endParaRPr sz="1000">
              <a:latin typeface="Verdana"/>
              <a:cs typeface="Verdana"/>
            </a:endParaRPr>
          </a:p>
          <a:p>
            <a:pPr marL="12700" marR="199390" indent="123825">
              <a:lnSpc>
                <a:spcPct val="100000"/>
              </a:lnSpc>
              <a:spcBef>
                <a:spcPts val="1200"/>
              </a:spcBef>
              <a:buChar char="*"/>
              <a:tabLst>
                <a:tab pos="136525" algn="l"/>
              </a:tabLst>
            </a:pPr>
            <a:r>
              <a:rPr sz="1000" dirty="0">
                <a:latin typeface="Verdana"/>
                <a:cs typeface="Verdana"/>
              </a:rPr>
              <a:t>5510</a:t>
            </a:r>
            <a:r>
              <a:rPr sz="1000" spc="-2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sayılı</a:t>
            </a:r>
            <a:r>
              <a:rPr sz="1000" spc="-4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Kanunun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Geçici</a:t>
            </a:r>
            <a:r>
              <a:rPr sz="1000" spc="-1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4</a:t>
            </a:r>
            <a:r>
              <a:rPr sz="1000" spc="-3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üncü</a:t>
            </a:r>
            <a:r>
              <a:rPr sz="1000" spc="-2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maddesinin</a:t>
            </a:r>
            <a:r>
              <a:rPr sz="1000" spc="-2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17 nci</a:t>
            </a:r>
            <a:r>
              <a:rPr sz="1000" spc="-2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fıkrası,</a:t>
            </a:r>
            <a:r>
              <a:rPr sz="1000" spc="-4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Geçici</a:t>
            </a:r>
            <a:r>
              <a:rPr sz="1000" spc="-1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44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üncü</a:t>
            </a:r>
            <a:r>
              <a:rPr sz="1000" spc="-2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ve</a:t>
            </a:r>
            <a:r>
              <a:rPr sz="1000" spc="-20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Geçici </a:t>
            </a:r>
            <a:r>
              <a:rPr sz="1000" dirty="0">
                <a:latin typeface="Verdana"/>
                <a:cs typeface="Verdana"/>
              </a:rPr>
              <a:t>51</a:t>
            </a:r>
            <a:r>
              <a:rPr sz="1000" spc="-4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inci</a:t>
            </a:r>
            <a:r>
              <a:rPr sz="1000" spc="-4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madde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borçlanma</a:t>
            </a:r>
            <a:r>
              <a:rPr sz="1000" spc="-2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alanlarına,</a:t>
            </a:r>
            <a:r>
              <a:rPr sz="1000" spc="-8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Personel</a:t>
            </a:r>
            <a:r>
              <a:rPr sz="1000" spc="1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mevzuatına</a:t>
            </a:r>
            <a:r>
              <a:rPr sz="1000" spc="-4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göre</a:t>
            </a:r>
            <a:r>
              <a:rPr sz="1000" spc="-1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almış</a:t>
            </a:r>
            <a:r>
              <a:rPr sz="1000" spc="-5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oldukları</a:t>
            </a:r>
            <a:r>
              <a:rPr sz="1000" spc="-45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disiplin</a:t>
            </a:r>
            <a:endParaRPr sz="1000">
              <a:latin typeface="Verdana"/>
              <a:cs typeface="Verdana"/>
            </a:endParaRPr>
          </a:p>
          <a:p>
            <a:pPr marL="12700" marR="114935">
              <a:lnSpc>
                <a:spcPct val="100000"/>
              </a:lnSpc>
            </a:pPr>
            <a:r>
              <a:rPr sz="1000" dirty="0">
                <a:latin typeface="Verdana"/>
                <a:cs typeface="Verdana"/>
              </a:rPr>
              <a:t>cezaları</a:t>
            </a:r>
            <a:r>
              <a:rPr sz="1000" spc="-3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nedeniyle</a:t>
            </a:r>
            <a:r>
              <a:rPr sz="1000" spc="-40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(23/4/1999-</a:t>
            </a:r>
            <a:r>
              <a:rPr sz="1000" dirty="0">
                <a:latin typeface="Verdana"/>
                <a:cs typeface="Verdana"/>
              </a:rPr>
              <a:t>14/2/2005</a:t>
            </a:r>
            <a:r>
              <a:rPr sz="1000" spc="-5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tarihleri</a:t>
            </a:r>
            <a:r>
              <a:rPr sz="1000" spc="-4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arasında)</a:t>
            </a:r>
            <a:r>
              <a:rPr sz="1000" spc="-4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memuriyeti</a:t>
            </a:r>
            <a:r>
              <a:rPr sz="1000" spc="-1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sona</a:t>
            </a:r>
            <a:r>
              <a:rPr sz="1000" spc="-25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erenlerden </a:t>
            </a:r>
            <a:r>
              <a:rPr sz="1000" dirty="0">
                <a:latin typeface="Verdana"/>
                <a:cs typeface="Verdana"/>
              </a:rPr>
              <a:t>5525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sayılı</a:t>
            </a:r>
            <a:r>
              <a:rPr sz="1000" spc="-6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Kanun</a:t>
            </a:r>
            <a:r>
              <a:rPr sz="1000" spc="-4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uyarınca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disiplin</a:t>
            </a:r>
            <a:r>
              <a:rPr sz="1000" spc="-6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cezası</a:t>
            </a:r>
            <a:r>
              <a:rPr sz="1000" spc="-1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bütün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sonuçları</a:t>
            </a:r>
            <a:r>
              <a:rPr sz="1000" spc="-1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ile</a:t>
            </a:r>
            <a:r>
              <a:rPr sz="1000" spc="-6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kaldırılanların</a:t>
            </a:r>
            <a:r>
              <a:rPr sz="1000" spc="-60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borçlanmaları </a:t>
            </a:r>
            <a:r>
              <a:rPr sz="1000" dirty="0">
                <a:latin typeface="Verdana"/>
                <a:cs typeface="Verdana"/>
              </a:rPr>
              <a:t>Kurumunuza</a:t>
            </a:r>
            <a:r>
              <a:rPr sz="1000" spc="-3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hitaplı</a:t>
            </a:r>
            <a:r>
              <a:rPr sz="1000" spc="-4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ilgilinin</a:t>
            </a:r>
            <a:r>
              <a:rPr sz="1000" spc="-6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hizmetine</a:t>
            </a:r>
            <a:r>
              <a:rPr sz="1000" spc="-2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eklendiğine</a:t>
            </a:r>
            <a:r>
              <a:rPr sz="1000" spc="-4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dair</a:t>
            </a:r>
            <a:r>
              <a:rPr sz="1000" spc="-5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yazı</a:t>
            </a:r>
            <a:r>
              <a:rPr sz="1000" spc="-3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var</a:t>
            </a:r>
            <a:r>
              <a:rPr sz="1000" spc="-2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ise</a:t>
            </a:r>
            <a:r>
              <a:rPr sz="1000" spc="-3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ilgili</a:t>
            </a:r>
            <a:r>
              <a:rPr sz="1000" spc="-6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madde</a:t>
            </a:r>
            <a:r>
              <a:rPr sz="1000" spc="-20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dikkate </a:t>
            </a:r>
            <a:r>
              <a:rPr sz="1000" dirty="0">
                <a:latin typeface="Verdana"/>
                <a:cs typeface="Verdana"/>
              </a:rPr>
              <a:t>alınarak</a:t>
            </a:r>
            <a:r>
              <a:rPr sz="1000" spc="-5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bu</a:t>
            </a:r>
            <a:r>
              <a:rPr sz="1000" spc="-1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alanlara</a:t>
            </a:r>
            <a:r>
              <a:rPr sz="1000" spc="-45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işlenecektir.</a:t>
            </a:r>
            <a:endParaRPr sz="1000">
              <a:latin typeface="Verdana"/>
              <a:cs typeface="Verdana"/>
            </a:endParaRPr>
          </a:p>
          <a:p>
            <a:pPr marL="12700" marR="242570" indent="124460" algn="just">
              <a:lnSpc>
                <a:spcPct val="100000"/>
              </a:lnSpc>
              <a:spcBef>
                <a:spcPts val="1200"/>
              </a:spcBef>
              <a:buChar char="*"/>
              <a:tabLst>
                <a:tab pos="137160" algn="l"/>
              </a:tabLst>
            </a:pPr>
            <a:r>
              <a:rPr sz="1000" dirty="0">
                <a:latin typeface="Verdana"/>
                <a:cs typeface="Verdana"/>
              </a:rPr>
              <a:t>5510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sayılı</a:t>
            </a:r>
            <a:r>
              <a:rPr sz="1000" spc="-4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Kanunun</a:t>
            </a:r>
            <a:r>
              <a:rPr sz="1000" spc="-3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Geçici</a:t>
            </a:r>
            <a:r>
              <a:rPr sz="1000" spc="-1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36</a:t>
            </a:r>
            <a:r>
              <a:rPr sz="1000" spc="-2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ıncı</a:t>
            </a:r>
            <a:r>
              <a:rPr sz="1000" spc="-3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maddesine</a:t>
            </a:r>
            <a:r>
              <a:rPr sz="1000" spc="-2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göre</a:t>
            </a:r>
            <a:r>
              <a:rPr sz="1000" spc="-1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yapılan</a:t>
            </a:r>
            <a:r>
              <a:rPr sz="1000" spc="-5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borçlanmaları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1402</a:t>
            </a:r>
            <a:r>
              <a:rPr sz="1000" spc="-25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sayılı </a:t>
            </a:r>
            <a:r>
              <a:rPr sz="1000" dirty="0">
                <a:latin typeface="Verdana"/>
                <a:cs typeface="Verdana"/>
              </a:rPr>
              <a:t>Kanuna</a:t>
            </a:r>
            <a:r>
              <a:rPr sz="1000" spc="-4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göre</a:t>
            </a:r>
            <a:r>
              <a:rPr sz="1000" spc="-1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açığa</a:t>
            </a:r>
            <a:r>
              <a:rPr sz="1000" spc="-5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alınanlar,</a:t>
            </a:r>
            <a:r>
              <a:rPr sz="1000" spc="-6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açıkta</a:t>
            </a:r>
            <a:r>
              <a:rPr sz="1000" spc="-4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geçen</a:t>
            </a:r>
            <a:r>
              <a:rPr sz="1000" spc="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sürelerini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borçlanmış</a:t>
            </a:r>
            <a:r>
              <a:rPr sz="1000" spc="-2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ise</a:t>
            </a:r>
            <a:r>
              <a:rPr sz="1000" spc="-4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Kurumunuza</a:t>
            </a:r>
            <a:r>
              <a:rPr sz="1000" spc="-45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hitaplı </a:t>
            </a:r>
            <a:r>
              <a:rPr sz="1000" dirty="0">
                <a:latin typeface="Verdana"/>
                <a:cs typeface="Verdana"/>
              </a:rPr>
              <a:t>ilgilinin</a:t>
            </a:r>
            <a:r>
              <a:rPr sz="1000" spc="-6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hizmetine</a:t>
            </a:r>
            <a:r>
              <a:rPr sz="1000" spc="-2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eklendiğine</a:t>
            </a:r>
            <a:r>
              <a:rPr sz="1000" spc="-3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dair</a:t>
            </a:r>
            <a:r>
              <a:rPr sz="1000" spc="-5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yazı</a:t>
            </a:r>
            <a:r>
              <a:rPr sz="1000" spc="-2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var</a:t>
            </a:r>
            <a:r>
              <a:rPr sz="1000" spc="-2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ise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ilgili</a:t>
            </a:r>
            <a:r>
              <a:rPr sz="1000" spc="-6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madde</a:t>
            </a:r>
            <a:r>
              <a:rPr sz="1000" spc="-1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dikkate</a:t>
            </a:r>
            <a:r>
              <a:rPr sz="1000" spc="-3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alınarak</a:t>
            </a:r>
            <a:r>
              <a:rPr sz="1000" spc="-4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bu</a:t>
            </a:r>
            <a:r>
              <a:rPr sz="1000" spc="-25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alanlara işlenecektir.</a:t>
            </a:r>
            <a:endParaRPr sz="1000">
              <a:latin typeface="Verdana"/>
              <a:cs typeface="Verdana"/>
            </a:endParaRPr>
          </a:p>
          <a:p>
            <a:pPr marL="12700" marR="98425">
              <a:lnSpc>
                <a:spcPct val="100000"/>
              </a:lnSpc>
              <a:spcBef>
                <a:spcPts val="1205"/>
              </a:spcBef>
            </a:pPr>
            <a:r>
              <a:rPr sz="1000" dirty="0">
                <a:latin typeface="Verdana"/>
                <a:cs typeface="Verdana"/>
              </a:rPr>
              <a:t>5510</a:t>
            </a:r>
            <a:r>
              <a:rPr sz="1000" spc="-2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sayılı</a:t>
            </a:r>
            <a:r>
              <a:rPr sz="1000" spc="-6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Kanunun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43</a:t>
            </a:r>
            <a:r>
              <a:rPr sz="1000" spc="-2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üncü</a:t>
            </a:r>
            <a:r>
              <a:rPr sz="1000" spc="-2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maddesine</a:t>
            </a:r>
            <a:r>
              <a:rPr sz="1000" spc="-2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göre</a:t>
            </a:r>
            <a:r>
              <a:rPr sz="1000" spc="-1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yapılan</a:t>
            </a:r>
            <a:r>
              <a:rPr sz="1000" spc="-5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borçlanmaları</a:t>
            </a:r>
            <a:r>
              <a:rPr sz="1000" spc="-2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1416</a:t>
            </a:r>
            <a:r>
              <a:rPr sz="1000" spc="-2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sayılı</a:t>
            </a:r>
            <a:r>
              <a:rPr sz="1000" spc="-45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Kanuna </a:t>
            </a:r>
            <a:r>
              <a:rPr sz="1000" dirty="0">
                <a:latin typeface="Verdana"/>
                <a:cs typeface="Verdana"/>
              </a:rPr>
              <a:t>göre</a:t>
            </a:r>
            <a:r>
              <a:rPr sz="1000" spc="-2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yurtdışına</a:t>
            </a:r>
            <a:r>
              <a:rPr sz="1000" spc="-5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eğitim</a:t>
            </a:r>
            <a:r>
              <a:rPr sz="1000" spc="-4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için</a:t>
            </a:r>
            <a:r>
              <a:rPr sz="1000" spc="-5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gidenlerin</a:t>
            </a:r>
            <a:r>
              <a:rPr sz="1000" spc="-4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borçlanmaları</a:t>
            </a:r>
            <a:r>
              <a:rPr sz="1000" spc="-3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Kurumunuza</a:t>
            </a:r>
            <a:r>
              <a:rPr sz="1000" spc="-4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hitaplı</a:t>
            </a:r>
            <a:r>
              <a:rPr sz="1000" spc="-5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ilgilinin</a:t>
            </a:r>
            <a:r>
              <a:rPr sz="1000" spc="-65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hizmetine </a:t>
            </a:r>
            <a:r>
              <a:rPr sz="1000" dirty="0">
                <a:latin typeface="Verdana"/>
                <a:cs typeface="Verdana"/>
              </a:rPr>
              <a:t>eklendiğine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dair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yazı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var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ise</a:t>
            </a:r>
            <a:r>
              <a:rPr sz="1000" spc="-2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ilgili</a:t>
            </a:r>
            <a:r>
              <a:rPr sz="1000" spc="-5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madde</a:t>
            </a:r>
            <a:r>
              <a:rPr sz="1000" spc="-2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dikkate</a:t>
            </a:r>
            <a:r>
              <a:rPr sz="1000" spc="-2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alınarak</a:t>
            </a:r>
            <a:r>
              <a:rPr sz="1000" spc="-5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bu</a:t>
            </a:r>
            <a:r>
              <a:rPr sz="1000" spc="-1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alanlara</a:t>
            </a:r>
            <a:r>
              <a:rPr sz="1000" spc="-50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işlenecektir.</a:t>
            </a:r>
            <a:endParaRPr sz="1000">
              <a:latin typeface="Verdana"/>
              <a:cs typeface="Verdana"/>
            </a:endParaRPr>
          </a:p>
          <a:p>
            <a:pPr marL="12700" marR="85090">
              <a:lnSpc>
                <a:spcPct val="100000"/>
              </a:lnSpc>
            </a:pPr>
            <a:r>
              <a:rPr sz="1000" dirty="0">
                <a:latin typeface="Verdana"/>
                <a:cs typeface="Verdana"/>
              </a:rPr>
              <a:t>4688</a:t>
            </a:r>
            <a:r>
              <a:rPr sz="1000" spc="-2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S.K.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Göre Aylıksız</a:t>
            </a:r>
            <a:r>
              <a:rPr sz="1000" spc="-5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İzin</a:t>
            </a:r>
            <a:r>
              <a:rPr sz="1000" spc="-2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süreleri var</a:t>
            </a:r>
            <a:r>
              <a:rPr sz="1000" spc="-3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ise</a:t>
            </a:r>
            <a:r>
              <a:rPr sz="1000" spc="-2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bu</a:t>
            </a:r>
            <a:r>
              <a:rPr sz="1000" spc="-2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alanda</a:t>
            </a:r>
            <a:r>
              <a:rPr sz="1000" spc="-4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bitiş</a:t>
            </a:r>
            <a:r>
              <a:rPr sz="1000" spc="-4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tarihi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14.11.2015</a:t>
            </a:r>
            <a:r>
              <a:rPr sz="1000" spc="-2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tarihi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olmak </a:t>
            </a:r>
            <a:r>
              <a:rPr sz="1000" dirty="0">
                <a:latin typeface="Verdana"/>
                <a:cs typeface="Verdana"/>
              </a:rPr>
              <a:t>kaydıyla</a:t>
            </a:r>
            <a:r>
              <a:rPr sz="1000" spc="-7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seçim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yapılarak</a:t>
            </a:r>
            <a:r>
              <a:rPr sz="1000" spc="-7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girilecektir.</a:t>
            </a:r>
            <a:r>
              <a:rPr sz="1000" spc="-5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15.11.2015</a:t>
            </a:r>
            <a:r>
              <a:rPr sz="1000" spc="-3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tarihinden</a:t>
            </a:r>
            <a:r>
              <a:rPr sz="1000" spc="-4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itibaren</a:t>
            </a:r>
            <a:r>
              <a:rPr sz="1000" spc="-50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hizmet</a:t>
            </a:r>
            <a:r>
              <a:rPr sz="1000" spc="-40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kayıtları </a:t>
            </a:r>
            <a:r>
              <a:rPr sz="1000" dirty="0">
                <a:latin typeface="Verdana"/>
                <a:cs typeface="Verdana"/>
              </a:rPr>
              <a:t>hizmet</a:t>
            </a:r>
            <a:r>
              <a:rPr sz="1000" spc="-55" dirty="0">
                <a:latin typeface="Verdana"/>
                <a:cs typeface="Verdana"/>
              </a:rPr>
              <a:t> </a:t>
            </a:r>
            <a:r>
              <a:rPr sz="1000" dirty="0">
                <a:latin typeface="Verdana"/>
                <a:cs typeface="Verdana"/>
              </a:rPr>
              <a:t>cetveline</a:t>
            </a:r>
            <a:r>
              <a:rPr sz="1000" spc="-45" dirty="0">
                <a:latin typeface="Verdana"/>
                <a:cs typeface="Verdana"/>
              </a:rPr>
              <a:t> </a:t>
            </a:r>
            <a:r>
              <a:rPr sz="1000" spc="-10" dirty="0">
                <a:latin typeface="Verdana"/>
                <a:cs typeface="Verdana"/>
              </a:rPr>
              <a:t>işlenecektir.</a:t>
            </a:r>
            <a:endParaRPr sz="10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203960" y="2747772"/>
            <a:ext cx="388620" cy="165100"/>
            <a:chOff x="1203960" y="2747772"/>
            <a:chExt cx="388620" cy="165100"/>
          </a:xfrm>
        </p:grpSpPr>
        <p:sp>
          <p:nvSpPr>
            <p:cNvPr id="10" name="object 10"/>
            <p:cNvSpPr/>
            <p:nvPr/>
          </p:nvSpPr>
          <p:spPr>
            <a:xfrm>
              <a:off x="1216914" y="2760726"/>
              <a:ext cx="363220" cy="139065"/>
            </a:xfrm>
            <a:custGeom>
              <a:avLst/>
              <a:gdLst/>
              <a:ahLst/>
              <a:cxnLst/>
              <a:rect l="l" t="t" r="r" b="b"/>
              <a:pathLst>
                <a:path w="363219" h="139064">
                  <a:moveTo>
                    <a:pt x="293370" y="0"/>
                  </a:moveTo>
                  <a:lnTo>
                    <a:pt x="293370" y="34671"/>
                  </a:lnTo>
                  <a:lnTo>
                    <a:pt x="0" y="34671"/>
                  </a:lnTo>
                  <a:lnTo>
                    <a:pt x="0" y="104012"/>
                  </a:lnTo>
                  <a:lnTo>
                    <a:pt x="293370" y="104012"/>
                  </a:lnTo>
                  <a:lnTo>
                    <a:pt x="293370" y="138684"/>
                  </a:lnTo>
                  <a:lnTo>
                    <a:pt x="362712" y="69341"/>
                  </a:lnTo>
                  <a:lnTo>
                    <a:pt x="293370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16914" y="2760726"/>
              <a:ext cx="363220" cy="139065"/>
            </a:xfrm>
            <a:custGeom>
              <a:avLst/>
              <a:gdLst/>
              <a:ahLst/>
              <a:cxnLst/>
              <a:rect l="l" t="t" r="r" b="b"/>
              <a:pathLst>
                <a:path w="363219" h="139064">
                  <a:moveTo>
                    <a:pt x="0" y="34671"/>
                  </a:moveTo>
                  <a:lnTo>
                    <a:pt x="293370" y="34671"/>
                  </a:lnTo>
                  <a:lnTo>
                    <a:pt x="293370" y="0"/>
                  </a:lnTo>
                  <a:lnTo>
                    <a:pt x="362712" y="69341"/>
                  </a:lnTo>
                  <a:lnTo>
                    <a:pt x="293370" y="138684"/>
                  </a:lnTo>
                  <a:lnTo>
                    <a:pt x="293370" y="104012"/>
                  </a:lnTo>
                  <a:lnTo>
                    <a:pt x="0" y="104012"/>
                  </a:lnTo>
                  <a:lnTo>
                    <a:pt x="0" y="34671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123</a:t>
            </a:fld>
            <a:endParaRPr spc="-25"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08375" y="78435"/>
            <a:ext cx="523430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375535" algn="l"/>
              </a:tabLst>
            </a:pPr>
            <a:r>
              <a:rPr spc="-10" dirty="0"/>
              <a:t>BORÇLANMA</a:t>
            </a:r>
            <a:r>
              <a:rPr dirty="0"/>
              <a:t>	BİLGİLERİ</a:t>
            </a:r>
            <a:r>
              <a:rPr spc="-114" dirty="0"/>
              <a:t> </a:t>
            </a:r>
            <a:r>
              <a:rPr spc="-10" dirty="0"/>
              <a:t>(örnek)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4000" y="708469"/>
            <a:ext cx="12200890" cy="5730875"/>
            <a:chOff x="-4000" y="708469"/>
            <a:chExt cx="12200890" cy="57308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17803"/>
              <a:ext cx="12192000" cy="571195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13231"/>
              <a:ext cx="12191365" cy="5721350"/>
            </a:xfrm>
            <a:custGeom>
              <a:avLst/>
              <a:gdLst/>
              <a:ahLst/>
              <a:cxnLst/>
              <a:rect l="l" t="t" r="r" b="b"/>
              <a:pathLst>
                <a:path w="12191365" h="5721350">
                  <a:moveTo>
                    <a:pt x="0" y="5721096"/>
                  </a:moveTo>
                  <a:lnTo>
                    <a:pt x="12191238" y="5721096"/>
                  </a:lnTo>
                </a:path>
                <a:path w="12191365" h="5721350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7309" y="4435602"/>
              <a:ext cx="4090416" cy="99212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37309" y="4435602"/>
              <a:ext cx="4090670" cy="992505"/>
            </a:xfrm>
            <a:custGeom>
              <a:avLst/>
              <a:gdLst/>
              <a:ahLst/>
              <a:cxnLst/>
              <a:rect l="l" t="t" r="r" b="b"/>
              <a:pathLst>
                <a:path w="4090670" h="992504">
                  <a:moveTo>
                    <a:pt x="0" y="165354"/>
                  </a:moveTo>
                  <a:lnTo>
                    <a:pt x="5907" y="121399"/>
                  </a:lnTo>
                  <a:lnTo>
                    <a:pt x="22577" y="81900"/>
                  </a:lnTo>
                  <a:lnTo>
                    <a:pt x="48434" y="48434"/>
                  </a:lnTo>
                  <a:lnTo>
                    <a:pt x="81900" y="22577"/>
                  </a:lnTo>
                  <a:lnTo>
                    <a:pt x="121399" y="5907"/>
                  </a:lnTo>
                  <a:lnTo>
                    <a:pt x="165353" y="0"/>
                  </a:lnTo>
                  <a:lnTo>
                    <a:pt x="3925062" y="0"/>
                  </a:lnTo>
                  <a:lnTo>
                    <a:pt x="3969016" y="5907"/>
                  </a:lnTo>
                  <a:lnTo>
                    <a:pt x="4008515" y="22577"/>
                  </a:lnTo>
                  <a:lnTo>
                    <a:pt x="4041981" y="48434"/>
                  </a:lnTo>
                  <a:lnTo>
                    <a:pt x="4067838" y="81900"/>
                  </a:lnTo>
                  <a:lnTo>
                    <a:pt x="4084508" y="121399"/>
                  </a:lnTo>
                  <a:lnTo>
                    <a:pt x="4090416" y="165354"/>
                  </a:lnTo>
                  <a:lnTo>
                    <a:pt x="4090416" y="826770"/>
                  </a:lnTo>
                  <a:lnTo>
                    <a:pt x="4084508" y="870724"/>
                  </a:lnTo>
                  <a:lnTo>
                    <a:pt x="4067838" y="910223"/>
                  </a:lnTo>
                  <a:lnTo>
                    <a:pt x="4041981" y="943689"/>
                  </a:lnTo>
                  <a:lnTo>
                    <a:pt x="4008515" y="969546"/>
                  </a:lnTo>
                  <a:lnTo>
                    <a:pt x="3969016" y="986216"/>
                  </a:lnTo>
                  <a:lnTo>
                    <a:pt x="3925062" y="992124"/>
                  </a:lnTo>
                  <a:lnTo>
                    <a:pt x="165353" y="992124"/>
                  </a:lnTo>
                  <a:lnTo>
                    <a:pt x="121399" y="986216"/>
                  </a:lnTo>
                  <a:lnTo>
                    <a:pt x="81900" y="969546"/>
                  </a:lnTo>
                  <a:lnTo>
                    <a:pt x="48434" y="943689"/>
                  </a:lnTo>
                  <a:lnTo>
                    <a:pt x="22577" y="910223"/>
                  </a:lnTo>
                  <a:lnTo>
                    <a:pt x="5907" y="870724"/>
                  </a:lnTo>
                  <a:lnTo>
                    <a:pt x="0" y="826770"/>
                  </a:lnTo>
                  <a:lnTo>
                    <a:pt x="0" y="165354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559433" y="4551933"/>
            <a:ext cx="364490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SGK</a:t>
            </a:r>
            <a:r>
              <a:rPr sz="12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tarafından</a:t>
            </a:r>
            <a:r>
              <a:rPr sz="12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Kurumunuza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gönderilen</a:t>
            </a:r>
            <a:r>
              <a:rPr sz="12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hizmet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alınma</a:t>
            </a:r>
            <a:r>
              <a:rPr sz="12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yazısının</a:t>
            </a:r>
            <a:r>
              <a:rPr sz="12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kurumunuz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kayıtlarına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geçtiği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tarihten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itibaren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veri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girişi</a:t>
            </a:r>
            <a:r>
              <a:rPr sz="12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r>
              <a:rPr sz="12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alandan</a:t>
            </a:r>
            <a:endParaRPr sz="1200">
              <a:latin typeface="Verdana"/>
              <a:cs typeface="Verdana"/>
            </a:endParaRPr>
          </a:p>
          <a:p>
            <a:pPr marL="635" algn="ctr">
              <a:lnSpc>
                <a:spcPct val="100000"/>
              </a:lnSpc>
            </a:pP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yapılacaktır.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503297" y="2327148"/>
            <a:ext cx="1915160" cy="1649095"/>
            <a:chOff x="2503297" y="2327148"/>
            <a:chExt cx="1915160" cy="1649095"/>
          </a:xfrm>
        </p:grpSpPr>
        <p:sp>
          <p:nvSpPr>
            <p:cNvPr id="10" name="object 10"/>
            <p:cNvSpPr/>
            <p:nvPr/>
          </p:nvSpPr>
          <p:spPr>
            <a:xfrm>
              <a:off x="2515997" y="2948178"/>
              <a:ext cx="1050290" cy="1015365"/>
            </a:xfrm>
            <a:custGeom>
              <a:avLst/>
              <a:gdLst/>
              <a:ahLst/>
              <a:cxnLst/>
              <a:rect l="l" t="t" r="r" b="b"/>
              <a:pathLst>
                <a:path w="1050289" h="1015364">
                  <a:moveTo>
                    <a:pt x="822198" y="0"/>
                  </a:moveTo>
                  <a:lnTo>
                    <a:pt x="877951" y="58293"/>
                  </a:lnTo>
                  <a:lnTo>
                    <a:pt x="0" y="898271"/>
                  </a:lnTo>
                  <a:lnTo>
                    <a:pt x="111505" y="1014984"/>
                  </a:lnTo>
                  <a:lnTo>
                    <a:pt x="989456" y="174879"/>
                  </a:lnTo>
                  <a:lnTo>
                    <a:pt x="1045337" y="233172"/>
                  </a:lnTo>
                  <a:lnTo>
                    <a:pt x="1050289" y="4952"/>
                  </a:lnTo>
                  <a:lnTo>
                    <a:pt x="822198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515997" y="2948178"/>
              <a:ext cx="1050290" cy="1015365"/>
            </a:xfrm>
            <a:custGeom>
              <a:avLst/>
              <a:gdLst/>
              <a:ahLst/>
              <a:cxnLst/>
              <a:rect l="l" t="t" r="r" b="b"/>
              <a:pathLst>
                <a:path w="1050289" h="1015364">
                  <a:moveTo>
                    <a:pt x="0" y="898271"/>
                  </a:moveTo>
                  <a:lnTo>
                    <a:pt x="877951" y="58293"/>
                  </a:lnTo>
                  <a:lnTo>
                    <a:pt x="822198" y="0"/>
                  </a:lnTo>
                  <a:lnTo>
                    <a:pt x="1050289" y="4952"/>
                  </a:lnTo>
                  <a:lnTo>
                    <a:pt x="1045337" y="233172"/>
                  </a:lnTo>
                  <a:lnTo>
                    <a:pt x="989456" y="174879"/>
                  </a:lnTo>
                  <a:lnTo>
                    <a:pt x="111505" y="1014984"/>
                  </a:lnTo>
                  <a:lnTo>
                    <a:pt x="0" y="898271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598925" y="2340102"/>
              <a:ext cx="806450" cy="216535"/>
            </a:xfrm>
            <a:custGeom>
              <a:avLst/>
              <a:gdLst/>
              <a:ahLst/>
              <a:cxnLst/>
              <a:rect l="l" t="t" r="r" b="b"/>
              <a:pathLst>
                <a:path w="806450" h="216535">
                  <a:moveTo>
                    <a:pt x="403098" y="0"/>
                  </a:moveTo>
                  <a:lnTo>
                    <a:pt x="330639" y="1741"/>
                  </a:lnTo>
                  <a:lnTo>
                    <a:pt x="262441" y="6762"/>
                  </a:lnTo>
                  <a:lnTo>
                    <a:pt x="199643" y="14760"/>
                  </a:lnTo>
                  <a:lnTo>
                    <a:pt x="143384" y="25429"/>
                  </a:lnTo>
                  <a:lnTo>
                    <a:pt x="94801" y="38465"/>
                  </a:lnTo>
                  <a:lnTo>
                    <a:pt x="55033" y="53565"/>
                  </a:lnTo>
                  <a:lnTo>
                    <a:pt x="6494" y="88739"/>
                  </a:lnTo>
                  <a:lnTo>
                    <a:pt x="0" y="108203"/>
                  </a:lnTo>
                  <a:lnTo>
                    <a:pt x="6494" y="127668"/>
                  </a:lnTo>
                  <a:lnTo>
                    <a:pt x="55033" y="162842"/>
                  </a:lnTo>
                  <a:lnTo>
                    <a:pt x="94801" y="177942"/>
                  </a:lnTo>
                  <a:lnTo>
                    <a:pt x="143384" y="190978"/>
                  </a:lnTo>
                  <a:lnTo>
                    <a:pt x="199644" y="201647"/>
                  </a:lnTo>
                  <a:lnTo>
                    <a:pt x="262441" y="209645"/>
                  </a:lnTo>
                  <a:lnTo>
                    <a:pt x="330639" y="214666"/>
                  </a:lnTo>
                  <a:lnTo>
                    <a:pt x="403098" y="216408"/>
                  </a:lnTo>
                  <a:lnTo>
                    <a:pt x="475556" y="214666"/>
                  </a:lnTo>
                  <a:lnTo>
                    <a:pt x="543754" y="209645"/>
                  </a:lnTo>
                  <a:lnTo>
                    <a:pt x="606552" y="201647"/>
                  </a:lnTo>
                  <a:lnTo>
                    <a:pt x="662811" y="190978"/>
                  </a:lnTo>
                  <a:lnTo>
                    <a:pt x="711394" y="177942"/>
                  </a:lnTo>
                  <a:lnTo>
                    <a:pt x="751162" y="162842"/>
                  </a:lnTo>
                  <a:lnTo>
                    <a:pt x="799701" y="127668"/>
                  </a:lnTo>
                  <a:lnTo>
                    <a:pt x="806196" y="108203"/>
                  </a:lnTo>
                  <a:lnTo>
                    <a:pt x="799701" y="88739"/>
                  </a:lnTo>
                  <a:lnTo>
                    <a:pt x="751162" y="53565"/>
                  </a:lnTo>
                  <a:lnTo>
                    <a:pt x="711394" y="38465"/>
                  </a:lnTo>
                  <a:lnTo>
                    <a:pt x="662811" y="25429"/>
                  </a:lnTo>
                  <a:lnTo>
                    <a:pt x="606551" y="14760"/>
                  </a:lnTo>
                  <a:lnTo>
                    <a:pt x="543754" y="6762"/>
                  </a:lnTo>
                  <a:lnTo>
                    <a:pt x="475556" y="1741"/>
                  </a:lnTo>
                  <a:lnTo>
                    <a:pt x="403098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598925" y="2340102"/>
              <a:ext cx="806450" cy="216535"/>
            </a:xfrm>
            <a:custGeom>
              <a:avLst/>
              <a:gdLst/>
              <a:ahLst/>
              <a:cxnLst/>
              <a:rect l="l" t="t" r="r" b="b"/>
              <a:pathLst>
                <a:path w="806450" h="216535">
                  <a:moveTo>
                    <a:pt x="0" y="108203"/>
                  </a:moveTo>
                  <a:lnTo>
                    <a:pt x="25218" y="70424"/>
                  </a:lnTo>
                  <a:lnTo>
                    <a:pt x="94801" y="38465"/>
                  </a:lnTo>
                  <a:lnTo>
                    <a:pt x="143384" y="25429"/>
                  </a:lnTo>
                  <a:lnTo>
                    <a:pt x="199643" y="14760"/>
                  </a:lnTo>
                  <a:lnTo>
                    <a:pt x="262441" y="6762"/>
                  </a:lnTo>
                  <a:lnTo>
                    <a:pt x="330639" y="1741"/>
                  </a:lnTo>
                  <a:lnTo>
                    <a:pt x="403098" y="0"/>
                  </a:lnTo>
                  <a:lnTo>
                    <a:pt x="475556" y="1741"/>
                  </a:lnTo>
                  <a:lnTo>
                    <a:pt x="543754" y="6762"/>
                  </a:lnTo>
                  <a:lnTo>
                    <a:pt x="606551" y="14760"/>
                  </a:lnTo>
                  <a:lnTo>
                    <a:pt x="662811" y="25429"/>
                  </a:lnTo>
                  <a:lnTo>
                    <a:pt x="711394" y="38465"/>
                  </a:lnTo>
                  <a:lnTo>
                    <a:pt x="751162" y="53565"/>
                  </a:lnTo>
                  <a:lnTo>
                    <a:pt x="799701" y="88739"/>
                  </a:lnTo>
                  <a:lnTo>
                    <a:pt x="806196" y="108203"/>
                  </a:lnTo>
                  <a:lnTo>
                    <a:pt x="799701" y="127668"/>
                  </a:lnTo>
                  <a:lnTo>
                    <a:pt x="751162" y="162842"/>
                  </a:lnTo>
                  <a:lnTo>
                    <a:pt x="711394" y="177942"/>
                  </a:lnTo>
                  <a:lnTo>
                    <a:pt x="662811" y="190978"/>
                  </a:lnTo>
                  <a:lnTo>
                    <a:pt x="606552" y="201647"/>
                  </a:lnTo>
                  <a:lnTo>
                    <a:pt x="543754" y="209645"/>
                  </a:lnTo>
                  <a:lnTo>
                    <a:pt x="475556" y="214666"/>
                  </a:lnTo>
                  <a:lnTo>
                    <a:pt x="403098" y="216408"/>
                  </a:lnTo>
                  <a:lnTo>
                    <a:pt x="330639" y="214666"/>
                  </a:lnTo>
                  <a:lnTo>
                    <a:pt x="262441" y="209645"/>
                  </a:lnTo>
                  <a:lnTo>
                    <a:pt x="199644" y="201647"/>
                  </a:lnTo>
                  <a:lnTo>
                    <a:pt x="143384" y="190978"/>
                  </a:lnTo>
                  <a:lnTo>
                    <a:pt x="94801" y="177942"/>
                  </a:lnTo>
                  <a:lnTo>
                    <a:pt x="55033" y="162842"/>
                  </a:lnTo>
                  <a:lnTo>
                    <a:pt x="6494" y="127668"/>
                  </a:lnTo>
                  <a:lnTo>
                    <a:pt x="0" y="108203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124</a:t>
            </a:fld>
            <a:endParaRPr spc="-25"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08375" y="78435"/>
            <a:ext cx="523430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375535" algn="l"/>
              </a:tabLst>
            </a:pPr>
            <a:r>
              <a:rPr spc="-10" dirty="0"/>
              <a:t>BORÇLANMA</a:t>
            </a:r>
            <a:r>
              <a:rPr dirty="0"/>
              <a:t>	BİLGİLERİ</a:t>
            </a:r>
            <a:r>
              <a:rPr spc="-114" dirty="0"/>
              <a:t> </a:t>
            </a:r>
            <a:r>
              <a:rPr spc="-10" dirty="0"/>
              <a:t>(örnek)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26885" y="717613"/>
            <a:ext cx="11970385" cy="5721985"/>
            <a:chOff x="226885" y="717613"/>
            <a:chExt cx="11970385" cy="57219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6219" y="726948"/>
              <a:ext cx="11955780" cy="57028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1647" y="722376"/>
              <a:ext cx="11960860" cy="5712460"/>
            </a:xfrm>
            <a:custGeom>
              <a:avLst/>
              <a:gdLst/>
              <a:ahLst/>
              <a:cxnLst/>
              <a:rect l="l" t="t" r="r" b="b"/>
              <a:pathLst>
                <a:path w="11960860" h="5712460">
                  <a:moveTo>
                    <a:pt x="11960352" y="0"/>
                  </a:moveTo>
                  <a:lnTo>
                    <a:pt x="0" y="0"/>
                  </a:lnTo>
                  <a:lnTo>
                    <a:pt x="0" y="5711952"/>
                  </a:lnTo>
                  <a:lnTo>
                    <a:pt x="11960352" y="5711952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75709" y="1396745"/>
              <a:ext cx="276225" cy="4837430"/>
            </a:xfrm>
            <a:custGeom>
              <a:avLst/>
              <a:gdLst/>
              <a:ahLst/>
              <a:cxnLst/>
              <a:rect l="l" t="t" r="r" b="b"/>
              <a:pathLst>
                <a:path w="276225" h="4837430">
                  <a:moveTo>
                    <a:pt x="137922" y="0"/>
                  </a:moveTo>
                  <a:lnTo>
                    <a:pt x="137922" y="1209293"/>
                  </a:lnTo>
                  <a:lnTo>
                    <a:pt x="0" y="1209293"/>
                  </a:lnTo>
                  <a:lnTo>
                    <a:pt x="0" y="3627881"/>
                  </a:lnTo>
                  <a:lnTo>
                    <a:pt x="137922" y="3627881"/>
                  </a:lnTo>
                  <a:lnTo>
                    <a:pt x="137922" y="4837176"/>
                  </a:lnTo>
                  <a:lnTo>
                    <a:pt x="275843" y="2418587"/>
                  </a:lnTo>
                  <a:lnTo>
                    <a:pt x="137922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775709" y="1396745"/>
              <a:ext cx="276225" cy="4837430"/>
            </a:xfrm>
            <a:custGeom>
              <a:avLst/>
              <a:gdLst/>
              <a:ahLst/>
              <a:cxnLst/>
              <a:rect l="l" t="t" r="r" b="b"/>
              <a:pathLst>
                <a:path w="276225" h="4837430">
                  <a:moveTo>
                    <a:pt x="0" y="1209293"/>
                  </a:moveTo>
                  <a:lnTo>
                    <a:pt x="137922" y="1209293"/>
                  </a:lnTo>
                  <a:lnTo>
                    <a:pt x="137922" y="0"/>
                  </a:lnTo>
                  <a:lnTo>
                    <a:pt x="275843" y="2418587"/>
                  </a:lnTo>
                  <a:lnTo>
                    <a:pt x="137922" y="4837176"/>
                  </a:lnTo>
                  <a:lnTo>
                    <a:pt x="137922" y="3627881"/>
                  </a:lnTo>
                  <a:lnTo>
                    <a:pt x="0" y="3627881"/>
                  </a:lnTo>
                  <a:lnTo>
                    <a:pt x="0" y="1209293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7710" y="3429761"/>
              <a:ext cx="2930652" cy="116281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27710" y="3429761"/>
              <a:ext cx="2931160" cy="1163320"/>
            </a:xfrm>
            <a:custGeom>
              <a:avLst/>
              <a:gdLst/>
              <a:ahLst/>
              <a:cxnLst/>
              <a:rect l="l" t="t" r="r" b="b"/>
              <a:pathLst>
                <a:path w="2931160" h="1163320">
                  <a:moveTo>
                    <a:pt x="0" y="193801"/>
                  </a:moveTo>
                  <a:lnTo>
                    <a:pt x="5118" y="149356"/>
                  </a:lnTo>
                  <a:lnTo>
                    <a:pt x="19697" y="108560"/>
                  </a:lnTo>
                  <a:lnTo>
                    <a:pt x="42575" y="72577"/>
                  </a:lnTo>
                  <a:lnTo>
                    <a:pt x="72588" y="42567"/>
                  </a:lnTo>
                  <a:lnTo>
                    <a:pt x="108572" y="19693"/>
                  </a:lnTo>
                  <a:lnTo>
                    <a:pt x="149364" y="5117"/>
                  </a:lnTo>
                  <a:lnTo>
                    <a:pt x="193802" y="0"/>
                  </a:lnTo>
                  <a:lnTo>
                    <a:pt x="2736850" y="0"/>
                  </a:lnTo>
                  <a:lnTo>
                    <a:pt x="2781295" y="5117"/>
                  </a:lnTo>
                  <a:lnTo>
                    <a:pt x="2822091" y="19693"/>
                  </a:lnTo>
                  <a:lnTo>
                    <a:pt x="2858074" y="42567"/>
                  </a:lnTo>
                  <a:lnTo>
                    <a:pt x="2888084" y="72577"/>
                  </a:lnTo>
                  <a:lnTo>
                    <a:pt x="2910958" y="108560"/>
                  </a:lnTo>
                  <a:lnTo>
                    <a:pt x="2925534" y="149356"/>
                  </a:lnTo>
                  <a:lnTo>
                    <a:pt x="2930652" y="193801"/>
                  </a:lnTo>
                  <a:lnTo>
                    <a:pt x="2930652" y="969010"/>
                  </a:lnTo>
                  <a:lnTo>
                    <a:pt x="2925534" y="1013455"/>
                  </a:lnTo>
                  <a:lnTo>
                    <a:pt x="2910958" y="1054251"/>
                  </a:lnTo>
                  <a:lnTo>
                    <a:pt x="2888084" y="1090234"/>
                  </a:lnTo>
                  <a:lnTo>
                    <a:pt x="2858074" y="1120244"/>
                  </a:lnTo>
                  <a:lnTo>
                    <a:pt x="2822091" y="1143118"/>
                  </a:lnTo>
                  <a:lnTo>
                    <a:pt x="2781295" y="1157694"/>
                  </a:lnTo>
                  <a:lnTo>
                    <a:pt x="2736850" y="1162812"/>
                  </a:lnTo>
                  <a:lnTo>
                    <a:pt x="193802" y="1162812"/>
                  </a:lnTo>
                  <a:lnTo>
                    <a:pt x="149364" y="1157694"/>
                  </a:lnTo>
                  <a:lnTo>
                    <a:pt x="108572" y="1143118"/>
                  </a:lnTo>
                  <a:lnTo>
                    <a:pt x="72588" y="1120244"/>
                  </a:lnTo>
                  <a:lnTo>
                    <a:pt x="42575" y="1090234"/>
                  </a:lnTo>
                  <a:lnTo>
                    <a:pt x="19697" y="1054251"/>
                  </a:lnTo>
                  <a:lnTo>
                    <a:pt x="5118" y="1013455"/>
                  </a:lnTo>
                  <a:lnTo>
                    <a:pt x="0" y="969010"/>
                  </a:lnTo>
                  <a:lnTo>
                    <a:pt x="0" y="193801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20876" y="3448304"/>
            <a:ext cx="234061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Tüm</a:t>
            </a:r>
            <a:r>
              <a:rPr sz="12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veri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giriş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alanları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 eksiksiz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doldurulup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(Borçlanma</a:t>
            </a:r>
            <a:r>
              <a:rPr sz="12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tutarı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bilinmiyor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ise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«0»yazılabilir)</a:t>
            </a:r>
            <a:endParaRPr sz="1200">
              <a:latin typeface="Verdana"/>
              <a:cs typeface="Verdana"/>
            </a:endParaRPr>
          </a:p>
          <a:p>
            <a:pPr marL="815975">
              <a:lnSpc>
                <a:spcPct val="100000"/>
              </a:lnSpc>
            </a:pP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«kaydet»</a:t>
            </a:r>
            <a:endParaRPr sz="1200">
              <a:latin typeface="Verdana"/>
              <a:cs typeface="Verdana"/>
            </a:endParaRPr>
          </a:p>
          <a:p>
            <a:pPr marL="512445" marR="46355" indent="-459105">
              <a:lnSpc>
                <a:spcPct val="100000"/>
              </a:lnSpc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Butonuna</a:t>
            </a:r>
            <a:r>
              <a:rPr sz="12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basılarak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veri</a:t>
            </a:r>
            <a:r>
              <a:rPr sz="12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girişi tamamlanacaktır.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659368" y="5198364"/>
            <a:ext cx="193675" cy="843280"/>
            <a:chOff x="8659368" y="5198364"/>
            <a:chExt cx="193675" cy="843280"/>
          </a:xfrm>
        </p:grpSpPr>
        <p:sp>
          <p:nvSpPr>
            <p:cNvPr id="12" name="object 12"/>
            <p:cNvSpPr/>
            <p:nvPr/>
          </p:nvSpPr>
          <p:spPr>
            <a:xfrm>
              <a:off x="8672322" y="5211318"/>
              <a:ext cx="167640" cy="817244"/>
            </a:xfrm>
            <a:custGeom>
              <a:avLst/>
              <a:gdLst/>
              <a:ahLst/>
              <a:cxnLst/>
              <a:rect l="l" t="t" r="r" b="b"/>
              <a:pathLst>
                <a:path w="167640" h="817245">
                  <a:moveTo>
                    <a:pt x="125729" y="0"/>
                  </a:moveTo>
                  <a:lnTo>
                    <a:pt x="41909" y="0"/>
                  </a:lnTo>
                  <a:lnTo>
                    <a:pt x="41909" y="733043"/>
                  </a:lnTo>
                  <a:lnTo>
                    <a:pt x="0" y="733043"/>
                  </a:lnTo>
                  <a:lnTo>
                    <a:pt x="83820" y="816863"/>
                  </a:lnTo>
                  <a:lnTo>
                    <a:pt x="167639" y="733043"/>
                  </a:lnTo>
                  <a:lnTo>
                    <a:pt x="125729" y="733043"/>
                  </a:lnTo>
                  <a:lnTo>
                    <a:pt x="125729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672322" y="5211318"/>
              <a:ext cx="167640" cy="817244"/>
            </a:xfrm>
            <a:custGeom>
              <a:avLst/>
              <a:gdLst/>
              <a:ahLst/>
              <a:cxnLst/>
              <a:rect l="l" t="t" r="r" b="b"/>
              <a:pathLst>
                <a:path w="167640" h="817245">
                  <a:moveTo>
                    <a:pt x="0" y="733043"/>
                  </a:moveTo>
                  <a:lnTo>
                    <a:pt x="41909" y="733043"/>
                  </a:lnTo>
                  <a:lnTo>
                    <a:pt x="41909" y="0"/>
                  </a:lnTo>
                  <a:lnTo>
                    <a:pt x="125729" y="0"/>
                  </a:lnTo>
                  <a:lnTo>
                    <a:pt x="125729" y="733043"/>
                  </a:lnTo>
                  <a:lnTo>
                    <a:pt x="167639" y="733043"/>
                  </a:lnTo>
                  <a:lnTo>
                    <a:pt x="83820" y="816863"/>
                  </a:lnTo>
                  <a:lnTo>
                    <a:pt x="0" y="733043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125</a:t>
            </a:fld>
            <a:endParaRPr spc="-25"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08375" y="78435"/>
            <a:ext cx="523430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375535" algn="l"/>
              </a:tabLst>
            </a:pPr>
            <a:r>
              <a:rPr spc="-10" dirty="0"/>
              <a:t>BORÇLANMA</a:t>
            </a:r>
            <a:r>
              <a:rPr dirty="0"/>
              <a:t>	BİLGİLERİ</a:t>
            </a:r>
            <a:r>
              <a:rPr spc="-114" dirty="0"/>
              <a:t> </a:t>
            </a:r>
            <a:r>
              <a:rPr spc="-10" dirty="0"/>
              <a:t>(örnek)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4000" y="717613"/>
            <a:ext cx="12200890" cy="5721985"/>
            <a:chOff x="-4000" y="717613"/>
            <a:chExt cx="12200890" cy="57219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26948"/>
              <a:ext cx="12192000" cy="57028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22376"/>
              <a:ext cx="12191365" cy="5712460"/>
            </a:xfrm>
            <a:custGeom>
              <a:avLst/>
              <a:gdLst/>
              <a:ahLst/>
              <a:cxnLst/>
              <a:rect l="l" t="t" r="r" b="b"/>
              <a:pathLst>
                <a:path w="12191365" h="5712460">
                  <a:moveTo>
                    <a:pt x="0" y="5711952"/>
                  </a:moveTo>
                  <a:lnTo>
                    <a:pt x="12191238" y="5711952"/>
                  </a:lnTo>
                </a:path>
                <a:path w="12191365" h="5712460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46753" y="2314193"/>
              <a:ext cx="481965" cy="205740"/>
            </a:xfrm>
            <a:custGeom>
              <a:avLst/>
              <a:gdLst/>
              <a:ahLst/>
              <a:cxnLst/>
              <a:rect l="l" t="t" r="r" b="b"/>
              <a:pathLst>
                <a:path w="481964" h="205739">
                  <a:moveTo>
                    <a:pt x="240792" y="0"/>
                  </a:moveTo>
                  <a:lnTo>
                    <a:pt x="176785" y="3677"/>
                  </a:lnTo>
                  <a:lnTo>
                    <a:pt x="119267" y="14054"/>
                  </a:lnTo>
                  <a:lnTo>
                    <a:pt x="70532" y="30146"/>
                  </a:lnTo>
                  <a:lnTo>
                    <a:pt x="32878" y="50969"/>
                  </a:lnTo>
                  <a:lnTo>
                    <a:pt x="0" y="102869"/>
                  </a:lnTo>
                  <a:lnTo>
                    <a:pt x="8602" y="130201"/>
                  </a:lnTo>
                  <a:lnTo>
                    <a:pt x="70532" y="175593"/>
                  </a:lnTo>
                  <a:lnTo>
                    <a:pt x="119267" y="191685"/>
                  </a:lnTo>
                  <a:lnTo>
                    <a:pt x="176785" y="202062"/>
                  </a:lnTo>
                  <a:lnTo>
                    <a:pt x="240792" y="205739"/>
                  </a:lnTo>
                  <a:lnTo>
                    <a:pt x="304798" y="202062"/>
                  </a:lnTo>
                  <a:lnTo>
                    <a:pt x="362316" y="191685"/>
                  </a:lnTo>
                  <a:lnTo>
                    <a:pt x="411051" y="175593"/>
                  </a:lnTo>
                  <a:lnTo>
                    <a:pt x="448705" y="154770"/>
                  </a:lnTo>
                  <a:lnTo>
                    <a:pt x="481584" y="102869"/>
                  </a:lnTo>
                  <a:lnTo>
                    <a:pt x="472981" y="75538"/>
                  </a:lnTo>
                  <a:lnTo>
                    <a:pt x="411051" y="30146"/>
                  </a:lnTo>
                  <a:lnTo>
                    <a:pt x="362316" y="14054"/>
                  </a:lnTo>
                  <a:lnTo>
                    <a:pt x="304798" y="3677"/>
                  </a:lnTo>
                  <a:lnTo>
                    <a:pt x="240792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746753" y="2314193"/>
              <a:ext cx="481965" cy="205740"/>
            </a:xfrm>
            <a:custGeom>
              <a:avLst/>
              <a:gdLst/>
              <a:ahLst/>
              <a:cxnLst/>
              <a:rect l="l" t="t" r="r" b="b"/>
              <a:pathLst>
                <a:path w="481964" h="205739">
                  <a:moveTo>
                    <a:pt x="0" y="102869"/>
                  </a:moveTo>
                  <a:lnTo>
                    <a:pt x="32878" y="50969"/>
                  </a:lnTo>
                  <a:lnTo>
                    <a:pt x="70532" y="30146"/>
                  </a:lnTo>
                  <a:lnTo>
                    <a:pt x="119267" y="14054"/>
                  </a:lnTo>
                  <a:lnTo>
                    <a:pt x="176785" y="3677"/>
                  </a:lnTo>
                  <a:lnTo>
                    <a:pt x="240792" y="0"/>
                  </a:lnTo>
                  <a:lnTo>
                    <a:pt x="304798" y="3677"/>
                  </a:lnTo>
                  <a:lnTo>
                    <a:pt x="362316" y="14054"/>
                  </a:lnTo>
                  <a:lnTo>
                    <a:pt x="411051" y="30146"/>
                  </a:lnTo>
                  <a:lnTo>
                    <a:pt x="448705" y="50969"/>
                  </a:lnTo>
                  <a:lnTo>
                    <a:pt x="481584" y="102869"/>
                  </a:lnTo>
                  <a:lnTo>
                    <a:pt x="472981" y="130201"/>
                  </a:lnTo>
                  <a:lnTo>
                    <a:pt x="411051" y="175593"/>
                  </a:lnTo>
                  <a:lnTo>
                    <a:pt x="362316" y="191685"/>
                  </a:lnTo>
                  <a:lnTo>
                    <a:pt x="304798" y="202062"/>
                  </a:lnTo>
                  <a:lnTo>
                    <a:pt x="240792" y="205739"/>
                  </a:lnTo>
                  <a:lnTo>
                    <a:pt x="176785" y="202062"/>
                  </a:lnTo>
                  <a:lnTo>
                    <a:pt x="119267" y="191685"/>
                  </a:lnTo>
                  <a:lnTo>
                    <a:pt x="70532" y="175593"/>
                  </a:lnTo>
                  <a:lnTo>
                    <a:pt x="32878" y="154770"/>
                  </a:lnTo>
                  <a:lnTo>
                    <a:pt x="0" y="102869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0337" y="4002785"/>
              <a:ext cx="2173224" cy="57911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80337" y="4002785"/>
              <a:ext cx="2173605" cy="579120"/>
            </a:xfrm>
            <a:custGeom>
              <a:avLst/>
              <a:gdLst/>
              <a:ahLst/>
              <a:cxnLst/>
              <a:rect l="l" t="t" r="r" b="b"/>
              <a:pathLst>
                <a:path w="2173604" h="579120">
                  <a:moveTo>
                    <a:pt x="0" y="289559"/>
                  </a:moveTo>
                  <a:lnTo>
                    <a:pt x="9150" y="251816"/>
                  </a:lnTo>
                  <a:lnTo>
                    <a:pt x="35838" y="215540"/>
                  </a:lnTo>
                  <a:lnTo>
                    <a:pt x="78917" y="181034"/>
                  </a:lnTo>
                  <a:lnTo>
                    <a:pt x="137241" y="148606"/>
                  </a:lnTo>
                  <a:lnTo>
                    <a:pt x="209665" y="118561"/>
                  </a:lnTo>
                  <a:lnTo>
                    <a:pt x="250807" y="104527"/>
                  </a:lnTo>
                  <a:lnTo>
                    <a:pt x="295043" y="91203"/>
                  </a:lnTo>
                  <a:lnTo>
                    <a:pt x="342232" y="78628"/>
                  </a:lnTo>
                  <a:lnTo>
                    <a:pt x="392229" y="66839"/>
                  </a:lnTo>
                  <a:lnTo>
                    <a:pt x="444892" y="55875"/>
                  </a:lnTo>
                  <a:lnTo>
                    <a:pt x="500077" y="45775"/>
                  </a:lnTo>
                  <a:lnTo>
                    <a:pt x="557641" y="36575"/>
                  </a:lnTo>
                  <a:lnTo>
                    <a:pt x="617441" y="28314"/>
                  </a:lnTo>
                  <a:lnTo>
                    <a:pt x="679333" y="21031"/>
                  </a:lnTo>
                  <a:lnTo>
                    <a:pt x="743175" y="14764"/>
                  </a:lnTo>
                  <a:lnTo>
                    <a:pt x="808823" y="9551"/>
                  </a:lnTo>
                  <a:lnTo>
                    <a:pt x="876134" y="5429"/>
                  </a:lnTo>
                  <a:lnTo>
                    <a:pt x="944964" y="2438"/>
                  </a:lnTo>
                  <a:lnTo>
                    <a:pt x="1015171" y="616"/>
                  </a:lnTo>
                  <a:lnTo>
                    <a:pt x="1086612" y="0"/>
                  </a:lnTo>
                  <a:lnTo>
                    <a:pt x="1158052" y="616"/>
                  </a:lnTo>
                  <a:lnTo>
                    <a:pt x="1228259" y="2438"/>
                  </a:lnTo>
                  <a:lnTo>
                    <a:pt x="1297089" y="5429"/>
                  </a:lnTo>
                  <a:lnTo>
                    <a:pt x="1364400" y="9551"/>
                  </a:lnTo>
                  <a:lnTo>
                    <a:pt x="1430048" y="14764"/>
                  </a:lnTo>
                  <a:lnTo>
                    <a:pt x="1493890" y="21031"/>
                  </a:lnTo>
                  <a:lnTo>
                    <a:pt x="1555782" y="28314"/>
                  </a:lnTo>
                  <a:lnTo>
                    <a:pt x="1615582" y="36575"/>
                  </a:lnTo>
                  <a:lnTo>
                    <a:pt x="1673146" y="45775"/>
                  </a:lnTo>
                  <a:lnTo>
                    <a:pt x="1728331" y="55875"/>
                  </a:lnTo>
                  <a:lnTo>
                    <a:pt x="1780994" y="66839"/>
                  </a:lnTo>
                  <a:lnTo>
                    <a:pt x="1830991" y="78628"/>
                  </a:lnTo>
                  <a:lnTo>
                    <a:pt x="1878180" y="91203"/>
                  </a:lnTo>
                  <a:lnTo>
                    <a:pt x="1922416" y="104527"/>
                  </a:lnTo>
                  <a:lnTo>
                    <a:pt x="1963558" y="118561"/>
                  </a:lnTo>
                  <a:lnTo>
                    <a:pt x="2001461" y="133266"/>
                  </a:lnTo>
                  <a:lnTo>
                    <a:pt x="2066978" y="164541"/>
                  </a:lnTo>
                  <a:lnTo>
                    <a:pt x="2117823" y="198046"/>
                  </a:lnTo>
                  <a:lnTo>
                    <a:pt x="2152850" y="233476"/>
                  </a:lnTo>
                  <a:lnTo>
                    <a:pt x="2170912" y="270524"/>
                  </a:lnTo>
                  <a:lnTo>
                    <a:pt x="2173224" y="289559"/>
                  </a:lnTo>
                  <a:lnTo>
                    <a:pt x="2170912" y="308595"/>
                  </a:lnTo>
                  <a:lnTo>
                    <a:pt x="2152850" y="345643"/>
                  </a:lnTo>
                  <a:lnTo>
                    <a:pt x="2117823" y="381073"/>
                  </a:lnTo>
                  <a:lnTo>
                    <a:pt x="2066978" y="414578"/>
                  </a:lnTo>
                  <a:lnTo>
                    <a:pt x="2001461" y="445853"/>
                  </a:lnTo>
                  <a:lnTo>
                    <a:pt x="1963558" y="460558"/>
                  </a:lnTo>
                  <a:lnTo>
                    <a:pt x="1922416" y="474592"/>
                  </a:lnTo>
                  <a:lnTo>
                    <a:pt x="1878180" y="487916"/>
                  </a:lnTo>
                  <a:lnTo>
                    <a:pt x="1830991" y="500491"/>
                  </a:lnTo>
                  <a:lnTo>
                    <a:pt x="1780994" y="512280"/>
                  </a:lnTo>
                  <a:lnTo>
                    <a:pt x="1728331" y="523244"/>
                  </a:lnTo>
                  <a:lnTo>
                    <a:pt x="1673146" y="533344"/>
                  </a:lnTo>
                  <a:lnTo>
                    <a:pt x="1615582" y="542544"/>
                  </a:lnTo>
                  <a:lnTo>
                    <a:pt x="1555782" y="550805"/>
                  </a:lnTo>
                  <a:lnTo>
                    <a:pt x="1493890" y="558088"/>
                  </a:lnTo>
                  <a:lnTo>
                    <a:pt x="1430048" y="564355"/>
                  </a:lnTo>
                  <a:lnTo>
                    <a:pt x="1364400" y="569568"/>
                  </a:lnTo>
                  <a:lnTo>
                    <a:pt x="1297089" y="573690"/>
                  </a:lnTo>
                  <a:lnTo>
                    <a:pt x="1228259" y="576681"/>
                  </a:lnTo>
                  <a:lnTo>
                    <a:pt x="1158052" y="578503"/>
                  </a:lnTo>
                  <a:lnTo>
                    <a:pt x="1086612" y="579119"/>
                  </a:lnTo>
                  <a:lnTo>
                    <a:pt x="1015171" y="578503"/>
                  </a:lnTo>
                  <a:lnTo>
                    <a:pt x="944964" y="576681"/>
                  </a:lnTo>
                  <a:lnTo>
                    <a:pt x="876134" y="573690"/>
                  </a:lnTo>
                  <a:lnTo>
                    <a:pt x="808823" y="569568"/>
                  </a:lnTo>
                  <a:lnTo>
                    <a:pt x="743175" y="564355"/>
                  </a:lnTo>
                  <a:lnTo>
                    <a:pt x="679333" y="558088"/>
                  </a:lnTo>
                  <a:lnTo>
                    <a:pt x="617441" y="550805"/>
                  </a:lnTo>
                  <a:lnTo>
                    <a:pt x="557641" y="542544"/>
                  </a:lnTo>
                  <a:lnTo>
                    <a:pt x="500077" y="533344"/>
                  </a:lnTo>
                  <a:lnTo>
                    <a:pt x="444892" y="523244"/>
                  </a:lnTo>
                  <a:lnTo>
                    <a:pt x="392229" y="512280"/>
                  </a:lnTo>
                  <a:lnTo>
                    <a:pt x="342232" y="500491"/>
                  </a:lnTo>
                  <a:lnTo>
                    <a:pt x="295043" y="487916"/>
                  </a:lnTo>
                  <a:lnTo>
                    <a:pt x="250807" y="474592"/>
                  </a:lnTo>
                  <a:lnTo>
                    <a:pt x="209665" y="460558"/>
                  </a:lnTo>
                  <a:lnTo>
                    <a:pt x="171762" y="445853"/>
                  </a:lnTo>
                  <a:lnTo>
                    <a:pt x="106245" y="414578"/>
                  </a:lnTo>
                  <a:lnTo>
                    <a:pt x="55400" y="381073"/>
                  </a:lnTo>
                  <a:lnTo>
                    <a:pt x="20373" y="345643"/>
                  </a:lnTo>
                  <a:lnTo>
                    <a:pt x="2311" y="308595"/>
                  </a:lnTo>
                  <a:lnTo>
                    <a:pt x="0" y="289559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597278" y="4187190"/>
            <a:ext cx="13423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Oluşturulan</a:t>
            </a:r>
            <a:r>
              <a:rPr sz="12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</a:rPr>
              <a:t>kayıt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298128" y="4323524"/>
            <a:ext cx="5384800" cy="1490980"/>
            <a:chOff x="2298128" y="4323524"/>
            <a:chExt cx="5384800" cy="149098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29762" y="4336541"/>
              <a:ext cx="228600" cy="6858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429762" y="4336541"/>
              <a:ext cx="228600" cy="68580"/>
            </a:xfrm>
            <a:custGeom>
              <a:avLst/>
              <a:gdLst/>
              <a:ahLst/>
              <a:cxnLst/>
              <a:rect l="l" t="t" r="r" b="b"/>
              <a:pathLst>
                <a:path w="228600" h="68579">
                  <a:moveTo>
                    <a:pt x="0" y="17144"/>
                  </a:moveTo>
                  <a:lnTo>
                    <a:pt x="194310" y="17144"/>
                  </a:lnTo>
                  <a:lnTo>
                    <a:pt x="194310" y="0"/>
                  </a:lnTo>
                  <a:lnTo>
                    <a:pt x="228600" y="34289"/>
                  </a:lnTo>
                  <a:lnTo>
                    <a:pt x="194310" y="68579"/>
                  </a:lnTo>
                  <a:lnTo>
                    <a:pt x="194310" y="51434"/>
                  </a:lnTo>
                  <a:lnTo>
                    <a:pt x="0" y="51434"/>
                  </a:lnTo>
                  <a:lnTo>
                    <a:pt x="0" y="17144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11146" y="5153405"/>
              <a:ext cx="5358383" cy="6477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311146" y="5153405"/>
              <a:ext cx="5358765" cy="647700"/>
            </a:xfrm>
            <a:custGeom>
              <a:avLst/>
              <a:gdLst/>
              <a:ahLst/>
              <a:cxnLst/>
              <a:rect l="l" t="t" r="r" b="b"/>
              <a:pathLst>
                <a:path w="5358765" h="647700">
                  <a:moveTo>
                    <a:pt x="0" y="647700"/>
                  </a:moveTo>
                  <a:lnTo>
                    <a:pt x="5358383" y="647700"/>
                  </a:lnTo>
                  <a:lnTo>
                    <a:pt x="5358383" y="0"/>
                  </a:lnTo>
                  <a:lnTo>
                    <a:pt x="0" y="0"/>
                  </a:lnTo>
                  <a:lnTo>
                    <a:pt x="0" y="647700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597276" y="5280786"/>
            <a:ext cx="47828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6095" marR="5080" indent="-49403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DAHA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ÖNCE</a:t>
            </a:r>
            <a:r>
              <a:rPr sz="12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GİRİLEN</a:t>
            </a:r>
            <a:r>
              <a:rPr sz="12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KAYDIN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GÜNCELLEME,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SİLME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VE</a:t>
            </a:r>
            <a:r>
              <a:rPr sz="12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DETAY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GÖRÜNTÜLEMESİ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ALANDAN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YAPILMAKTADIR.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587995" y="2675382"/>
            <a:ext cx="4015104" cy="2629535"/>
            <a:chOff x="7587995" y="2675382"/>
            <a:chExt cx="4015104" cy="2629535"/>
          </a:xfrm>
        </p:grpSpPr>
        <p:sp>
          <p:nvSpPr>
            <p:cNvPr id="18" name="object 18"/>
            <p:cNvSpPr/>
            <p:nvPr/>
          </p:nvSpPr>
          <p:spPr>
            <a:xfrm>
              <a:off x="7600695" y="4505833"/>
              <a:ext cx="1040130" cy="786765"/>
            </a:xfrm>
            <a:custGeom>
              <a:avLst/>
              <a:gdLst/>
              <a:ahLst/>
              <a:cxnLst/>
              <a:rect l="l" t="t" r="r" b="b"/>
              <a:pathLst>
                <a:path w="1040129" h="786764">
                  <a:moveTo>
                    <a:pt x="787907" y="0"/>
                  </a:moveTo>
                  <a:lnTo>
                    <a:pt x="838326" y="75692"/>
                  </a:lnTo>
                  <a:lnTo>
                    <a:pt x="0" y="635000"/>
                  </a:lnTo>
                  <a:lnTo>
                    <a:pt x="100964" y="786384"/>
                  </a:lnTo>
                  <a:lnTo>
                    <a:pt x="939292" y="226949"/>
                  </a:lnTo>
                  <a:lnTo>
                    <a:pt x="989837" y="302641"/>
                  </a:lnTo>
                  <a:lnTo>
                    <a:pt x="1040129" y="50292"/>
                  </a:lnTo>
                  <a:lnTo>
                    <a:pt x="787907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600695" y="4505833"/>
              <a:ext cx="1040130" cy="786765"/>
            </a:xfrm>
            <a:custGeom>
              <a:avLst/>
              <a:gdLst/>
              <a:ahLst/>
              <a:cxnLst/>
              <a:rect l="l" t="t" r="r" b="b"/>
              <a:pathLst>
                <a:path w="1040129" h="786764">
                  <a:moveTo>
                    <a:pt x="0" y="635000"/>
                  </a:moveTo>
                  <a:lnTo>
                    <a:pt x="838326" y="75692"/>
                  </a:lnTo>
                  <a:lnTo>
                    <a:pt x="787907" y="0"/>
                  </a:lnTo>
                  <a:lnTo>
                    <a:pt x="1040129" y="50292"/>
                  </a:lnTo>
                  <a:lnTo>
                    <a:pt x="989837" y="302641"/>
                  </a:lnTo>
                  <a:lnTo>
                    <a:pt x="939292" y="226949"/>
                  </a:lnTo>
                  <a:lnTo>
                    <a:pt x="100964" y="786384"/>
                  </a:lnTo>
                  <a:lnTo>
                    <a:pt x="0" y="635000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90581" y="2675382"/>
              <a:ext cx="1612392" cy="659891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9990581" y="2675382"/>
            <a:ext cx="1612900" cy="66040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5334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420"/>
              </a:spcBef>
            </a:pP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GÜNCELLEME</a:t>
            </a:r>
            <a:endParaRPr sz="1200">
              <a:latin typeface="Verdana"/>
              <a:cs typeface="Verdana"/>
            </a:endParaRPr>
          </a:p>
          <a:p>
            <a:pPr marL="1270" algn="ctr">
              <a:lnSpc>
                <a:spcPct val="100000"/>
              </a:lnSpc>
              <a:spcBef>
                <a:spcPts val="5"/>
              </a:spcBef>
            </a:pP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YAPILMASI</a:t>
            </a:r>
            <a:endParaRPr sz="12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GEREKİYOR</a:t>
            </a:r>
            <a:r>
              <a:rPr sz="12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İSE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457943" y="3422650"/>
            <a:ext cx="1130935" cy="784860"/>
          </a:xfrm>
          <a:custGeom>
            <a:avLst/>
            <a:gdLst/>
            <a:ahLst/>
            <a:cxnLst/>
            <a:rect l="l" t="t" r="r" b="b"/>
            <a:pathLst>
              <a:path w="1130934" h="784860">
                <a:moveTo>
                  <a:pt x="76200" y="708151"/>
                </a:moveTo>
                <a:lnTo>
                  <a:pt x="0" y="746251"/>
                </a:lnTo>
                <a:lnTo>
                  <a:pt x="76200" y="784351"/>
                </a:lnTo>
                <a:lnTo>
                  <a:pt x="76200" y="752601"/>
                </a:lnTo>
                <a:lnTo>
                  <a:pt x="63500" y="752601"/>
                </a:lnTo>
                <a:lnTo>
                  <a:pt x="63500" y="739901"/>
                </a:lnTo>
                <a:lnTo>
                  <a:pt x="76200" y="739901"/>
                </a:lnTo>
                <a:lnTo>
                  <a:pt x="76200" y="708151"/>
                </a:lnTo>
                <a:close/>
              </a:path>
              <a:path w="1130934" h="784860">
                <a:moveTo>
                  <a:pt x="76200" y="739901"/>
                </a:moveTo>
                <a:lnTo>
                  <a:pt x="63500" y="739901"/>
                </a:lnTo>
                <a:lnTo>
                  <a:pt x="63500" y="752601"/>
                </a:lnTo>
                <a:lnTo>
                  <a:pt x="76200" y="752601"/>
                </a:lnTo>
                <a:lnTo>
                  <a:pt x="76200" y="739901"/>
                </a:lnTo>
                <a:close/>
              </a:path>
              <a:path w="1130934" h="784860">
                <a:moveTo>
                  <a:pt x="559053" y="739901"/>
                </a:moveTo>
                <a:lnTo>
                  <a:pt x="76200" y="739901"/>
                </a:lnTo>
                <a:lnTo>
                  <a:pt x="76200" y="752601"/>
                </a:lnTo>
                <a:lnTo>
                  <a:pt x="568832" y="752601"/>
                </a:lnTo>
                <a:lnTo>
                  <a:pt x="571753" y="749681"/>
                </a:lnTo>
                <a:lnTo>
                  <a:pt x="571753" y="746251"/>
                </a:lnTo>
                <a:lnTo>
                  <a:pt x="559053" y="746251"/>
                </a:lnTo>
                <a:lnTo>
                  <a:pt x="559053" y="739901"/>
                </a:lnTo>
                <a:close/>
              </a:path>
              <a:path w="1130934" h="784860">
                <a:moveTo>
                  <a:pt x="1130680" y="0"/>
                </a:moveTo>
                <a:lnTo>
                  <a:pt x="561848" y="0"/>
                </a:lnTo>
                <a:lnTo>
                  <a:pt x="559053" y="2794"/>
                </a:lnTo>
                <a:lnTo>
                  <a:pt x="559053" y="746251"/>
                </a:lnTo>
                <a:lnTo>
                  <a:pt x="565403" y="739901"/>
                </a:lnTo>
                <a:lnTo>
                  <a:pt x="571753" y="739901"/>
                </a:lnTo>
                <a:lnTo>
                  <a:pt x="571753" y="12700"/>
                </a:lnTo>
                <a:lnTo>
                  <a:pt x="565403" y="12700"/>
                </a:lnTo>
                <a:lnTo>
                  <a:pt x="571753" y="6350"/>
                </a:lnTo>
                <a:lnTo>
                  <a:pt x="1130680" y="6350"/>
                </a:lnTo>
                <a:lnTo>
                  <a:pt x="1130680" y="0"/>
                </a:lnTo>
                <a:close/>
              </a:path>
              <a:path w="1130934" h="784860">
                <a:moveTo>
                  <a:pt x="571753" y="739901"/>
                </a:moveTo>
                <a:lnTo>
                  <a:pt x="565403" y="739901"/>
                </a:lnTo>
                <a:lnTo>
                  <a:pt x="559053" y="746251"/>
                </a:lnTo>
                <a:lnTo>
                  <a:pt x="571753" y="746251"/>
                </a:lnTo>
                <a:lnTo>
                  <a:pt x="571753" y="739901"/>
                </a:lnTo>
                <a:close/>
              </a:path>
              <a:path w="1130934" h="784860">
                <a:moveTo>
                  <a:pt x="571753" y="6350"/>
                </a:moveTo>
                <a:lnTo>
                  <a:pt x="565403" y="12700"/>
                </a:lnTo>
                <a:lnTo>
                  <a:pt x="571753" y="12700"/>
                </a:lnTo>
                <a:lnTo>
                  <a:pt x="571753" y="6350"/>
                </a:lnTo>
                <a:close/>
              </a:path>
              <a:path w="1130934" h="784860">
                <a:moveTo>
                  <a:pt x="1130680" y="6350"/>
                </a:moveTo>
                <a:lnTo>
                  <a:pt x="571753" y="6350"/>
                </a:lnTo>
                <a:lnTo>
                  <a:pt x="571753" y="12700"/>
                </a:lnTo>
                <a:lnTo>
                  <a:pt x="1130680" y="12700"/>
                </a:lnTo>
                <a:lnTo>
                  <a:pt x="1130680" y="635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126</a:t>
            </a:fld>
            <a:endParaRPr spc="-25" dirty="0"/>
          </a:p>
        </p:txBody>
      </p: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08375" y="78435"/>
            <a:ext cx="523430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375535" algn="l"/>
              </a:tabLst>
            </a:pPr>
            <a:r>
              <a:rPr spc="-10" dirty="0"/>
              <a:t>BORÇLANMA</a:t>
            </a:r>
            <a:r>
              <a:rPr dirty="0"/>
              <a:t>	BİLGİLERİ</a:t>
            </a:r>
            <a:r>
              <a:rPr spc="-114" dirty="0"/>
              <a:t> </a:t>
            </a:r>
            <a:r>
              <a:rPr spc="-10" dirty="0"/>
              <a:t>(örnek)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08013" y="737425"/>
            <a:ext cx="12089130" cy="5701665"/>
            <a:chOff x="108013" y="737425"/>
            <a:chExt cx="12089130" cy="57016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348" y="746759"/>
              <a:ext cx="12074652" cy="568299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2776" y="742187"/>
              <a:ext cx="12079605" cy="5692140"/>
            </a:xfrm>
            <a:custGeom>
              <a:avLst/>
              <a:gdLst/>
              <a:ahLst/>
              <a:cxnLst/>
              <a:rect l="l" t="t" r="r" b="b"/>
              <a:pathLst>
                <a:path w="12079605" h="5692140">
                  <a:moveTo>
                    <a:pt x="12079224" y="0"/>
                  </a:moveTo>
                  <a:lnTo>
                    <a:pt x="0" y="0"/>
                  </a:lnTo>
                  <a:lnTo>
                    <a:pt x="0" y="5692140"/>
                  </a:lnTo>
                  <a:lnTo>
                    <a:pt x="12079224" y="569214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51569" y="3934205"/>
              <a:ext cx="2965704" cy="88391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751569" y="3934205"/>
              <a:ext cx="2966085" cy="883919"/>
            </a:xfrm>
            <a:custGeom>
              <a:avLst/>
              <a:gdLst/>
              <a:ahLst/>
              <a:cxnLst/>
              <a:rect l="l" t="t" r="r" b="b"/>
              <a:pathLst>
                <a:path w="2966084" h="883920">
                  <a:moveTo>
                    <a:pt x="0" y="147320"/>
                  </a:moveTo>
                  <a:lnTo>
                    <a:pt x="7506" y="100738"/>
                  </a:lnTo>
                  <a:lnTo>
                    <a:pt x="28411" y="60295"/>
                  </a:lnTo>
                  <a:lnTo>
                    <a:pt x="60295" y="28411"/>
                  </a:lnTo>
                  <a:lnTo>
                    <a:pt x="100738" y="7506"/>
                  </a:lnTo>
                  <a:lnTo>
                    <a:pt x="147320" y="0"/>
                  </a:lnTo>
                  <a:lnTo>
                    <a:pt x="2818383" y="0"/>
                  </a:lnTo>
                  <a:lnTo>
                    <a:pt x="2864965" y="7506"/>
                  </a:lnTo>
                  <a:lnTo>
                    <a:pt x="2905408" y="28411"/>
                  </a:lnTo>
                  <a:lnTo>
                    <a:pt x="2937292" y="60295"/>
                  </a:lnTo>
                  <a:lnTo>
                    <a:pt x="2958197" y="100738"/>
                  </a:lnTo>
                  <a:lnTo>
                    <a:pt x="2965704" y="147320"/>
                  </a:lnTo>
                  <a:lnTo>
                    <a:pt x="2965704" y="736600"/>
                  </a:lnTo>
                  <a:lnTo>
                    <a:pt x="2958197" y="783181"/>
                  </a:lnTo>
                  <a:lnTo>
                    <a:pt x="2937292" y="823624"/>
                  </a:lnTo>
                  <a:lnTo>
                    <a:pt x="2905408" y="855508"/>
                  </a:lnTo>
                  <a:lnTo>
                    <a:pt x="2864965" y="876413"/>
                  </a:lnTo>
                  <a:lnTo>
                    <a:pt x="2818383" y="883920"/>
                  </a:lnTo>
                  <a:lnTo>
                    <a:pt x="147320" y="883920"/>
                  </a:lnTo>
                  <a:lnTo>
                    <a:pt x="100738" y="876413"/>
                  </a:lnTo>
                  <a:lnTo>
                    <a:pt x="60295" y="855508"/>
                  </a:lnTo>
                  <a:lnTo>
                    <a:pt x="28411" y="823624"/>
                  </a:lnTo>
                  <a:lnTo>
                    <a:pt x="7506" y="783181"/>
                  </a:lnTo>
                  <a:lnTo>
                    <a:pt x="0" y="736600"/>
                  </a:lnTo>
                  <a:lnTo>
                    <a:pt x="0" y="147320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998966" y="3996308"/>
            <a:ext cx="246888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KAYITLARDA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DEĞİŞİKLİK YAPILDIKTAN</a:t>
            </a:r>
            <a:r>
              <a:rPr sz="12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SONRA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BURADAN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GÜNCELLEME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İŞLEMİ TAMAMLANACAKTIR.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293108" y="1360932"/>
            <a:ext cx="6002020" cy="4802505"/>
            <a:chOff x="4293108" y="1360932"/>
            <a:chExt cx="6002020" cy="4802505"/>
          </a:xfrm>
        </p:grpSpPr>
        <p:sp>
          <p:nvSpPr>
            <p:cNvPr id="10" name="object 10"/>
            <p:cNvSpPr/>
            <p:nvPr/>
          </p:nvSpPr>
          <p:spPr>
            <a:xfrm>
              <a:off x="8633460" y="4987797"/>
              <a:ext cx="1661795" cy="1175385"/>
            </a:xfrm>
            <a:custGeom>
              <a:avLst/>
              <a:gdLst/>
              <a:ahLst/>
              <a:cxnLst/>
              <a:rect l="l" t="t" r="r" b="b"/>
              <a:pathLst>
                <a:path w="1661795" h="1175385">
                  <a:moveTo>
                    <a:pt x="76200" y="1098956"/>
                  </a:moveTo>
                  <a:lnTo>
                    <a:pt x="0" y="1137056"/>
                  </a:lnTo>
                  <a:lnTo>
                    <a:pt x="76200" y="1175156"/>
                  </a:lnTo>
                  <a:lnTo>
                    <a:pt x="76200" y="1143406"/>
                  </a:lnTo>
                  <a:lnTo>
                    <a:pt x="63500" y="1143406"/>
                  </a:lnTo>
                  <a:lnTo>
                    <a:pt x="63500" y="1130706"/>
                  </a:lnTo>
                  <a:lnTo>
                    <a:pt x="76200" y="1130706"/>
                  </a:lnTo>
                  <a:lnTo>
                    <a:pt x="76200" y="1098956"/>
                  </a:lnTo>
                  <a:close/>
                </a:path>
                <a:path w="1661795" h="1175385">
                  <a:moveTo>
                    <a:pt x="76200" y="1130706"/>
                  </a:moveTo>
                  <a:lnTo>
                    <a:pt x="63500" y="1130706"/>
                  </a:lnTo>
                  <a:lnTo>
                    <a:pt x="63500" y="1143406"/>
                  </a:lnTo>
                  <a:lnTo>
                    <a:pt x="76200" y="1143406"/>
                  </a:lnTo>
                  <a:lnTo>
                    <a:pt x="76200" y="1130706"/>
                  </a:lnTo>
                  <a:close/>
                </a:path>
                <a:path w="1661795" h="1175385">
                  <a:moveTo>
                    <a:pt x="824484" y="1130706"/>
                  </a:moveTo>
                  <a:lnTo>
                    <a:pt x="76200" y="1130706"/>
                  </a:lnTo>
                  <a:lnTo>
                    <a:pt x="76200" y="1143406"/>
                  </a:lnTo>
                  <a:lnTo>
                    <a:pt x="834390" y="1143406"/>
                  </a:lnTo>
                  <a:lnTo>
                    <a:pt x="837184" y="1140561"/>
                  </a:lnTo>
                  <a:lnTo>
                    <a:pt x="837184" y="1137056"/>
                  </a:lnTo>
                  <a:lnTo>
                    <a:pt x="824484" y="1137056"/>
                  </a:lnTo>
                  <a:lnTo>
                    <a:pt x="824484" y="1130706"/>
                  </a:lnTo>
                  <a:close/>
                </a:path>
                <a:path w="1661795" h="1175385">
                  <a:moveTo>
                    <a:pt x="1661668" y="0"/>
                  </a:moveTo>
                  <a:lnTo>
                    <a:pt x="827278" y="0"/>
                  </a:lnTo>
                  <a:lnTo>
                    <a:pt x="824484" y="2793"/>
                  </a:lnTo>
                  <a:lnTo>
                    <a:pt x="824484" y="1137056"/>
                  </a:lnTo>
                  <a:lnTo>
                    <a:pt x="830834" y="1130706"/>
                  </a:lnTo>
                  <a:lnTo>
                    <a:pt x="837184" y="1130706"/>
                  </a:lnTo>
                  <a:lnTo>
                    <a:pt x="837184" y="12700"/>
                  </a:lnTo>
                  <a:lnTo>
                    <a:pt x="830834" y="12700"/>
                  </a:lnTo>
                  <a:lnTo>
                    <a:pt x="837184" y="6350"/>
                  </a:lnTo>
                  <a:lnTo>
                    <a:pt x="1661668" y="6350"/>
                  </a:lnTo>
                  <a:lnTo>
                    <a:pt x="1661668" y="0"/>
                  </a:lnTo>
                  <a:close/>
                </a:path>
                <a:path w="1661795" h="1175385">
                  <a:moveTo>
                    <a:pt x="837184" y="1130706"/>
                  </a:moveTo>
                  <a:lnTo>
                    <a:pt x="830834" y="1130706"/>
                  </a:lnTo>
                  <a:lnTo>
                    <a:pt x="824484" y="1137056"/>
                  </a:lnTo>
                  <a:lnTo>
                    <a:pt x="837184" y="1137056"/>
                  </a:lnTo>
                  <a:lnTo>
                    <a:pt x="837184" y="1130706"/>
                  </a:lnTo>
                  <a:close/>
                </a:path>
                <a:path w="1661795" h="1175385">
                  <a:moveTo>
                    <a:pt x="837184" y="6350"/>
                  </a:moveTo>
                  <a:lnTo>
                    <a:pt x="830834" y="12700"/>
                  </a:lnTo>
                  <a:lnTo>
                    <a:pt x="837184" y="12700"/>
                  </a:lnTo>
                  <a:lnTo>
                    <a:pt x="837184" y="6350"/>
                  </a:lnTo>
                  <a:close/>
                </a:path>
                <a:path w="1661795" h="1175385">
                  <a:moveTo>
                    <a:pt x="1661668" y="6350"/>
                  </a:moveTo>
                  <a:lnTo>
                    <a:pt x="837184" y="6350"/>
                  </a:lnTo>
                  <a:lnTo>
                    <a:pt x="837184" y="12700"/>
                  </a:lnTo>
                  <a:lnTo>
                    <a:pt x="1661668" y="12700"/>
                  </a:lnTo>
                  <a:lnTo>
                    <a:pt x="1661668" y="635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306062" y="1373886"/>
              <a:ext cx="889000" cy="292735"/>
            </a:xfrm>
            <a:custGeom>
              <a:avLst/>
              <a:gdLst/>
              <a:ahLst/>
              <a:cxnLst/>
              <a:rect l="l" t="t" r="r" b="b"/>
              <a:pathLst>
                <a:path w="889000" h="292735">
                  <a:moveTo>
                    <a:pt x="444246" y="0"/>
                  </a:moveTo>
                  <a:lnTo>
                    <a:pt x="378595" y="1586"/>
                  </a:lnTo>
                  <a:lnTo>
                    <a:pt x="315936" y="6196"/>
                  </a:lnTo>
                  <a:lnTo>
                    <a:pt x="256957" y="13602"/>
                  </a:lnTo>
                  <a:lnTo>
                    <a:pt x="202343" y="23577"/>
                  </a:lnTo>
                  <a:lnTo>
                    <a:pt x="152782" y="35895"/>
                  </a:lnTo>
                  <a:lnTo>
                    <a:pt x="108961" y="50329"/>
                  </a:lnTo>
                  <a:lnTo>
                    <a:pt x="71567" y="66652"/>
                  </a:lnTo>
                  <a:lnTo>
                    <a:pt x="18807" y="104060"/>
                  </a:lnTo>
                  <a:lnTo>
                    <a:pt x="0" y="146303"/>
                  </a:lnTo>
                  <a:lnTo>
                    <a:pt x="4816" y="167917"/>
                  </a:lnTo>
                  <a:lnTo>
                    <a:pt x="41287" y="207969"/>
                  </a:lnTo>
                  <a:lnTo>
                    <a:pt x="108961" y="242278"/>
                  </a:lnTo>
                  <a:lnTo>
                    <a:pt x="152782" y="256712"/>
                  </a:lnTo>
                  <a:lnTo>
                    <a:pt x="202343" y="269030"/>
                  </a:lnTo>
                  <a:lnTo>
                    <a:pt x="256957" y="279005"/>
                  </a:lnTo>
                  <a:lnTo>
                    <a:pt x="315936" y="286411"/>
                  </a:lnTo>
                  <a:lnTo>
                    <a:pt x="378595" y="291021"/>
                  </a:lnTo>
                  <a:lnTo>
                    <a:pt x="444246" y="292608"/>
                  </a:lnTo>
                  <a:lnTo>
                    <a:pt x="509896" y="291021"/>
                  </a:lnTo>
                  <a:lnTo>
                    <a:pt x="572555" y="286411"/>
                  </a:lnTo>
                  <a:lnTo>
                    <a:pt x="631534" y="279005"/>
                  </a:lnTo>
                  <a:lnTo>
                    <a:pt x="686148" y="269030"/>
                  </a:lnTo>
                  <a:lnTo>
                    <a:pt x="735709" y="256712"/>
                  </a:lnTo>
                  <a:lnTo>
                    <a:pt x="779530" y="242278"/>
                  </a:lnTo>
                  <a:lnTo>
                    <a:pt x="816924" y="225955"/>
                  </a:lnTo>
                  <a:lnTo>
                    <a:pt x="869684" y="188547"/>
                  </a:lnTo>
                  <a:lnTo>
                    <a:pt x="888491" y="146303"/>
                  </a:lnTo>
                  <a:lnTo>
                    <a:pt x="883675" y="124690"/>
                  </a:lnTo>
                  <a:lnTo>
                    <a:pt x="847204" y="84638"/>
                  </a:lnTo>
                  <a:lnTo>
                    <a:pt x="779530" y="50329"/>
                  </a:lnTo>
                  <a:lnTo>
                    <a:pt x="735709" y="35895"/>
                  </a:lnTo>
                  <a:lnTo>
                    <a:pt x="686148" y="23577"/>
                  </a:lnTo>
                  <a:lnTo>
                    <a:pt x="631534" y="13602"/>
                  </a:lnTo>
                  <a:lnTo>
                    <a:pt x="572555" y="6196"/>
                  </a:lnTo>
                  <a:lnTo>
                    <a:pt x="509896" y="1586"/>
                  </a:lnTo>
                  <a:lnTo>
                    <a:pt x="4442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306062" y="1373886"/>
              <a:ext cx="889000" cy="292735"/>
            </a:xfrm>
            <a:custGeom>
              <a:avLst/>
              <a:gdLst/>
              <a:ahLst/>
              <a:cxnLst/>
              <a:rect l="l" t="t" r="r" b="b"/>
              <a:pathLst>
                <a:path w="889000" h="292735">
                  <a:moveTo>
                    <a:pt x="0" y="146303"/>
                  </a:moveTo>
                  <a:lnTo>
                    <a:pt x="18807" y="104060"/>
                  </a:lnTo>
                  <a:lnTo>
                    <a:pt x="71567" y="66652"/>
                  </a:lnTo>
                  <a:lnTo>
                    <a:pt x="108961" y="50329"/>
                  </a:lnTo>
                  <a:lnTo>
                    <a:pt x="152782" y="35895"/>
                  </a:lnTo>
                  <a:lnTo>
                    <a:pt x="202343" y="23577"/>
                  </a:lnTo>
                  <a:lnTo>
                    <a:pt x="256957" y="13602"/>
                  </a:lnTo>
                  <a:lnTo>
                    <a:pt x="315936" y="6196"/>
                  </a:lnTo>
                  <a:lnTo>
                    <a:pt x="378595" y="1586"/>
                  </a:lnTo>
                  <a:lnTo>
                    <a:pt x="444246" y="0"/>
                  </a:lnTo>
                  <a:lnTo>
                    <a:pt x="509896" y="1586"/>
                  </a:lnTo>
                  <a:lnTo>
                    <a:pt x="572555" y="6196"/>
                  </a:lnTo>
                  <a:lnTo>
                    <a:pt x="631534" y="13602"/>
                  </a:lnTo>
                  <a:lnTo>
                    <a:pt x="686148" y="23577"/>
                  </a:lnTo>
                  <a:lnTo>
                    <a:pt x="735709" y="35895"/>
                  </a:lnTo>
                  <a:lnTo>
                    <a:pt x="779530" y="50329"/>
                  </a:lnTo>
                  <a:lnTo>
                    <a:pt x="816924" y="66652"/>
                  </a:lnTo>
                  <a:lnTo>
                    <a:pt x="869684" y="104060"/>
                  </a:lnTo>
                  <a:lnTo>
                    <a:pt x="888491" y="146303"/>
                  </a:lnTo>
                  <a:lnTo>
                    <a:pt x="883675" y="167917"/>
                  </a:lnTo>
                  <a:lnTo>
                    <a:pt x="847204" y="207969"/>
                  </a:lnTo>
                  <a:lnTo>
                    <a:pt x="779530" y="242278"/>
                  </a:lnTo>
                  <a:lnTo>
                    <a:pt x="735709" y="256712"/>
                  </a:lnTo>
                  <a:lnTo>
                    <a:pt x="686148" y="269030"/>
                  </a:lnTo>
                  <a:lnTo>
                    <a:pt x="631534" y="279005"/>
                  </a:lnTo>
                  <a:lnTo>
                    <a:pt x="572555" y="286411"/>
                  </a:lnTo>
                  <a:lnTo>
                    <a:pt x="509896" y="291021"/>
                  </a:lnTo>
                  <a:lnTo>
                    <a:pt x="444246" y="292608"/>
                  </a:lnTo>
                  <a:lnTo>
                    <a:pt x="378595" y="291021"/>
                  </a:lnTo>
                  <a:lnTo>
                    <a:pt x="315936" y="286411"/>
                  </a:lnTo>
                  <a:lnTo>
                    <a:pt x="256957" y="279005"/>
                  </a:lnTo>
                  <a:lnTo>
                    <a:pt x="202343" y="269030"/>
                  </a:lnTo>
                  <a:lnTo>
                    <a:pt x="152782" y="256712"/>
                  </a:lnTo>
                  <a:lnTo>
                    <a:pt x="108961" y="242278"/>
                  </a:lnTo>
                  <a:lnTo>
                    <a:pt x="71567" y="225955"/>
                  </a:lnTo>
                  <a:lnTo>
                    <a:pt x="18807" y="188547"/>
                  </a:lnTo>
                  <a:lnTo>
                    <a:pt x="0" y="146303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127</a:t>
            </a:fld>
            <a:endParaRPr spc="-25" dirty="0"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000" y="633793"/>
            <a:ext cx="12200890" cy="5895340"/>
            <a:chOff x="-4000" y="633793"/>
            <a:chExt cx="12200890" cy="58953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43127"/>
              <a:ext cx="12192000" cy="58491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" y="638555"/>
              <a:ext cx="12191365" cy="5858510"/>
            </a:xfrm>
            <a:custGeom>
              <a:avLst/>
              <a:gdLst/>
              <a:ahLst/>
              <a:cxnLst/>
              <a:rect l="l" t="t" r="r" b="b"/>
              <a:pathLst>
                <a:path w="12191365" h="5858510">
                  <a:moveTo>
                    <a:pt x="0" y="5858256"/>
                  </a:moveTo>
                  <a:lnTo>
                    <a:pt x="12191238" y="5858256"/>
                  </a:lnTo>
                </a:path>
                <a:path w="12191365" h="5858510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1194" y="1661922"/>
              <a:ext cx="2258568" cy="140665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71194" y="1661922"/>
              <a:ext cx="2258695" cy="1407160"/>
            </a:xfrm>
            <a:custGeom>
              <a:avLst/>
              <a:gdLst/>
              <a:ahLst/>
              <a:cxnLst/>
              <a:rect l="l" t="t" r="r" b="b"/>
              <a:pathLst>
                <a:path w="2258695" h="1407160">
                  <a:moveTo>
                    <a:pt x="0" y="703326"/>
                  </a:moveTo>
                  <a:lnTo>
                    <a:pt x="5830" y="631405"/>
                  </a:lnTo>
                  <a:lnTo>
                    <a:pt x="22942" y="561564"/>
                  </a:lnTo>
                  <a:lnTo>
                    <a:pt x="50769" y="494157"/>
                  </a:lnTo>
                  <a:lnTo>
                    <a:pt x="88743" y="429535"/>
                  </a:lnTo>
                  <a:lnTo>
                    <a:pt x="111357" y="398380"/>
                  </a:lnTo>
                  <a:lnTo>
                    <a:pt x="136296" y="368053"/>
                  </a:lnTo>
                  <a:lnTo>
                    <a:pt x="163487" y="338600"/>
                  </a:lnTo>
                  <a:lnTo>
                    <a:pt x="192861" y="310064"/>
                  </a:lnTo>
                  <a:lnTo>
                    <a:pt x="224345" y="282490"/>
                  </a:lnTo>
                  <a:lnTo>
                    <a:pt x="257870" y="255921"/>
                  </a:lnTo>
                  <a:lnTo>
                    <a:pt x="293363" y="230402"/>
                  </a:lnTo>
                  <a:lnTo>
                    <a:pt x="330755" y="205978"/>
                  </a:lnTo>
                  <a:lnTo>
                    <a:pt x="369974" y="182691"/>
                  </a:lnTo>
                  <a:lnTo>
                    <a:pt x="410950" y="160587"/>
                  </a:lnTo>
                  <a:lnTo>
                    <a:pt x="453610" y="139709"/>
                  </a:lnTo>
                  <a:lnTo>
                    <a:pt x="497885" y="120102"/>
                  </a:lnTo>
                  <a:lnTo>
                    <a:pt x="543704" y="101809"/>
                  </a:lnTo>
                  <a:lnTo>
                    <a:pt x="590995" y="84876"/>
                  </a:lnTo>
                  <a:lnTo>
                    <a:pt x="639688" y="69345"/>
                  </a:lnTo>
                  <a:lnTo>
                    <a:pt x="689711" y="55262"/>
                  </a:lnTo>
                  <a:lnTo>
                    <a:pt x="740994" y="42671"/>
                  </a:lnTo>
                  <a:lnTo>
                    <a:pt x="793465" y="31615"/>
                  </a:lnTo>
                  <a:lnTo>
                    <a:pt x="847054" y="22139"/>
                  </a:lnTo>
                  <a:lnTo>
                    <a:pt x="901690" y="14286"/>
                  </a:lnTo>
                  <a:lnTo>
                    <a:pt x="957302" y="8102"/>
                  </a:lnTo>
                  <a:lnTo>
                    <a:pt x="1013819" y="3630"/>
                  </a:lnTo>
                  <a:lnTo>
                    <a:pt x="1071170" y="915"/>
                  </a:lnTo>
                  <a:lnTo>
                    <a:pt x="1129283" y="0"/>
                  </a:lnTo>
                  <a:lnTo>
                    <a:pt x="1187397" y="915"/>
                  </a:lnTo>
                  <a:lnTo>
                    <a:pt x="1244748" y="3630"/>
                  </a:lnTo>
                  <a:lnTo>
                    <a:pt x="1301265" y="8102"/>
                  </a:lnTo>
                  <a:lnTo>
                    <a:pt x="1356877" y="14286"/>
                  </a:lnTo>
                  <a:lnTo>
                    <a:pt x="1411513" y="22139"/>
                  </a:lnTo>
                  <a:lnTo>
                    <a:pt x="1465102" y="31615"/>
                  </a:lnTo>
                  <a:lnTo>
                    <a:pt x="1517573" y="42671"/>
                  </a:lnTo>
                  <a:lnTo>
                    <a:pt x="1568856" y="55262"/>
                  </a:lnTo>
                  <a:lnTo>
                    <a:pt x="1618879" y="69345"/>
                  </a:lnTo>
                  <a:lnTo>
                    <a:pt x="1667572" y="84876"/>
                  </a:lnTo>
                  <a:lnTo>
                    <a:pt x="1714863" y="101809"/>
                  </a:lnTo>
                  <a:lnTo>
                    <a:pt x="1760682" y="120102"/>
                  </a:lnTo>
                  <a:lnTo>
                    <a:pt x="1804957" y="139709"/>
                  </a:lnTo>
                  <a:lnTo>
                    <a:pt x="1847617" y="160587"/>
                  </a:lnTo>
                  <a:lnTo>
                    <a:pt x="1888593" y="182691"/>
                  </a:lnTo>
                  <a:lnTo>
                    <a:pt x="1927812" y="205978"/>
                  </a:lnTo>
                  <a:lnTo>
                    <a:pt x="1965204" y="230402"/>
                  </a:lnTo>
                  <a:lnTo>
                    <a:pt x="2000697" y="255921"/>
                  </a:lnTo>
                  <a:lnTo>
                    <a:pt x="2034222" y="282490"/>
                  </a:lnTo>
                  <a:lnTo>
                    <a:pt x="2065706" y="310064"/>
                  </a:lnTo>
                  <a:lnTo>
                    <a:pt x="2095080" y="338600"/>
                  </a:lnTo>
                  <a:lnTo>
                    <a:pt x="2122271" y="368053"/>
                  </a:lnTo>
                  <a:lnTo>
                    <a:pt x="2147210" y="398380"/>
                  </a:lnTo>
                  <a:lnTo>
                    <a:pt x="2169824" y="429535"/>
                  </a:lnTo>
                  <a:lnTo>
                    <a:pt x="2207798" y="494157"/>
                  </a:lnTo>
                  <a:lnTo>
                    <a:pt x="2235625" y="561564"/>
                  </a:lnTo>
                  <a:lnTo>
                    <a:pt x="2252737" y="631405"/>
                  </a:lnTo>
                  <a:lnTo>
                    <a:pt x="2258568" y="703326"/>
                  </a:lnTo>
                  <a:lnTo>
                    <a:pt x="2257098" y="739524"/>
                  </a:lnTo>
                  <a:lnTo>
                    <a:pt x="2245556" y="810448"/>
                  </a:lnTo>
                  <a:lnTo>
                    <a:pt x="2223015" y="879117"/>
                  </a:lnTo>
                  <a:lnTo>
                    <a:pt x="2190044" y="945175"/>
                  </a:lnTo>
                  <a:lnTo>
                    <a:pt x="2147210" y="1008271"/>
                  </a:lnTo>
                  <a:lnTo>
                    <a:pt x="2122271" y="1038598"/>
                  </a:lnTo>
                  <a:lnTo>
                    <a:pt x="2095080" y="1068051"/>
                  </a:lnTo>
                  <a:lnTo>
                    <a:pt x="2065706" y="1096587"/>
                  </a:lnTo>
                  <a:lnTo>
                    <a:pt x="2034222" y="1124161"/>
                  </a:lnTo>
                  <a:lnTo>
                    <a:pt x="2000697" y="1150730"/>
                  </a:lnTo>
                  <a:lnTo>
                    <a:pt x="1965204" y="1176249"/>
                  </a:lnTo>
                  <a:lnTo>
                    <a:pt x="1927812" y="1200673"/>
                  </a:lnTo>
                  <a:lnTo>
                    <a:pt x="1888593" y="1223960"/>
                  </a:lnTo>
                  <a:lnTo>
                    <a:pt x="1847617" y="1246064"/>
                  </a:lnTo>
                  <a:lnTo>
                    <a:pt x="1804957" y="1266942"/>
                  </a:lnTo>
                  <a:lnTo>
                    <a:pt x="1760682" y="1286549"/>
                  </a:lnTo>
                  <a:lnTo>
                    <a:pt x="1714863" y="1304842"/>
                  </a:lnTo>
                  <a:lnTo>
                    <a:pt x="1667572" y="1321775"/>
                  </a:lnTo>
                  <a:lnTo>
                    <a:pt x="1618879" y="1337306"/>
                  </a:lnTo>
                  <a:lnTo>
                    <a:pt x="1568856" y="1351389"/>
                  </a:lnTo>
                  <a:lnTo>
                    <a:pt x="1517573" y="1363980"/>
                  </a:lnTo>
                  <a:lnTo>
                    <a:pt x="1465102" y="1375036"/>
                  </a:lnTo>
                  <a:lnTo>
                    <a:pt x="1411513" y="1384512"/>
                  </a:lnTo>
                  <a:lnTo>
                    <a:pt x="1356877" y="1392365"/>
                  </a:lnTo>
                  <a:lnTo>
                    <a:pt x="1301265" y="1398549"/>
                  </a:lnTo>
                  <a:lnTo>
                    <a:pt x="1244748" y="1403021"/>
                  </a:lnTo>
                  <a:lnTo>
                    <a:pt x="1187397" y="1405736"/>
                  </a:lnTo>
                  <a:lnTo>
                    <a:pt x="1129283" y="1406652"/>
                  </a:lnTo>
                  <a:lnTo>
                    <a:pt x="1071170" y="1405736"/>
                  </a:lnTo>
                  <a:lnTo>
                    <a:pt x="1013819" y="1403021"/>
                  </a:lnTo>
                  <a:lnTo>
                    <a:pt x="957302" y="1398549"/>
                  </a:lnTo>
                  <a:lnTo>
                    <a:pt x="901690" y="1392365"/>
                  </a:lnTo>
                  <a:lnTo>
                    <a:pt x="847054" y="1384512"/>
                  </a:lnTo>
                  <a:lnTo>
                    <a:pt x="793465" y="1375036"/>
                  </a:lnTo>
                  <a:lnTo>
                    <a:pt x="740994" y="1363980"/>
                  </a:lnTo>
                  <a:lnTo>
                    <a:pt x="689711" y="1351389"/>
                  </a:lnTo>
                  <a:lnTo>
                    <a:pt x="639688" y="1337306"/>
                  </a:lnTo>
                  <a:lnTo>
                    <a:pt x="590995" y="1321775"/>
                  </a:lnTo>
                  <a:lnTo>
                    <a:pt x="543704" y="1304842"/>
                  </a:lnTo>
                  <a:lnTo>
                    <a:pt x="497885" y="1286549"/>
                  </a:lnTo>
                  <a:lnTo>
                    <a:pt x="453610" y="1266942"/>
                  </a:lnTo>
                  <a:lnTo>
                    <a:pt x="410950" y="1246064"/>
                  </a:lnTo>
                  <a:lnTo>
                    <a:pt x="369974" y="1223960"/>
                  </a:lnTo>
                  <a:lnTo>
                    <a:pt x="330755" y="1200673"/>
                  </a:lnTo>
                  <a:lnTo>
                    <a:pt x="293363" y="1176249"/>
                  </a:lnTo>
                  <a:lnTo>
                    <a:pt x="257870" y="1150730"/>
                  </a:lnTo>
                  <a:lnTo>
                    <a:pt x="224345" y="1124161"/>
                  </a:lnTo>
                  <a:lnTo>
                    <a:pt x="192861" y="1096587"/>
                  </a:lnTo>
                  <a:lnTo>
                    <a:pt x="163487" y="1068051"/>
                  </a:lnTo>
                  <a:lnTo>
                    <a:pt x="136296" y="1038598"/>
                  </a:lnTo>
                  <a:lnTo>
                    <a:pt x="111357" y="1008271"/>
                  </a:lnTo>
                  <a:lnTo>
                    <a:pt x="88743" y="977116"/>
                  </a:lnTo>
                  <a:lnTo>
                    <a:pt x="50769" y="912494"/>
                  </a:lnTo>
                  <a:lnTo>
                    <a:pt x="22942" y="845087"/>
                  </a:lnTo>
                  <a:lnTo>
                    <a:pt x="5830" y="775246"/>
                  </a:lnTo>
                  <a:lnTo>
                    <a:pt x="0" y="703326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508375" y="78435"/>
            <a:ext cx="523430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375535" algn="l"/>
              </a:tabLst>
            </a:pPr>
            <a:r>
              <a:rPr spc="-10" dirty="0"/>
              <a:t>BORÇLANMA</a:t>
            </a:r>
            <a:r>
              <a:rPr dirty="0"/>
              <a:t>	BİLGİLERİ</a:t>
            </a:r>
            <a:r>
              <a:rPr spc="-114" dirty="0"/>
              <a:t> </a:t>
            </a:r>
            <a:r>
              <a:rPr spc="-10" dirty="0"/>
              <a:t>(örnek)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586611" y="1893823"/>
            <a:ext cx="142430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05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Güncelleme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işlemi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başarılı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olduğunda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yeni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bir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 kayıt numarası alınacaktır.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416808" y="2058923"/>
            <a:ext cx="1300480" cy="678180"/>
            <a:chOff x="3416808" y="2058923"/>
            <a:chExt cx="1300480" cy="678180"/>
          </a:xfrm>
        </p:grpSpPr>
        <p:sp>
          <p:nvSpPr>
            <p:cNvPr id="10" name="object 10"/>
            <p:cNvSpPr/>
            <p:nvPr/>
          </p:nvSpPr>
          <p:spPr>
            <a:xfrm>
              <a:off x="3429762" y="2606801"/>
              <a:ext cx="386080" cy="117475"/>
            </a:xfrm>
            <a:custGeom>
              <a:avLst/>
              <a:gdLst/>
              <a:ahLst/>
              <a:cxnLst/>
              <a:rect l="l" t="t" r="r" b="b"/>
              <a:pathLst>
                <a:path w="386079" h="117475">
                  <a:moveTo>
                    <a:pt x="326898" y="0"/>
                  </a:moveTo>
                  <a:lnTo>
                    <a:pt x="326898" y="29337"/>
                  </a:lnTo>
                  <a:lnTo>
                    <a:pt x="0" y="29337"/>
                  </a:lnTo>
                  <a:lnTo>
                    <a:pt x="0" y="88011"/>
                  </a:lnTo>
                  <a:lnTo>
                    <a:pt x="326898" y="88011"/>
                  </a:lnTo>
                  <a:lnTo>
                    <a:pt x="326898" y="117348"/>
                  </a:lnTo>
                  <a:lnTo>
                    <a:pt x="385572" y="58674"/>
                  </a:lnTo>
                  <a:lnTo>
                    <a:pt x="326898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29762" y="2606801"/>
              <a:ext cx="386080" cy="117475"/>
            </a:xfrm>
            <a:custGeom>
              <a:avLst/>
              <a:gdLst/>
              <a:ahLst/>
              <a:cxnLst/>
              <a:rect l="l" t="t" r="r" b="b"/>
              <a:pathLst>
                <a:path w="386079" h="117475">
                  <a:moveTo>
                    <a:pt x="0" y="29337"/>
                  </a:moveTo>
                  <a:lnTo>
                    <a:pt x="326898" y="29337"/>
                  </a:lnTo>
                  <a:lnTo>
                    <a:pt x="326898" y="0"/>
                  </a:lnTo>
                  <a:lnTo>
                    <a:pt x="385572" y="58674"/>
                  </a:lnTo>
                  <a:lnTo>
                    <a:pt x="326898" y="117348"/>
                  </a:lnTo>
                  <a:lnTo>
                    <a:pt x="326898" y="88011"/>
                  </a:lnTo>
                  <a:lnTo>
                    <a:pt x="0" y="88011"/>
                  </a:lnTo>
                  <a:lnTo>
                    <a:pt x="0" y="29337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815334" y="2071877"/>
              <a:ext cx="889000" cy="294640"/>
            </a:xfrm>
            <a:custGeom>
              <a:avLst/>
              <a:gdLst/>
              <a:ahLst/>
              <a:cxnLst/>
              <a:rect l="l" t="t" r="r" b="b"/>
              <a:pathLst>
                <a:path w="889000" h="294639">
                  <a:moveTo>
                    <a:pt x="444245" y="0"/>
                  </a:moveTo>
                  <a:lnTo>
                    <a:pt x="378595" y="1593"/>
                  </a:lnTo>
                  <a:lnTo>
                    <a:pt x="315936" y="6221"/>
                  </a:lnTo>
                  <a:lnTo>
                    <a:pt x="256957" y="13659"/>
                  </a:lnTo>
                  <a:lnTo>
                    <a:pt x="202343" y="23678"/>
                  </a:lnTo>
                  <a:lnTo>
                    <a:pt x="152782" y="36053"/>
                  </a:lnTo>
                  <a:lnTo>
                    <a:pt x="108961" y="50556"/>
                  </a:lnTo>
                  <a:lnTo>
                    <a:pt x="71567" y="66961"/>
                  </a:lnTo>
                  <a:lnTo>
                    <a:pt x="18807" y="104570"/>
                  </a:lnTo>
                  <a:lnTo>
                    <a:pt x="0" y="147066"/>
                  </a:lnTo>
                  <a:lnTo>
                    <a:pt x="4816" y="168811"/>
                  </a:lnTo>
                  <a:lnTo>
                    <a:pt x="41287" y="209090"/>
                  </a:lnTo>
                  <a:lnTo>
                    <a:pt x="108961" y="243575"/>
                  </a:lnTo>
                  <a:lnTo>
                    <a:pt x="152782" y="258078"/>
                  </a:lnTo>
                  <a:lnTo>
                    <a:pt x="202343" y="270453"/>
                  </a:lnTo>
                  <a:lnTo>
                    <a:pt x="256957" y="280472"/>
                  </a:lnTo>
                  <a:lnTo>
                    <a:pt x="315936" y="287910"/>
                  </a:lnTo>
                  <a:lnTo>
                    <a:pt x="378595" y="292538"/>
                  </a:lnTo>
                  <a:lnTo>
                    <a:pt x="444245" y="294132"/>
                  </a:lnTo>
                  <a:lnTo>
                    <a:pt x="509896" y="292538"/>
                  </a:lnTo>
                  <a:lnTo>
                    <a:pt x="572555" y="287910"/>
                  </a:lnTo>
                  <a:lnTo>
                    <a:pt x="631534" y="280472"/>
                  </a:lnTo>
                  <a:lnTo>
                    <a:pt x="686148" y="270453"/>
                  </a:lnTo>
                  <a:lnTo>
                    <a:pt x="735709" y="258078"/>
                  </a:lnTo>
                  <a:lnTo>
                    <a:pt x="779530" y="243575"/>
                  </a:lnTo>
                  <a:lnTo>
                    <a:pt x="816924" y="227170"/>
                  </a:lnTo>
                  <a:lnTo>
                    <a:pt x="869684" y="189561"/>
                  </a:lnTo>
                  <a:lnTo>
                    <a:pt x="888491" y="147066"/>
                  </a:lnTo>
                  <a:lnTo>
                    <a:pt x="883675" y="125320"/>
                  </a:lnTo>
                  <a:lnTo>
                    <a:pt x="847204" y="85041"/>
                  </a:lnTo>
                  <a:lnTo>
                    <a:pt x="779530" y="50556"/>
                  </a:lnTo>
                  <a:lnTo>
                    <a:pt x="735709" y="36053"/>
                  </a:lnTo>
                  <a:lnTo>
                    <a:pt x="686148" y="23678"/>
                  </a:lnTo>
                  <a:lnTo>
                    <a:pt x="631534" y="13659"/>
                  </a:lnTo>
                  <a:lnTo>
                    <a:pt x="572555" y="6221"/>
                  </a:lnTo>
                  <a:lnTo>
                    <a:pt x="509896" y="1593"/>
                  </a:lnTo>
                  <a:lnTo>
                    <a:pt x="4442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815334" y="2071877"/>
              <a:ext cx="889000" cy="294640"/>
            </a:xfrm>
            <a:custGeom>
              <a:avLst/>
              <a:gdLst/>
              <a:ahLst/>
              <a:cxnLst/>
              <a:rect l="l" t="t" r="r" b="b"/>
              <a:pathLst>
                <a:path w="889000" h="294639">
                  <a:moveTo>
                    <a:pt x="0" y="147066"/>
                  </a:moveTo>
                  <a:lnTo>
                    <a:pt x="18807" y="104570"/>
                  </a:lnTo>
                  <a:lnTo>
                    <a:pt x="71567" y="66961"/>
                  </a:lnTo>
                  <a:lnTo>
                    <a:pt x="108961" y="50556"/>
                  </a:lnTo>
                  <a:lnTo>
                    <a:pt x="152782" y="36053"/>
                  </a:lnTo>
                  <a:lnTo>
                    <a:pt x="202343" y="23678"/>
                  </a:lnTo>
                  <a:lnTo>
                    <a:pt x="256957" y="13659"/>
                  </a:lnTo>
                  <a:lnTo>
                    <a:pt x="315936" y="6221"/>
                  </a:lnTo>
                  <a:lnTo>
                    <a:pt x="378595" y="1593"/>
                  </a:lnTo>
                  <a:lnTo>
                    <a:pt x="444245" y="0"/>
                  </a:lnTo>
                  <a:lnTo>
                    <a:pt x="509896" y="1593"/>
                  </a:lnTo>
                  <a:lnTo>
                    <a:pt x="572555" y="6221"/>
                  </a:lnTo>
                  <a:lnTo>
                    <a:pt x="631534" y="13659"/>
                  </a:lnTo>
                  <a:lnTo>
                    <a:pt x="686148" y="23678"/>
                  </a:lnTo>
                  <a:lnTo>
                    <a:pt x="735709" y="36053"/>
                  </a:lnTo>
                  <a:lnTo>
                    <a:pt x="779530" y="50556"/>
                  </a:lnTo>
                  <a:lnTo>
                    <a:pt x="816924" y="66961"/>
                  </a:lnTo>
                  <a:lnTo>
                    <a:pt x="869684" y="104570"/>
                  </a:lnTo>
                  <a:lnTo>
                    <a:pt x="888491" y="147066"/>
                  </a:lnTo>
                  <a:lnTo>
                    <a:pt x="883675" y="168811"/>
                  </a:lnTo>
                  <a:lnTo>
                    <a:pt x="847204" y="209090"/>
                  </a:lnTo>
                  <a:lnTo>
                    <a:pt x="779530" y="243575"/>
                  </a:lnTo>
                  <a:lnTo>
                    <a:pt x="735709" y="258078"/>
                  </a:lnTo>
                  <a:lnTo>
                    <a:pt x="686148" y="270453"/>
                  </a:lnTo>
                  <a:lnTo>
                    <a:pt x="631534" y="280472"/>
                  </a:lnTo>
                  <a:lnTo>
                    <a:pt x="572555" y="287910"/>
                  </a:lnTo>
                  <a:lnTo>
                    <a:pt x="509896" y="292538"/>
                  </a:lnTo>
                  <a:lnTo>
                    <a:pt x="444245" y="294132"/>
                  </a:lnTo>
                  <a:lnTo>
                    <a:pt x="378595" y="292538"/>
                  </a:lnTo>
                  <a:lnTo>
                    <a:pt x="315936" y="287910"/>
                  </a:lnTo>
                  <a:lnTo>
                    <a:pt x="256957" y="280472"/>
                  </a:lnTo>
                  <a:lnTo>
                    <a:pt x="202343" y="270453"/>
                  </a:lnTo>
                  <a:lnTo>
                    <a:pt x="152782" y="258078"/>
                  </a:lnTo>
                  <a:lnTo>
                    <a:pt x="108961" y="243575"/>
                  </a:lnTo>
                  <a:lnTo>
                    <a:pt x="71567" y="227170"/>
                  </a:lnTo>
                  <a:lnTo>
                    <a:pt x="18807" y="189561"/>
                  </a:lnTo>
                  <a:lnTo>
                    <a:pt x="0" y="147066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128</a:t>
            </a:fld>
            <a:endParaRPr spc="-25"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6927" y="714755"/>
            <a:ext cx="11139170" cy="5814060"/>
            <a:chOff x="566927" y="714755"/>
            <a:chExt cx="11139170" cy="58140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2727" y="723899"/>
              <a:ext cx="9822180" cy="57591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48155" y="719327"/>
              <a:ext cx="9831705" cy="5768340"/>
            </a:xfrm>
            <a:custGeom>
              <a:avLst/>
              <a:gdLst/>
              <a:ahLst/>
              <a:cxnLst/>
              <a:rect l="l" t="t" r="r" b="b"/>
              <a:pathLst>
                <a:path w="9831705" h="5768340">
                  <a:moveTo>
                    <a:pt x="0" y="5768340"/>
                  </a:moveTo>
                  <a:lnTo>
                    <a:pt x="9831324" y="5768340"/>
                  </a:lnTo>
                  <a:lnTo>
                    <a:pt x="9831324" y="0"/>
                  </a:lnTo>
                  <a:lnTo>
                    <a:pt x="0" y="0"/>
                  </a:lnTo>
                  <a:lnTo>
                    <a:pt x="0" y="5768340"/>
                  </a:lnTo>
                  <a:close/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79370" y="3236213"/>
              <a:ext cx="535305" cy="205740"/>
            </a:xfrm>
            <a:custGeom>
              <a:avLst/>
              <a:gdLst/>
              <a:ahLst/>
              <a:cxnLst/>
              <a:rect l="l" t="t" r="r" b="b"/>
              <a:pathLst>
                <a:path w="535305" h="205739">
                  <a:moveTo>
                    <a:pt x="432054" y="0"/>
                  </a:moveTo>
                  <a:lnTo>
                    <a:pt x="432054" y="51435"/>
                  </a:lnTo>
                  <a:lnTo>
                    <a:pt x="0" y="51435"/>
                  </a:lnTo>
                  <a:lnTo>
                    <a:pt x="0" y="154305"/>
                  </a:lnTo>
                  <a:lnTo>
                    <a:pt x="432054" y="154305"/>
                  </a:lnTo>
                  <a:lnTo>
                    <a:pt x="432054" y="205739"/>
                  </a:lnTo>
                  <a:lnTo>
                    <a:pt x="534924" y="102870"/>
                  </a:lnTo>
                  <a:lnTo>
                    <a:pt x="432054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79370" y="3236213"/>
              <a:ext cx="535305" cy="205740"/>
            </a:xfrm>
            <a:custGeom>
              <a:avLst/>
              <a:gdLst/>
              <a:ahLst/>
              <a:cxnLst/>
              <a:rect l="l" t="t" r="r" b="b"/>
              <a:pathLst>
                <a:path w="535305" h="205739">
                  <a:moveTo>
                    <a:pt x="0" y="51435"/>
                  </a:moveTo>
                  <a:lnTo>
                    <a:pt x="432054" y="51435"/>
                  </a:lnTo>
                  <a:lnTo>
                    <a:pt x="432054" y="0"/>
                  </a:lnTo>
                  <a:lnTo>
                    <a:pt x="534924" y="102870"/>
                  </a:lnTo>
                  <a:lnTo>
                    <a:pt x="432054" y="205739"/>
                  </a:lnTo>
                  <a:lnTo>
                    <a:pt x="432054" y="154305"/>
                  </a:lnTo>
                  <a:lnTo>
                    <a:pt x="0" y="154305"/>
                  </a:lnTo>
                  <a:lnTo>
                    <a:pt x="0" y="51435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762" y="4089653"/>
              <a:ext cx="6056376" cy="150114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Tüm</a:t>
            </a:r>
            <a:r>
              <a:rPr spc="-55" dirty="0"/>
              <a:t> </a:t>
            </a:r>
            <a:r>
              <a:rPr dirty="0"/>
              <a:t>Hizmet</a:t>
            </a:r>
            <a:r>
              <a:rPr spc="-45" dirty="0"/>
              <a:t> </a:t>
            </a:r>
            <a:r>
              <a:rPr spc="-10" dirty="0"/>
              <a:t>Kontrol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129</a:t>
            </a:fld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572761" y="4089653"/>
            <a:ext cx="6056630" cy="150114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749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90"/>
              </a:spcBef>
            </a:pPr>
            <a:endParaRPr sz="1800">
              <a:latin typeface="Times New Roman"/>
              <a:cs typeface="Times New Roman"/>
            </a:endParaRPr>
          </a:p>
          <a:p>
            <a:pPr marL="147955" marR="154940" algn="ctr">
              <a:lnSpc>
                <a:spcPct val="100000"/>
              </a:lnSpc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Sorgulanan</a:t>
            </a:r>
            <a:r>
              <a:rPr sz="1800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kişinin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hizmet</a:t>
            </a:r>
            <a:r>
              <a:rPr sz="18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çakışması</a:t>
            </a: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varsa</a:t>
            </a:r>
            <a:r>
              <a:rPr sz="18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Hizmet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Sıralama</a:t>
            </a:r>
            <a:r>
              <a:rPr sz="1800" spc="-8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Hatasına</a:t>
            </a:r>
            <a:r>
              <a:rPr sz="18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sebep</a:t>
            </a:r>
            <a:r>
              <a:rPr sz="1800" spc="-1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olan</a:t>
            </a: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kayıt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veya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kayıtlar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koyu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renkte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görüntülenmektedir</a:t>
            </a:r>
            <a:endParaRPr sz="1800">
              <a:latin typeface="Verdana"/>
              <a:cs typeface="Verdana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23"/>
            <a:ext cx="12192000" cy="1419860"/>
          </a:xfrm>
          <a:custGeom>
            <a:avLst/>
            <a:gdLst/>
            <a:ahLst/>
            <a:cxnLst/>
            <a:rect l="l" t="t" r="r" b="b"/>
            <a:pathLst>
              <a:path w="12192000" h="1419860">
                <a:moveTo>
                  <a:pt x="12192000" y="0"/>
                </a:moveTo>
                <a:lnTo>
                  <a:pt x="38100" y="0"/>
                </a:lnTo>
                <a:lnTo>
                  <a:pt x="38100" y="1194536"/>
                </a:lnTo>
                <a:lnTo>
                  <a:pt x="0" y="1194562"/>
                </a:lnTo>
                <a:lnTo>
                  <a:pt x="55029" y="1275334"/>
                </a:lnTo>
                <a:lnTo>
                  <a:pt x="446214" y="1295463"/>
                </a:lnTo>
                <a:lnTo>
                  <a:pt x="1026337" y="1321574"/>
                </a:lnTo>
                <a:lnTo>
                  <a:pt x="1662963" y="1347050"/>
                </a:lnTo>
                <a:lnTo>
                  <a:pt x="2237676" y="1367472"/>
                </a:lnTo>
                <a:lnTo>
                  <a:pt x="2768638" y="1383969"/>
                </a:lnTo>
                <a:lnTo>
                  <a:pt x="3179267" y="1394891"/>
                </a:lnTo>
                <a:lnTo>
                  <a:pt x="3522916" y="1402524"/>
                </a:lnTo>
                <a:lnTo>
                  <a:pt x="3943743" y="1409522"/>
                </a:lnTo>
                <a:lnTo>
                  <a:pt x="4485297" y="1415453"/>
                </a:lnTo>
                <a:lnTo>
                  <a:pt x="5094452" y="1418920"/>
                </a:lnTo>
                <a:lnTo>
                  <a:pt x="5820321" y="1419326"/>
                </a:lnTo>
                <a:lnTo>
                  <a:pt x="6656375" y="1415440"/>
                </a:lnTo>
                <a:lnTo>
                  <a:pt x="7534554" y="1406791"/>
                </a:lnTo>
                <a:lnTo>
                  <a:pt x="8193354" y="1397330"/>
                </a:lnTo>
                <a:lnTo>
                  <a:pt x="8747265" y="1386611"/>
                </a:lnTo>
                <a:lnTo>
                  <a:pt x="9508045" y="1368298"/>
                </a:lnTo>
                <a:lnTo>
                  <a:pt x="10382606" y="1343240"/>
                </a:lnTo>
                <a:lnTo>
                  <a:pt x="11180382" y="1316697"/>
                </a:lnTo>
                <a:lnTo>
                  <a:pt x="11750383" y="1294688"/>
                </a:lnTo>
                <a:lnTo>
                  <a:pt x="12051221" y="1281010"/>
                </a:lnTo>
                <a:lnTo>
                  <a:pt x="12131040" y="1276858"/>
                </a:lnTo>
                <a:lnTo>
                  <a:pt x="12083682" y="1222248"/>
                </a:lnTo>
                <a:lnTo>
                  <a:pt x="12192000" y="122224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6C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665" y="0"/>
            <a:ext cx="12193270" cy="6858000"/>
            <a:chOff x="-665" y="0"/>
            <a:chExt cx="12193270" cy="6858000"/>
          </a:xfrm>
        </p:grpSpPr>
        <p:sp>
          <p:nvSpPr>
            <p:cNvPr id="4" name="object 4"/>
            <p:cNvSpPr/>
            <p:nvPr/>
          </p:nvSpPr>
          <p:spPr>
            <a:xfrm>
              <a:off x="0" y="5459476"/>
              <a:ext cx="12192000" cy="1397000"/>
            </a:xfrm>
            <a:custGeom>
              <a:avLst/>
              <a:gdLst/>
              <a:ahLst/>
              <a:cxnLst/>
              <a:rect l="l" t="t" r="r" b="b"/>
              <a:pathLst>
                <a:path w="12192000" h="1397000">
                  <a:moveTo>
                    <a:pt x="12192000" y="199136"/>
                  </a:moveTo>
                  <a:lnTo>
                    <a:pt x="12076570" y="199136"/>
                  </a:lnTo>
                  <a:lnTo>
                    <a:pt x="12131040" y="138315"/>
                  </a:lnTo>
                  <a:lnTo>
                    <a:pt x="12022214" y="132905"/>
                  </a:lnTo>
                  <a:lnTo>
                    <a:pt x="11672189" y="117868"/>
                  </a:lnTo>
                  <a:lnTo>
                    <a:pt x="11081207" y="96278"/>
                  </a:lnTo>
                  <a:lnTo>
                    <a:pt x="10211384" y="68935"/>
                  </a:lnTo>
                  <a:lnTo>
                    <a:pt x="9330677" y="45288"/>
                  </a:lnTo>
                  <a:lnTo>
                    <a:pt x="8576958" y="28536"/>
                  </a:lnTo>
                  <a:lnTo>
                    <a:pt x="8038452" y="19202"/>
                  </a:lnTo>
                  <a:lnTo>
                    <a:pt x="7123798" y="7950"/>
                  </a:lnTo>
                  <a:lnTo>
                    <a:pt x="6238430" y="1612"/>
                  </a:lnTo>
                  <a:lnTo>
                    <a:pt x="5455971" y="0"/>
                  </a:lnTo>
                  <a:lnTo>
                    <a:pt x="4737151" y="2273"/>
                  </a:lnTo>
                  <a:lnTo>
                    <a:pt x="4138447" y="7391"/>
                  </a:lnTo>
                  <a:lnTo>
                    <a:pt x="3634829" y="14503"/>
                  </a:lnTo>
                  <a:lnTo>
                    <a:pt x="3294951" y="21297"/>
                  </a:lnTo>
                  <a:lnTo>
                    <a:pt x="2886595" y="31318"/>
                  </a:lnTo>
                  <a:lnTo>
                    <a:pt x="2355202" y="46774"/>
                  </a:lnTo>
                  <a:lnTo>
                    <a:pt x="1775561" y="66230"/>
                  </a:lnTo>
                  <a:lnTo>
                    <a:pt x="1126871" y="90868"/>
                  </a:lnTo>
                  <a:lnTo>
                    <a:pt x="485673" y="118414"/>
                  </a:lnTo>
                  <a:lnTo>
                    <a:pt x="55029" y="139725"/>
                  </a:lnTo>
                  <a:lnTo>
                    <a:pt x="0" y="217995"/>
                  </a:lnTo>
                  <a:lnTo>
                    <a:pt x="38100" y="218033"/>
                  </a:lnTo>
                  <a:lnTo>
                    <a:pt x="38100" y="1397000"/>
                  </a:lnTo>
                  <a:lnTo>
                    <a:pt x="12192000" y="1397000"/>
                  </a:lnTo>
                  <a:lnTo>
                    <a:pt x="12192000" y="199136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912" y="38100"/>
              <a:ext cx="12084050" cy="6781800"/>
            </a:xfrm>
            <a:custGeom>
              <a:avLst/>
              <a:gdLst/>
              <a:ahLst/>
              <a:cxnLst/>
              <a:rect l="l" t="t" r="r" b="b"/>
              <a:pathLst>
                <a:path w="12084050" h="6781800">
                  <a:moveTo>
                    <a:pt x="0" y="422275"/>
                  </a:moveTo>
                  <a:lnTo>
                    <a:pt x="2841" y="373036"/>
                  </a:lnTo>
                  <a:lnTo>
                    <a:pt x="11152" y="325465"/>
                  </a:lnTo>
                  <a:lnTo>
                    <a:pt x="24618" y="279876"/>
                  </a:lnTo>
                  <a:lnTo>
                    <a:pt x="42922" y="236588"/>
                  </a:lnTo>
                  <a:lnTo>
                    <a:pt x="65745" y="195917"/>
                  </a:lnTo>
                  <a:lnTo>
                    <a:pt x="92772" y="158182"/>
                  </a:lnTo>
                  <a:lnTo>
                    <a:pt x="123686" y="123698"/>
                  </a:lnTo>
                  <a:lnTo>
                    <a:pt x="158170" y="92782"/>
                  </a:lnTo>
                  <a:lnTo>
                    <a:pt x="195907" y="65753"/>
                  </a:lnTo>
                  <a:lnTo>
                    <a:pt x="236581" y="42928"/>
                  </a:lnTo>
                  <a:lnTo>
                    <a:pt x="279873" y="24622"/>
                  </a:lnTo>
                  <a:lnTo>
                    <a:pt x="325469" y="11154"/>
                  </a:lnTo>
                  <a:lnTo>
                    <a:pt x="373050" y="2841"/>
                  </a:lnTo>
                  <a:lnTo>
                    <a:pt x="422300" y="0"/>
                  </a:lnTo>
                  <a:lnTo>
                    <a:pt x="11661521" y="0"/>
                  </a:lnTo>
                  <a:lnTo>
                    <a:pt x="11710759" y="2841"/>
                  </a:lnTo>
                  <a:lnTo>
                    <a:pt x="11758330" y="11154"/>
                  </a:lnTo>
                  <a:lnTo>
                    <a:pt x="11803919" y="24622"/>
                  </a:lnTo>
                  <a:lnTo>
                    <a:pt x="11847207" y="42928"/>
                  </a:lnTo>
                  <a:lnTo>
                    <a:pt x="11887878" y="65753"/>
                  </a:lnTo>
                  <a:lnTo>
                    <a:pt x="11925613" y="92782"/>
                  </a:lnTo>
                  <a:lnTo>
                    <a:pt x="11960098" y="123697"/>
                  </a:lnTo>
                  <a:lnTo>
                    <a:pt x="11991013" y="158182"/>
                  </a:lnTo>
                  <a:lnTo>
                    <a:pt x="12018042" y="195917"/>
                  </a:lnTo>
                  <a:lnTo>
                    <a:pt x="12040867" y="236588"/>
                  </a:lnTo>
                  <a:lnTo>
                    <a:pt x="12059173" y="279876"/>
                  </a:lnTo>
                  <a:lnTo>
                    <a:pt x="12072641" y="325465"/>
                  </a:lnTo>
                  <a:lnTo>
                    <a:pt x="12080954" y="373036"/>
                  </a:lnTo>
                  <a:lnTo>
                    <a:pt x="12083796" y="422275"/>
                  </a:lnTo>
                  <a:lnTo>
                    <a:pt x="12083796" y="6359499"/>
                  </a:lnTo>
                  <a:lnTo>
                    <a:pt x="12080954" y="6408749"/>
                  </a:lnTo>
                  <a:lnTo>
                    <a:pt x="12072641" y="6456330"/>
                  </a:lnTo>
                  <a:lnTo>
                    <a:pt x="12059173" y="6501926"/>
                  </a:lnTo>
                  <a:lnTo>
                    <a:pt x="12040867" y="6545218"/>
                  </a:lnTo>
                  <a:lnTo>
                    <a:pt x="12018042" y="6585891"/>
                  </a:lnTo>
                  <a:lnTo>
                    <a:pt x="11991013" y="6623628"/>
                  </a:lnTo>
                  <a:lnTo>
                    <a:pt x="11960098" y="6658112"/>
                  </a:lnTo>
                  <a:lnTo>
                    <a:pt x="11925613" y="6689026"/>
                  </a:lnTo>
                  <a:lnTo>
                    <a:pt x="11887878" y="6716053"/>
                  </a:lnTo>
                  <a:lnTo>
                    <a:pt x="11847207" y="6738876"/>
                  </a:lnTo>
                  <a:lnTo>
                    <a:pt x="11803919" y="6757179"/>
                  </a:lnTo>
                  <a:lnTo>
                    <a:pt x="11758330" y="6770645"/>
                  </a:lnTo>
                  <a:lnTo>
                    <a:pt x="11710759" y="6778957"/>
                  </a:lnTo>
                  <a:lnTo>
                    <a:pt x="11661521" y="6781798"/>
                  </a:lnTo>
                  <a:lnTo>
                    <a:pt x="422300" y="6781798"/>
                  </a:lnTo>
                  <a:lnTo>
                    <a:pt x="373050" y="6778957"/>
                  </a:lnTo>
                  <a:lnTo>
                    <a:pt x="325469" y="6770645"/>
                  </a:lnTo>
                  <a:lnTo>
                    <a:pt x="279873" y="6757179"/>
                  </a:lnTo>
                  <a:lnTo>
                    <a:pt x="236581" y="6738876"/>
                  </a:lnTo>
                  <a:lnTo>
                    <a:pt x="195907" y="6716053"/>
                  </a:lnTo>
                  <a:lnTo>
                    <a:pt x="158170" y="6689026"/>
                  </a:lnTo>
                  <a:lnTo>
                    <a:pt x="123686" y="6658112"/>
                  </a:lnTo>
                  <a:lnTo>
                    <a:pt x="92772" y="6623628"/>
                  </a:lnTo>
                  <a:lnTo>
                    <a:pt x="65745" y="6585891"/>
                  </a:lnTo>
                  <a:lnTo>
                    <a:pt x="42922" y="6545218"/>
                  </a:lnTo>
                  <a:lnTo>
                    <a:pt x="24618" y="6501926"/>
                  </a:lnTo>
                  <a:lnTo>
                    <a:pt x="11152" y="6456330"/>
                  </a:lnTo>
                  <a:lnTo>
                    <a:pt x="2841" y="6408749"/>
                  </a:lnTo>
                  <a:lnTo>
                    <a:pt x="0" y="6359499"/>
                  </a:lnTo>
                  <a:lnTo>
                    <a:pt x="0" y="422275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660" y="0"/>
              <a:ext cx="12193270" cy="6858000"/>
            </a:xfrm>
            <a:custGeom>
              <a:avLst/>
              <a:gdLst/>
              <a:ahLst/>
              <a:cxnLst/>
              <a:rect l="l" t="t" r="r" b="b"/>
              <a:pathLst>
                <a:path w="12193270" h="6858000">
                  <a:moveTo>
                    <a:pt x="513562" y="6855777"/>
                  </a:moveTo>
                  <a:lnTo>
                    <a:pt x="257060" y="6704012"/>
                  </a:lnTo>
                  <a:lnTo>
                    <a:pt x="64592" y="6552095"/>
                  </a:lnTo>
                  <a:lnTo>
                    <a:pt x="0" y="6323660"/>
                  </a:lnTo>
                  <a:lnTo>
                    <a:pt x="1320" y="6857060"/>
                  </a:lnTo>
                  <a:lnTo>
                    <a:pt x="65354" y="6856895"/>
                  </a:lnTo>
                  <a:lnTo>
                    <a:pt x="513562" y="6855777"/>
                  </a:lnTo>
                  <a:close/>
                </a:path>
                <a:path w="12193270" h="6858000">
                  <a:moveTo>
                    <a:pt x="616356" y="0"/>
                  </a:moveTo>
                  <a:lnTo>
                    <a:pt x="6756" y="0"/>
                  </a:lnTo>
                  <a:lnTo>
                    <a:pt x="6756" y="57150"/>
                  </a:lnTo>
                  <a:lnTo>
                    <a:pt x="6756" y="457200"/>
                  </a:lnTo>
                  <a:lnTo>
                    <a:pt x="180924" y="228600"/>
                  </a:lnTo>
                  <a:lnTo>
                    <a:pt x="355104" y="57150"/>
                  </a:lnTo>
                  <a:lnTo>
                    <a:pt x="616356" y="0"/>
                  </a:lnTo>
                  <a:close/>
                </a:path>
                <a:path w="12193270" h="6858000">
                  <a:moveTo>
                    <a:pt x="12192660" y="6315456"/>
                  </a:moveTo>
                  <a:lnTo>
                    <a:pt x="12023496" y="6626174"/>
                  </a:lnTo>
                  <a:lnTo>
                    <a:pt x="11858396" y="6762521"/>
                  </a:lnTo>
                  <a:lnTo>
                    <a:pt x="11685168" y="6857644"/>
                  </a:lnTo>
                  <a:lnTo>
                    <a:pt x="11704803" y="6858000"/>
                  </a:lnTo>
                  <a:lnTo>
                    <a:pt x="12192660" y="6858000"/>
                  </a:lnTo>
                  <a:lnTo>
                    <a:pt x="12192660" y="6315456"/>
                  </a:lnTo>
                  <a:close/>
                </a:path>
                <a:path w="12193270" h="6858000">
                  <a:moveTo>
                    <a:pt x="12192660" y="0"/>
                  </a:moveTo>
                  <a:lnTo>
                    <a:pt x="12116460" y="0"/>
                  </a:lnTo>
                  <a:lnTo>
                    <a:pt x="11583060" y="0"/>
                  </a:lnTo>
                  <a:lnTo>
                    <a:pt x="11887860" y="130683"/>
                  </a:lnTo>
                  <a:lnTo>
                    <a:pt x="12116460" y="261251"/>
                  </a:lnTo>
                  <a:lnTo>
                    <a:pt x="12192660" y="457200"/>
                  </a:lnTo>
                  <a:lnTo>
                    <a:pt x="12192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240024" cy="138074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93997" y="400938"/>
            <a:ext cx="48247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latin typeface="Calibri"/>
                <a:cs typeface="Calibri"/>
              </a:rPr>
              <a:t>Hizmet</a:t>
            </a:r>
            <a:r>
              <a:rPr sz="4000" b="1" spc="-105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Takip</a:t>
            </a:r>
            <a:r>
              <a:rPr sz="4000" b="1" spc="-90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Programı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98590" y="5662980"/>
            <a:ext cx="10287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-50" dirty="0">
                <a:solidFill>
                  <a:srgbClr val="79CDFB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8340" y="1607946"/>
            <a:ext cx="10814685" cy="33220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22275" marR="56515" indent="-363855">
              <a:lnSpc>
                <a:spcPct val="100000"/>
              </a:lnSpc>
              <a:spcBef>
                <a:spcPts val="105"/>
              </a:spcBef>
              <a:buSzPct val="96875"/>
              <a:buFont typeface="Wingdings"/>
              <a:buChar char=""/>
              <a:tabLst>
                <a:tab pos="1506220" algn="l"/>
              </a:tabLst>
            </a:pP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Sigortalıların</a:t>
            </a:r>
            <a:r>
              <a:rPr sz="32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tüm</a:t>
            </a:r>
            <a:r>
              <a:rPr sz="32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hizmet</a:t>
            </a:r>
            <a:r>
              <a:rPr sz="3200" b="1" spc="-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bilgileri</a:t>
            </a:r>
            <a:r>
              <a:rPr sz="32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daha</a:t>
            </a:r>
            <a:r>
              <a:rPr sz="32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önce</a:t>
            </a:r>
            <a:r>
              <a:rPr sz="3200" b="1" spc="-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kamu</a:t>
            </a:r>
            <a:r>
              <a:rPr sz="32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046CA6"/>
                </a:solidFill>
                <a:latin typeface="Calibri"/>
                <a:cs typeface="Calibri"/>
              </a:rPr>
              <a:t>idarelerine 	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gönderilmiş</a:t>
            </a:r>
            <a:r>
              <a:rPr sz="32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olan</a:t>
            </a:r>
            <a:r>
              <a:rPr sz="32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3</a:t>
            </a:r>
            <a:r>
              <a:rPr sz="3200" b="1" spc="-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nolu</a:t>
            </a:r>
            <a:r>
              <a:rPr sz="32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kullanıcı</a:t>
            </a:r>
            <a:r>
              <a:rPr sz="32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adı</a:t>
            </a:r>
            <a:r>
              <a:rPr sz="32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ve</a:t>
            </a:r>
            <a:r>
              <a:rPr sz="32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şifresi</a:t>
            </a:r>
            <a:r>
              <a:rPr sz="3200" b="1" spc="-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046CA6"/>
                </a:solidFill>
                <a:latin typeface="Calibri"/>
                <a:cs typeface="Calibri"/>
              </a:rPr>
              <a:t>ile</a:t>
            </a:r>
            <a:endParaRPr sz="3200" dirty="0">
              <a:latin typeface="Calibri"/>
              <a:cs typeface="Calibri"/>
            </a:endParaRPr>
          </a:p>
          <a:p>
            <a:pPr marL="1045844">
              <a:lnSpc>
                <a:spcPts val="5650"/>
              </a:lnSpc>
            </a:pPr>
            <a:r>
              <a:rPr sz="4800" b="1" spc="-10" dirty="0">
                <a:solidFill>
                  <a:srgbClr val="046CA6"/>
                </a:solidFill>
                <a:latin typeface="Calibri"/>
                <a:cs typeface="Calibri"/>
              </a:rPr>
              <a:t>https://hitap.sgk.gov.tr/HitapWeb/</a:t>
            </a:r>
            <a:endParaRPr sz="4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adresinde</a:t>
            </a:r>
            <a:r>
              <a:rPr sz="3200" b="1" spc="1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yer</a:t>
            </a:r>
            <a:r>
              <a:rPr sz="3200" b="1" spc="1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alan</a:t>
            </a:r>
            <a:r>
              <a:rPr sz="3200" b="1" spc="1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 err="1">
                <a:solidFill>
                  <a:srgbClr val="046CA6"/>
                </a:solidFill>
                <a:latin typeface="Calibri"/>
                <a:cs typeface="Calibri"/>
              </a:rPr>
              <a:t>programa</a:t>
            </a:r>
            <a:r>
              <a:rPr sz="3200" b="1" spc="1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lang="tr-TR" sz="3200" b="1" spc="135" dirty="0">
                <a:solidFill>
                  <a:srgbClr val="046CA6"/>
                </a:solidFill>
                <a:latin typeface="Calibri"/>
                <a:cs typeface="Calibri"/>
              </a:rPr>
              <a:t>devlet ile </a:t>
            </a:r>
            <a:r>
              <a:rPr sz="3200" b="1" dirty="0" err="1">
                <a:solidFill>
                  <a:srgbClr val="046CA6"/>
                </a:solidFill>
                <a:latin typeface="Calibri"/>
                <a:cs typeface="Calibri"/>
              </a:rPr>
              <a:t>giriş</a:t>
            </a:r>
            <a:r>
              <a:rPr sz="3200" b="1" spc="1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yapılmak</a:t>
            </a:r>
            <a:r>
              <a:rPr sz="3200" b="1" spc="1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suretiyle</a:t>
            </a:r>
            <a:r>
              <a:rPr sz="3200" b="1" spc="1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web</a:t>
            </a:r>
            <a:r>
              <a:rPr sz="3200" b="1" spc="1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046CA6"/>
                </a:solidFill>
                <a:latin typeface="Calibri"/>
                <a:cs typeface="Calibri"/>
              </a:rPr>
              <a:t>sitesi</a:t>
            </a:r>
            <a:endParaRPr sz="3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üzerinden</a:t>
            </a:r>
            <a:r>
              <a:rPr sz="32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046CA6"/>
                </a:solidFill>
                <a:latin typeface="Calibri"/>
                <a:cs typeface="Calibri"/>
              </a:rPr>
              <a:t>gönderilmektedir.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İtibari</a:t>
            </a:r>
            <a:r>
              <a:rPr spc="-40" dirty="0"/>
              <a:t> </a:t>
            </a:r>
            <a:r>
              <a:rPr dirty="0"/>
              <a:t>Hizmet</a:t>
            </a:r>
            <a:r>
              <a:rPr spc="-45" dirty="0"/>
              <a:t> </a:t>
            </a:r>
            <a:r>
              <a:rPr dirty="0"/>
              <a:t>Süresi</a:t>
            </a:r>
            <a:r>
              <a:rPr spc="-70" dirty="0"/>
              <a:t> </a:t>
            </a:r>
            <a:r>
              <a:rPr dirty="0"/>
              <a:t>(İHS)</a:t>
            </a:r>
            <a:r>
              <a:rPr spc="-45" dirty="0"/>
              <a:t> </a:t>
            </a:r>
            <a:r>
              <a:rPr spc="-10" dirty="0"/>
              <a:t>Bilgileri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4000" y="732853"/>
            <a:ext cx="12200890" cy="5706745"/>
            <a:chOff x="-4000" y="732853"/>
            <a:chExt cx="12200890" cy="57067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42188"/>
              <a:ext cx="12192000" cy="56875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37616"/>
              <a:ext cx="12191365" cy="5697220"/>
            </a:xfrm>
            <a:custGeom>
              <a:avLst/>
              <a:gdLst/>
              <a:ahLst/>
              <a:cxnLst/>
              <a:rect l="l" t="t" r="r" b="b"/>
              <a:pathLst>
                <a:path w="12191365" h="5697220">
                  <a:moveTo>
                    <a:pt x="0" y="5696712"/>
                  </a:moveTo>
                  <a:lnTo>
                    <a:pt x="12191238" y="5696712"/>
                  </a:lnTo>
                </a:path>
                <a:path w="12191365" h="5697220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29762" y="4417313"/>
              <a:ext cx="7112508" cy="184556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429761" y="4417314"/>
            <a:ext cx="7112634" cy="1845945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8445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665"/>
              </a:spcBef>
            </a:pPr>
            <a:r>
              <a:rPr sz="1100" b="1" dirty="0">
                <a:latin typeface="Verdana"/>
                <a:cs typeface="Verdana"/>
              </a:rPr>
              <a:t>İtibari</a:t>
            </a:r>
            <a:r>
              <a:rPr sz="1100" b="1" spc="-3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hizmet</a:t>
            </a:r>
            <a:r>
              <a:rPr sz="1100" b="1" spc="-4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müddeti</a:t>
            </a:r>
            <a:r>
              <a:rPr sz="1100" b="1" spc="-4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5434</a:t>
            </a:r>
            <a:r>
              <a:rPr sz="1100" b="1" spc="-1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sayılı</a:t>
            </a:r>
            <a:r>
              <a:rPr sz="1100" b="1" spc="-5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T.C.</a:t>
            </a:r>
            <a:r>
              <a:rPr sz="1100" b="1" spc="-4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Emekli</a:t>
            </a:r>
            <a:r>
              <a:rPr sz="1100" b="1" spc="-6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Sandığı</a:t>
            </a:r>
            <a:r>
              <a:rPr sz="1100" b="1" spc="-3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Kanununun</a:t>
            </a:r>
            <a:r>
              <a:rPr sz="1100" b="1" spc="-60" dirty="0">
                <a:latin typeface="Verdana"/>
                <a:cs typeface="Verdana"/>
              </a:rPr>
              <a:t> </a:t>
            </a:r>
            <a:r>
              <a:rPr sz="1100" b="1" spc="-10" dirty="0">
                <a:latin typeface="Verdana"/>
                <a:cs typeface="Verdana"/>
              </a:rPr>
              <a:t>35.Maddesi</a:t>
            </a:r>
            <a:endParaRPr sz="1100">
              <a:latin typeface="Verdana"/>
              <a:cs typeface="Verdana"/>
            </a:endParaRPr>
          </a:p>
          <a:p>
            <a:pPr marL="90805" marR="490855">
              <a:lnSpc>
                <a:spcPct val="100000"/>
              </a:lnSpc>
            </a:pPr>
            <a:r>
              <a:rPr sz="1100" b="1" dirty="0">
                <a:latin typeface="Verdana"/>
                <a:cs typeface="Verdana"/>
              </a:rPr>
              <a:t>gereğince</a:t>
            </a:r>
            <a:r>
              <a:rPr sz="1100" b="1" spc="-45" dirty="0">
                <a:latin typeface="Verdana"/>
                <a:cs typeface="Verdana"/>
              </a:rPr>
              <a:t> </a:t>
            </a:r>
            <a:r>
              <a:rPr sz="1100" b="1" spc="-10" dirty="0">
                <a:latin typeface="Verdana"/>
                <a:cs typeface="Verdana"/>
              </a:rPr>
              <a:t>bağlanacak </a:t>
            </a:r>
            <a:r>
              <a:rPr sz="1100" b="1" dirty="0">
                <a:latin typeface="Verdana"/>
                <a:cs typeface="Verdana"/>
              </a:rPr>
              <a:t>aylıklar</a:t>
            </a:r>
            <a:r>
              <a:rPr sz="1100" b="1" spc="-2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ve</a:t>
            </a:r>
            <a:r>
              <a:rPr sz="1100" b="1" spc="-4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yapılacak</a:t>
            </a:r>
            <a:r>
              <a:rPr sz="1100" b="1" spc="-1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kesenek</a:t>
            </a:r>
            <a:r>
              <a:rPr sz="1100" b="1" spc="-7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iadesi</a:t>
            </a:r>
            <a:r>
              <a:rPr sz="1100" b="1" spc="-4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ve</a:t>
            </a:r>
            <a:r>
              <a:rPr sz="1100" b="1" spc="-4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toptan</a:t>
            </a:r>
            <a:r>
              <a:rPr sz="1100" b="1" spc="-35" dirty="0">
                <a:latin typeface="Verdana"/>
                <a:cs typeface="Verdana"/>
              </a:rPr>
              <a:t> </a:t>
            </a:r>
            <a:r>
              <a:rPr sz="1100" b="1" spc="-10" dirty="0">
                <a:latin typeface="Verdana"/>
                <a:cs typeface="Verdana"/>
              </a:rPr>
              <a:t>ödemelerinin hesabında</a:t>
            </a:r>
            <a:r>
              <a:rPr sz="1100" b="1" spc="-4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fiili</a:t>
            </a:r>
            <a:r>
              <a:rPr sz="1100" b="1" spc="-2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hizmet</a:t>
            </a:r>
            <a:r>
              <a:rPr sz="1100" b="1" spc="-3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müddetlerine</a:t>
            </a:r>
            <a:r>
              <a:rPr sz="1100" b="1" spc="-5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eklenecek</a:t>
            </a:r>
            <a:r>
              <a:rPr sz="1100" b="1" spc="-7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olup</a:t>
            </a:r>
            <a:r>
              <a:rPr sz="1100" b="1" spc="-3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bunların</a:t>
            </a:r>
            <a:r>
              <a:rPr sz="1100" b="1" spc="-2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veri</a:t>
            </a:r>
            <a:r>
              <a:rPr sz="1100" b="1" spc="-5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girişi</a:t>
            </a:r>
            <a:r>
              <a:rPr sz="1100" b="1" spc="-2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bu</a:t>
            </a:r>
            <a:r>
              <a:rPr sz="1100" b="1" spc="-30" dirty="0">
                <a:latin typeface="Verdana"/>
                <a:cs typeface="Verdana"/>
              </a:rPr>
              <a:t> </a:t>
            </a:r>
            <a:r>
              <a:rPr sz="1100" b="1" spc="-10" dirty="0">
                <a:latin typeface="Verdana"/>
                <a:cs typeface="Verdana"/>
              </a:rPr>
              <a:t>menüden yapılacaktır.</a:t>
            </a:r>
            <a:endParaRPr sz="1100">
              <a:latin typeface="Verdana"/>
              <a:cs typeface="Verdana"/>
            </a:endParaRPr>
          </a:p>
          <a:p>
            <a:pPr marL="90805">
              <a:lnSpc>
                <a:spcPct val="100000"/>
              </a:lnSpc>
              <a:spcBef>
                <a:spcPts val="1320"/>
              </a:spcBef>
            </a:pPr>
            <a:r>
              <a:rPr sz="1100" b="1" dirty="0">
                <a:latin typeface="Verdana"/>
                <a:cs typeface="Verdana"/>
              </a:rPr>
              <a:t>-</a:t>
            </a:r>
            <a:r>
              <a:rPr sz="1100" b="1" spc="-4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Örnek</a:t>
            </a:r>
            <a:r>
              <a:rPr sz="1100" b="1" spc="-4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Askerliğini</a:t>
            </a:r>
            <a:r>
              <a:rPr sz="1100" b="1" spc="-6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Yedek</a:t>
            </a:r>
            <a:r>
              <a:rPr sz="1100" b="1" spc="-4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subay</a:t>
            </a:r>
            <a:r>
              <a:rPr sz="1100" b="1" spc="-4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olarak</a:t>
            </a:r>
            <a:r>
              <a:rPr sz="1100" b="1" spc="-4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Kıbrıs’ta</a:t>
            </a:r>
            <a:r>
              <a:rPr sz="1100" b="1" spc="-4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yapanların</a:t>
            </a:r>
            <a:r>
              <a:rPr sz="1100" b="1" spc="-3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bu</a:t>
            </a:r>
            <a:r>
              <a:rPr sz="1100" b="1" spc="-2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sürelerine</a:t>
            </a:r>
            <a:r>
              <a:rPr sz="1100" b="1" spc="-5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ilave</a:t>
            </a:r>
            <a:r>
              <a:rPr sz="1100" b="1" spc="-60" dirty="0">
                <a:latin typeface="Verdana"/>
                <a:cs typeface="Verdana"/>
              </a:rPr>
              <a:t> </a:t>
            </a:r>
            <a:r>
              <a:rPr sz="1100" b="1" spc="-10" dirty="0">
                <a:latin typeface="Verdana"/>
                <a:cs typeface="Verdana"/>
              </a:rPr>
              <a:t>olarak</a:t>
            </a:r>
            <a:endParaRPr sz="1100">
              <a:latin typeface="Verdana"/>
              <a:cs typeface="Verdana"/>
            </a:endParaRPr>
          </a:p>
          <a:p>
            <a:pPr marL="90805">
              <a:lnSpc>
                <a:spcPct val="100000"/>
              </a:lnSpc>
            </a:pPr>
            <a:r>
              <a:rPr sz="1100" b="1" dirty="0">
                <a:latin typeface="Verdana"/>
                <a:cs typeface="Verdana"/>
              </a:rPr>
              <a:t>İtibari</a:t>
            </a:r>
            <a:r>
              <a:rPr sz="1100" b="1" spc="-3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Hizmet</a:t>
            </a:r>
            <a:r>
              <a:rPr sz="1100" b="1" spc="-3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Zammına</a:t>
            </a:r>
            <a:r>
              <a:rPr sz="1100" b="1" spc="-4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ait</a:t>
            </a:r>
            <a:r>
              <a:rPr sz="1100" b="1" spc="-2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süreleri</a:t>
            </a:r>
            <a:r>
              <a:rPr sz="1100" b="1" spc="-5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başlama</a:t>
            </a:r>
            <a:r>
              <a:rPr sz="1100" b="1" spc="-2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ve</a:t>
            </a:r>
            <a:r>
              <a:rPr sz="1100" b="1" spc="-4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bitiş</a:t>
            </a:r>
            <a:r>
              <a:rPr sz="1100" b="1" spc="-3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olarak</a:t>
            </a:r>
            <a:r>
              <a:rPr sz="1100" b="1" spc="-3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girişi</a:t>
            </a:r>
            <a:r>
              <a:rPr sz="1100" b="1" spc="-25" dirty="0">
                <a:latin typeface="Verdana"/>
                <a:cs typeface="Verdana"/>
              </a:rPr>
              <a:t> </a:t>
            </a:r>
            <a:r>
              <a:rPr sz="1100" b="1" spc="-10" dirty="0">
                <a:latin typeface="Verdana"/>
                <a:cs typeface="Verdana"/>
              </a:rPr>
              <a:t>yapılacaktır.</a:t>
            </a:r>
            <a:endParaRPr sz="1100">
              <a:latin typeface="Verdana"/>
              <a:cs typeface="Verdana"/>
            </a:endParaRPr>
          </a:p>
          <a:p>
            <a:pPr marL="90805" marR="298450">
              <a:lnSpc>
                <a:spcPct val="100000"/>
              </a:lnSpc>
            </a:pPr>
            <a:r>
              <a:rPr sz="1100" b="1" dirty="0">
                <a:latin typeface="Verdana"/>
                <a:cs typeface="Verdana"/>
              </a:rPr>
              <a:t>6663</a:t>
            </a:r>
            <a:r>
              <a:rPr sz="1100" b="1" spc="-2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sayılı</a:t>
            </a:r>
            <a:r>
              <a:rPr sz="1100" b="1" spc="-4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kanun</a:t>
            </a:r>
            <a:r>
              <a:rPr sz="1100" b="1" spc="-5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gereğince</a:t>
            </a:r>
            <a:r>
              <a:rPr sz="1100" b="1" spc="-5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Yarım</a:t>
            </a:r>
            <a:r>
              <a:rPr sz="1100" b="1" spc="-4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zamanlı</a:t>
            </a:r>
            <a:r>
              <a:rPr sz="1100" b="1" spc="-4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çalışması</a:t>
            </a:r>
            <a:r>
              <a:rPr sz="1100" b="1" spc="-4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olanların</a:t>
            </a:r>
            <a:r>
              <a:rPr sz="1100" b="1" spc="-3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bu</a:t>
            </a:r>
            <a:r>
              <a:rPr sz="1100" b="1" spc="-3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sürelerde</a:t>
            </a:r>
            <a:r>
              <a:rPr sz="1100" b="1" spc="-7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yarım</a:t>
            </a:r>
            <a:r>
              <a:rPr sz="1100" b="1" spc="-30" dirty="0">
                <a:latin typeface="Verdana"/>
                <a:cs typeface="Verdana"/>
              </a:rPr>
              <a:t> </a:t>
            </a:r>
            <a:r>
              <a:rPr sz="1100" b="1" spc="-25" dirty="0">
                <a:latin typeface="Verdana"/>
                <a:cs typeface="Verdana"/>
              </a:rPr>
              <a:t>ihz </a:t>
            </a:r>
            <a:r>
              <a:rPr sz="1100" b="1" spc="-10" dirty="0">
                <a:latin typeface="Verdana"/>
                <a:cs typeface="Verdana"/>
              </a:rPr>
              <a:t>uygulanacağından </a:t>
            </a:r>
            <a:r>
              <a:rPr sz="1100" b="1" dirty="0">
                <a:latin typeface="Verdana"/>
                <a:cs typeface="Verdana"/>
              </a:rPr>
              <a:t>yarım</a:t>
            </a:r>
            <a:r>
              <a:rPr sz="1100" b="1" spc="-4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süre</a:t>
            </a:r>
            <a:r>
              <a:rPr sz="1100" b="1" spc="-5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için</a:t>
            </a:r>
            <a:r>
              <a:rPr sz="1100" b="1" spc="-1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unvan</a:t>
            </a:r>
            <a:r>
              <a:rPr sz="1100" b="1" spc="-4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değişikliği</a:t>
            </a:r>
            <a:r>
              <a:rPr sz="1100" b="1" spc="-2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olmasa</a:t>
            </a:r>
            <a:r>
              <a:rPr sz="1100" b="1" spc="-40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dahi</a:t>
            </a:r>
            <a:r>
              <a:rPr sz="1100" b="1" spc="-2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ayrı</a:t>
            </a:r>
            <a:r>
              <a:rPr sz="1100" b="1" spc="-3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bir</a:t>
            </a:r>
            <a:r>
              <a:rPr sz="1100" b="1" spc="-15" dirty="0"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kayıt</a:t>
            </a:r>
            <a:r>
              <a:rPr sz="1100" b="1" spc="-30" dirty="0">
                <a:latin typeface="Verdana"/>
                <a:cs typeface="Verdana"/>
              </a:rPr>
              <a:t> </a:t>
            </a:r>
            <a:r>
              <a:rPr sz="1100" b="1" spc="-10" dirty="0">
                <a:latin typeface="Verdana"/>
                <a:cs typeface="Verdana"/>
              </a:rPr>
              <a:t>olarak </a:t>
            </a:r>
            <a:r>
              <a:rPr sz="1100" b="1" dirty="0">
                <a:latin typeface="Verdana"/>
                <a:cs typeface="Verdana"/>
              </a:rPr>
              <a:t>girilmesi</a:t>
            </a:r>
            <a:r>
              <a:rPr sz="1100" b="1" spc="-55" dirty="0">
                <a:latin typeface="Verdana"/>
                <a:cs typeface="Verdana"/>
              </a:rPr>
              <a:t> </a:t>
            </a:r>
            <a:r>
              <a:rPr sz="1100" b="1" spc="-10" dirty="0">
                <a:latin typeface="Verdana"/>
                <a:cs typeface="Verdana"/>
              </a:rPr>
              <a:t>gerekmektedir.</a:t>
            </a:r>
            <a:endParaRPr sz="11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282951" y="1652016"/>
            <a:ext cx="1160145" cy="1605280"/>
            <a:chOff x="2282951" y="1652016"/>
            <a:chExt cx="1160145" cy="1605280"/>
          </a:xfrm>
        </p:grpSpPr>
        <p:sp>
          <p:nvSpPr>
            <p:cNvPr id="9" name="object 9"/>
            <p:cNvSpPr/>
            <p:nvPr/>
          </p:nvSpPr>
          <p:spPr>
            <a:xfrm>
              <a:off x="2705861" y="1664970"/>
              <a:ext cx="723900" cy="155575"/>
            </a:xfrm>
            <a:custGeom>
              <a:avLst/>
              <a:gdLst/>
              <a:ahLst/>
              <a:cxnLst/>
              <a:rect l="l" t="t" r="r" b="b"/>
              <a:pathLst>
                <a:path w="723900" h="155575">
                  <a:moveTo>
                    <a:pt x="646176" y="0"/>
                  </a:moveTo>
                  <a:lnTo>
                    <a:pt x="646176" y="38862"/>
                  </a:lnTo>
                  <a:lnTo>
                    <a:pt x="0" y="38862"/>
                  </a:lnTo>
                  <a:lnTo>
                    <a:pt x="0" y="116585"/>
                  </a:lnTo>
                  <a:lnTo>
                    <a:pt x="646176" y="116585"/>
                  </a:lnTo>
                  <a:lnTo>
                    <a:pt x="646176" y="155447"/>
                  </a:lnTo>
                  <a:lnTo>
                    <a:pt x="723900" y="77724"/>
                  </a:lnTo>
                  <a:lnTo>
                    <a:pt x="646176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705861" y="1664970"/>
              <a:ext cx="723900" cy="155575"/>
            </a:xfrm>
            <a:custGeom>
              <a:avLst/>
              <a:gdLst/>
              <a:ahLst/>
              <a:cxnLst/>
              <a:rect l="l" t="t" r="r" b="b"/>
              <a:pathLst>
                <a:path w="723900" h="155575">
                  <a:moveTo>
                    <a:pt x="0" y="38862"/>
                  </a:moveTo>
                  <a:lnTo>
                    <a:pt x="646176" y="38862"/>
                  </a:lnTo>
                  <a:lnTo>
                    <a:pt x="646176" y="0"/>
                  </a:lnTo>
                  <a:lnTo>
                    <a:pt x="723900" y="77724"/>
                  </a:lnTo>
                  <a:lnTo>
                    <a:pt x="646176" y="155447"/>
                  </a:lnTo>
                  <a:lnTo>
                    <a:pt x="646176" y="116585"/>
                  </a:lnTo>
                  <a:lnTo>
                    <a:pt x="0" y="116585"/>
                  </a:lnTo>
                  <a:lnTo>
                    <a:pt x="0" y="38862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295905" y="3088386"/>
              <a:ext cx="896619" cy="155575"/>
            </a:xfrm>
            <a:custGeom>
              <a:avLst/>
              <a:gdLst/>
              <a:ahLst/>
              <a:cxnLst/>
              <a:rect l="l" t="t" r="r" b="b"/>
              <a:pathLst>
                <a:path w="896619" h="155575">
                  <a:moveTo>
                    <a:pt x="818388" y="0"/>
                  </a:moveTo>
                  <a:lnTo>
                    <a:pt x="818388" y="38862"/>
                  </a:lnTo>
                  <a:lnTo>
                    <a:pt x="0" y="38862"/>
                  </a:lnTo>
                  <a:lnTo>
                    <a:pt x="0" y="116586"/>
                  </a:lnTo>
                  <a:lnTo>
                    <a:pt x="818388" y="116586"/>
                  </a:lnTo>
                  <a:lnTo>
                    <a:pt x="818388" y="155448"/>
                  </a:lnTo>
                  <a:lnTo>
                    <a:pt x="896112" y="77724"/>
                  </a:lnTo>
                  <a:lnTo>
                    <a:pt x="818388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295905" y="3088386"/>
              <a:ext cx="896619" cy="155575"/>
            </a:xfrm>
            <a:custGeom>
              <a:avLst/>
              <a:gdLst/>
              <a:ahLst/>
              <a:cxnLst/>
              <a:rect l="l" t="t" r="r" b="b"/>
              <a:pathLst>
                <a:path w="896619" h="155575">
                  <a:moveTo>
                    <a:pt x="0" y="38862"/>
                  </a:moveTo>
                  <a:lnTo>
                    <a:pt x="818388" y="38862"/>
                  </a:lnTo>
                  <a:lnTo>
                    <a:pt x="818388" y="0"/>
                  </a:lnTo>
                  <a:lnTo>
                    <a:pt x="896112" y="77724"/>
                  </a:lnTo>
                  <a:lnTo>
                    <a:pt x="818388" y="155448"/>
                  </a:lnTo>
                  <a:lnTo>
                    <a:pt x="818388" y="116586"/>
                  </a:lnTo>
                  <a:lnTo>
                    <a:pt x="0" y="116586"/>
                  </a:lnTo>
                  <a:lnTo>
                    <a:pt x="0" y="38862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130</a:t>
            </a:fld>
            <a:endParaRPr spc="-25" dirty="0"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Tazminat</a:t>
            </a:r>
            <a:r>
              <a:rPr spc="-60" dirty="0"/>
              <a:t> </a:t>
            </a:r>
            <a:r>
              <a:rPr spc="-10" dirty="0"/>
              <a:t>Bilgileri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3810" y="633983"/>
            <a:ext cx="12136755" cy="5805170"/>
            <a:chOff x="-3810" y="633983"/>
            <a:chExt cx="12136755" cy="58051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43127"/>
              <a:ext cx="12123420" cy="578662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638555"/>
              <a:ext cx="12127230" cy="5796280"/>
            </a:xfrm>
            <a:custGeom>
              <a:avLst/>
              <a:gdLst/>
              <a:ahLst/>
              <a:cxnLst/>
              <a:rect l="l" t="t" r="r" b="b"/>
              <a:pathLst>
                <a:path w="12127230" h="5796280">
                  <a:moveTo>
                    <a:pt x="0" y="5795772"/>
                  </a:moveTo>
                  <a:lnTo>
                    <a:pt x="12127230" y="5795772"/>
                  </a:lnTo>
                  <a:lnTo>
                    <a:pt x="1212723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13254" y="2977133"/>
              <a:ext cx="742315" cy="189230"/>
            </a:xfrm>
            <a:custGeom>
              <a:avLst/>
              <a:gdLst/>
              <a:ahLst/>
              <a:cxnLst/>
              <a:rect l="l" t="t" r="r" b="b"/>
              <a:pathLst>
                <a:path w="742314" h="189230">
                  <a:moveTo>
                    <a:pt x="647700" y="0"/>
                  </a:moveTo>
                  <a:lnTo>
                    <a:pt x="647700" y="47243"/>
                  </a:lnTo>
                  <a:lnTo>
                    <a:pt x="0" y="47243"/>
                  </a:lnTo>
                  <a:lnTo>
                    <a:pt x="0" y="141731"/>
                  </a:lnTo>
                  <a:lnTo>
                    <a:pt x="647700" y="141731"/>
                  </a:lnTo>
                  <a:lnTo>
                    <a:pt x="647700" y="188975"/>
                  </a:lnTo>
                  <a:lnTo>
                    <a:pt x="742188" y="94487"/>
                  </a:lnTo>
                  <a:lnTo>
                    <a:pt x="647700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413254" y="2977133"/>
              <a:ext cx="742315" cy="189230"/>
            </a:xfrm>
            <a:custGeom>
              <a:avLst/>
              <a:gdLst/>
              <a:ahLst/>
              <a:cxnLst/>
              <a:rect l="l" t="t" r="r" b="b"/>
              <a:pathLst>
                <a:path w="742314" h="189230">
                  <a:moveTo>
                    <a:pt x="0" y="47243"/>
                  </a:moveTo>
                  <a:lnTo>
                    <a:pt x="647700" y="47243"/>
                  </a:lnTo>
                  <a:lnTo>
                    <a:pt x="647700" y="0"/>
                  </a:lnTo>
                  <a:lnTo>
                    <a:pt x="742188" y="94487"/>
                  </a:lnTo>
                  <a:lnTo>
                    <a:pt x="647700" y="188975"/>
                  </a:lnTo>
                  <a:lnTo>
                    <a:pt x="647700" y="141731"/>
                  </a:lnTo>
                  <a:lnTo>
                    <a:pt x="0" y="141731"/>
                  </a:lnTo>
                  <a:lnTo>
                    <a:pt x="0" y="47243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45586" y="4511801"/>
              <a:ext cx="7048500" cy="98755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545585" y="4511802"/>
            <a:ext cx="7048500" cy="98806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127000" rIns="0" bIns="0" rtlCol="0">
            <a:spAutoFit/>
          </a:bodyPr>
          <a:lstStyle/>
          <a:p>
            <a:pPr marL="91440" marR="606425">
              <a:lnSpc>
                <a:spcPct val="100000"/>
              </a:lnSpc>
              <a:spcBef>
                <a:spcPts val="1000"/>
              </a:spcBef>
              <a:tabLst>
                <a:tab pos="1211580" algn="l"/>
              </a:tabLst>
            </a:pPr>
            <a:r>
              <a:rPr sz="1600" b="1" dirty="0">
                <a:solidFill>
                  <a:srgbClr val="FF0000"/>
                </a:solidFill>
                <a:latin typeface="Verdana"/>
                <a:cs typeface="Verdana"/>
              </a:rPr>
              <a:t>Tazminat</a:t>
            </a:r>
            <a:r>
              <a:rPr sz="1600" b="1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0000"/>
                </a:solidFill>
                <a:latin typeface="Verdana"/>
                <a:cs typeface="Verdana"/>
              </a:rPr>
              <a:t>Bilgileri</a:t>
            </a:r>
            <a:r>
              <a:rPr sz="1600" b="1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0000"/>
                </a:solidFill>
                <a:latin typeface="Verdana"/>
                <a:cs typeface="Verdana"/>
              </a:rPr>
              <a:t>Menüsünde</a:t>
            </a:r>
            <a:r>
              <a:rPr sz="1600" b="1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0000"/>
                </a:solidFill>
                <a:latin typeface="Verdana"/>
                <a:cs typeface="Verdana"/>
              </a:rPr>
              <a:t>daha</a:t>
            </a:r>
            <a:r>
              <a:rPr sz="1600" b="1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0000"/>
                </a:solidFill>
                <a:latin typeface="Verdana"/>
                <a:cs typeface="Verdana"/>
              </a:rPr>
              <a:t>önce</a:t>
            </a:r>
            <a:r>
              <a:rPr sz="1600" b="1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0000"/>
                </a:solidFill>
                <a:latin typeface="Verdana"/>
                <a:cs typeface="Verdana"/>
              </a:rPr>
              <a:t>Unvan</a:t>
            </a:r>
            <a:r>
              <a:rPr sz="1600" b="1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Verdana"/>
                <a:cs typeface="Verdana"/>
              </a:rPr>
              <a:t>bilgileri </a:t>
            </a:r>
            <a:r>
              <a:rPr sz="1600" b="1" dirty="0">
                <a:solidFill>
                  <a:srgbClr val="FF0000"/>
                </a:solidFill>
                <a:latin typeface="Verdana"/>
                <a:cs typeface="Verdana"/>
              </a:rPr>
              <a:t>menüsüne</a:t>
            </a:r>
            <a:r>
              <a:rPr sz="1600" b="1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0000"/>
                </a:solidFill>
                <a:latin typeface="Verdana"/>
                <a:cs typeface="Verdana"/>
              </a:rPr>
              <a:t>girilmiş</a:t>
            </a:r>
            <a:r>
              <a:rPr sz="1600" b="1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0000"/>
                </a:solidFill>
                <a:latin typeface="Verdana"/>
                <a:cs typeface="Verdana"/>
              </a:rPr>
              <a:t>olan</a:t>
            </a:r>
            <a:r>
              <a:rPr sz="1600" b="1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0000"/>
                </a:solidFill>
                <a:latin typeface="Verdana"/>
                <a:cs typeface="Verdana"/>
              </a:rPr>
              <a:t>unvan</a:t>
            </a:r>
            <a:r>
              <a:rPr sz="1600" b="1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0000"/>
                </a:solidFill>
                <a:latin typeface="Verdana"/>
                <a:cs typeface="Verdana"/>
              </a:rPr>
              <a:t>adları</a:t>
            </a:r>
            <a:r>
              <a:rPr sz="1600" b="1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0000"/>
                </a:solidFill>
                <a:latin typeface="Verdana"/>
                <a:cs typeface="Verdana"/>
              </a:rPr>
              <a:t>«yeni</a:t>
            </a:r>
            <a:r>
              <a:rPr sz="1600" b="1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0000"/>
                </a:solidFill>
                <a:latin typeface="Verdana"/>
                <a:cs typeface="Verdana"/>
              </a:rPr>
              <a:t>kayıt</a:t>
            </a:r>
            <a:r>
              <a:rPr sz="1600" b="1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Verdana"/>
                <a:cs typeface="Verdana"/>
              </a:rPr>
              <a:t>ekle» alanında</a:t>
            </a:r>
            <a:r>
              <a:rPr sz="1600" b="1" dirty="0">
                <a:solidFill>
                  <a:srgbClr val="FF0000"/>
                </a:solidFill>
                <a:latin typeface="Verdana"/>
                <a:cs typeface="Verdana"/>
              </a:rPr>
              <a:t>	</a:t>
            </a:r>
            <a:r>
              <a:rPr sz="1600" b="1" spc="-10" dirty="0">
                <a:solidFill>
                  <a:srgbClr val="FF0000"/>
                </a:solidFill>
                <a:latin typeface="Verdana"/>
                <a:cs typeface="Verdana"/>
              </a:rPr>
              <a:t>görüntülenir.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131</a:t>
            </a:fld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Tazminat</a:t>
            </a:r>
            <a:r>
              <a:rPr spc="-60" dirty="0"/>
              <a:t> </a:t>
            </a:r>
            <a:r>
              <a:rPr spc="-10" dirty="0"/>
              <a:t>Bilgileri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4000" y="732853"/>
            <a:ext cx="12200890" cy="5706745"/>
            <a:chOff x="-4000" y="732853"/>
            <a:chExt cx="12200890" cy="57067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42188"/>
              <a:ext cx="12192000" cy="56875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37616"/>
              <a:ext cx="12191365" cy="5697220"/>
            </a:xfrm>
            <a:custGeom>
              <a:avLst/>
              <a:gdLst/>
              <a:ahLst/>
              <a:cxnLst/>
              <a:rect l="l" t="t" r="r" b="b"/>
              <a:pathLst>
                <a:path w="12191365" h="5697220">
                  <a:moveTo>
                    <a:pt x="0" y="5696712"/>
                  </a:moveTo>
                  <a:lnTo>
                    <a:pt x="12191238" y="5696712"/>
                  </a:lnTo>
                </a:path>
                <a:path w="12191365" h="5697220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02090" y="3649217"/>
              <a:ext cx="2892552" cy="246735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9102090" y="3649217"/>
            <a:ext cx="2893060" cy="246761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80"/>
              </a:spcBef>
            </a:pPr>
            <a:endParaRPr sz="1600">
              <a:latin typeface="Times New Roman"/>
              <a:cs typeface="Times New Roman"/>
            </a:endParaRPr>
          </a:p>
          <a:p>
            <a:pPr marL="99060" marR="88265" algn="ctr">
              <a:lnSpc>
                <a:spcPct val="100000"/>
              </a:lnSpc>
            </a:pPr>
            <a:r>
              <a:rPr sz="1600" dirty="0">
                <a:latin typeface="Verdana"/>
                <a:cs typeface="Verdana"/>
              </a:rPr>
              <a:t>*Bu</a:t>
            </a:r>
            <a:r>
              <a:rPr sz="1600" spc="-55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unvan</a:t>
            </a:r>
            <a:r>
              <a:rPr sz="1600" spc="-20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adları</a:t>
            </a:r>
            <a:r>
              <a:rPr sz="1600" spc="-30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seçilerek </a:t>
            </a:r>
            <a:r>
              <a:rPr sz="1600" dirty="0">
                <a:latin typeface="Verdana"/>
                <a:cs typeface="Verdana"/>
              </a:rPr>
              <a:t>sigortalının</a:t>
            </a:r>
            <a:r>
              <a:rPr sz="1600" spc="-105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unvanına</a:t>
            </a:r>
            <a:r>
              <a:rPr sz="1600" spc="-110" dirty="0">
                <a:latin typeface="Verdana"/>
                <a:cs typeface="Verdana"/>
              </a:rPr>
              <a:t> </a:t>
            </a:r>
            <a:r>
              <a:rPr sz="1600" spc="-25" dirty="0">
                <a:latin typeface="Verdana"/>
                <a:cs typeface="Verdana"/>
              </a:rPr>
              <a:t>ait </a:t>
            </a:r>
            <a:r>
              <a:rPr sz="1600" dirty="0">
                <a:latin typeface="Verdana"/>
                <a:cs typeface="Verdana"/>
              </a:rPr>
              <a:t>varsa</a:t>
            </a:r>
            <a:r>
              <a:rPr sz="1600" spc="-45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Makam</a:t>
            </a:r>
            <a:r>
              <a:rPr sz="1600" spc="-45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tazminatı</a:t>
            </a:r>
            <a:r>
              <a:rPr sz="1600" spc="-45" dirty="0">
                <a:latin typeface="Verdana"/>
                <a:cs typeface="Verdana"/>
              </a:rPr>
              <a:t> </a:t>
            </a:r>
            <a:r>
              <a:rPr sz="1600" spc="-25" dirty="0">
                <a:latin typeface="Verdana"/>
                <a:cs typeface="Verdana"/>
              </a:rPr>
              <a:t>ile </a:t>
            </a:r>
            <a:r>
              <a:rPr sz="1600" dirty="0">
                <a:latin typeface="Verdana"/>
                <a:cs typeface="Verdana"/>
              </a:rPr>
              <a:t>Görev</a:t>
            </a:r>
            <a:r>
              <a:rPr sz="1600" spc="-60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veya</a:t>
            </a:r>
            <a:r>
              <a:rPr sz="1600" spc="-60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Temsil</a:t>
            </a:r>
            <a:endParaRPr sz="16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latin typeface="Verdana"/>
                <a:cs typeface="Verdana"/>
              </a:rPr>
              <a:t>gösterge</a:t>
            </a:r>
            <a:r>
              <a:rPr sz="1600" spc="-70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rakamları</a:t>
            </a:r>
            <a:endParaRPr sz="16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tabLst>
                <a:tab pos="956310" algn="l"/>
              </a:tabLst>
            </a:pPr>
            <a:r>
              <a:rPr sz="1600" spc="-10" dirty="0">
                <a:latin typeface="Verdana"/>
                <a:cs typeface="Verdana"/>
              </a:rPr>
              <a:t>veyahut</a:t>
            </a:r>
            <a:r>
              <a:rPr sz="1600" dirty="0">
                <a:latin typeface="Verdana"/>
                <a:cs typeface="Verdana"/>
              </a:rPr>
              <a:t>	</a:t>
            </a:r>
            <a:r>
              <a:rPr sz="1600" spc="-10" dirty="0">
                <a:latin typeface="Verdana"/>
                <a:cs typeface="Verdana"/>
              </a:rPr>
              <a:t>Kadrosuzluk</a:t>
            </a:r>
            <a:endParaRPr sz="16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600" spc="-20" dirty="0">
                <a:latin typeface="Verdana"/>
                <a:cs typeface="Verdana"/>
              </a:rPr>
              <a:t>Tazminatı</a:t>
            </a:r>
            <a:r>
              <a:rPr sz="1600" spc="-55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oranı</a:t>
            </a:r>
            <a:r>
              <a:rPr sz="1600" spc="-70" dirty="0">
                <a:latin typeface="Verdana"/>
                <a:cs typeface="Verdana"/>
              </a:rPr>
              <a:t> </a:t>
            </a:r>
            <a:r>
              <a:rPr sz="1600" dirty="0">
                <a:latin typeface="Verdana"/>
                <a:cs typeface="Verdana"/>
              </a:rPr>
              <a:t>veri</a:t>
            </a:r>
            <a:r>
              <a:rPr sz="1600" spc="-70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girişi</a:t>
            </a:r>
            <a:endParaRPr sz="1600">
              <a:latin typeface="Verdana"/>
              <a:cs typeface="Verdana"/>
            </a:endParaRPr>
          </a:p>
          <a:p>
            <a:pPr marL="1905" algn="ctr">
              <a:lnSpc>
                <a:spcPct val="100000"/>
              </a:lnSpc>
            </a:pPr>
            <a:r>
              <a:rPr sz="1600" dirty="0">
                <a:latin typeface="Verdana"/>
                <a:cs typeface="Verdana"/>
              </a:rPr>
              <a:t>olarak</a:t>
            </a:r>
            <a:r>
              <a:rPr sz="1600" spc="-55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yapılır</a:t>
            </a:r>
            <a:endParaRPr sz="16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481072" y="3265932"/>
            <a:ext cx="828040" cy="311150"/>
            <a:chOff x="2481072" y="3265932"/>
            <a:chExt cx="828040" cy="311150"/>
          </a:xfrm>
        </p:grpSpPr>
        <p:sp>
          <p:nvSpPr>
            <p:cNvPr id="9" name="object 9"/>
            <p:cNvSpPr/>
            <p:nvPr/>
          </p:nvSpPr>
          <p:spPr>
            <a:xfrm>
              <a:off x="2494026" y="3278886"/>
              <a:ext cx="802005" cy="285115"/>
            </a:xfrm>
            <a:custGeom>
              <a:avLst/>
              <a:gdLst/>
              <a:ahLst/>
              <a:cxnLst/>
              <a:rect l="l" t="t" r="r" b="b"/>
              <a:pathLst>
                <a:path w="802004" h="285114">
                  <a:moveTo>
                    <a:pt x="659130" y="0"/>
                  </a:moveTo>
                  <a:lnTo>
                    <a:pt x="659130" y="71247"/>
                  </a:lnTo>
                  <a:lnTo>
                    <a:pt x="0" y="71247"/>
                  </a:lnTo>
                  <a:lnTo>
                    <a:pt x="0" y="213740"/>
                  </a:lnTo>
                  <a:lnTo>
                    <a:pt x="659130" y="213740"/>
                  </a:lnTo>
                  <a:lnTo>
                    <a:pt x="659130" y="284988"/>
                  </a:lnTo>
                  <a:lnTo>
                    <a:pt x="801624" y="142493"/>
                  </a:lnTo>
                  <a:lnTo>
                    <a:pt x="659130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494026" y="3278886"/>
              <a:ext cx="802005" cy="285115"/>
            </a:xfrm>
            <a:custGeom>
              <a:avLst/>
              <a:gdLst/>
              <a:ahLst/>
              <a:cxnLst/>
              <a:rect l="l" t="t" r="r" b="b"/>
              <a:pathLst>
                <a:path w="802004" h="285114">
                  <a:moveTo>
                    <a:pt x="0" y="71247"/>
                  </a:moveTo>
                  <a:lnTo>
                    <a:pt x="659130" y="71247"/>
                  </a:lnTo>
                  <a:lnTo>
                    <a:pt x="659130" y="0"/>
                  </a:lnTo>
                  <a:lnTo>
                    <a:pt x="801624" y="142493"/>
                  </a:lnTo>
                  <a:lnTo>
                    <a:pt x="659130" y="284988"/>
                  </a:lnTo>
                  <a:lnTo>
                    <a:pt x="659130" y="213740"/>
                  </a:lnTo>
                  <a:lnTo>
                    <a:pt x="0" y="213740"/>
                  </a:lnTo>
                  <a:lnTo>
                    <a:pt x="0" y="71247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132</a:t>
            </a:fld>
            <a:endParaRPr spc="-25"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000" y="749617"/>
            <a:ext cx="12108180" cy="5779770"/>
            <a:chOff x="-4000" y="749617"/>
            <a:chExt cx="12108180" cy="57797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8952"/>
              <a:ext cx="12094464" cy="573328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" y="754380"/>
              <a:ext cx="12098655" cy="5742940"/>
            </a:xfrm>
            <a:custGeom>
              <a:avLst/>
              <a:gdLst/>
              <a:ahLst/>
              <a:cxnLst/>
              <a:rect l="l" t="t" r="r" b="b"/>
              <a:pathLst>
                <a:path w="12098655" h="5742940">
                  <a:moveTo>
                    <a:pt x="0" y="5742432"/>
                  </a:moveTo>
                  <a:lnTo>
                    <a:pt x="12098274" y="5742432"/>
                  </a:lnTo>
                  <a:lnTo>
                    <a:pt x="12098274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0269" y="4254245"/>
              <a:ext cx="9796272" cy="204063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0303" y="5215127"/>
              <a:ext cx="1988057" cy="40156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86983" y="5457501"/>
              <a:ext cx="1774698" cy="46551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Ağır</a:t>
            </a:r>
            <a:r>
              <a:rPr spc="-75" dirty="0"/>
              <a:t> </a:t>
            </a:r>
            <a:r>
              <a:rPr dirty="0"/>
              <a:t>Engelli</a:t>
            </a:r>
            <a:r>
              <a:rPr spc="-65" dirty="0"/>
              <a:t> </a:t>
            </a:r>
            <a:r>
              <a:rPr dirty="0"/>
              <a:t>Çocuğu</a:t>
            </a:r>
            <a:r>
              <a:rPr spc="-75" dirty="0"/>
              <a:t> </a:t>
            </a:r>
            <a:r>
              <a:rPr dirty="0"/>
              <a:t>Olan</a:t>
            </a:r>
            <a:r>
              <a:rPr spc="-70" dirty="0"/>
              <a:t> </a:t>
            </a:r>
            <a:r>
              <a:rPr dirty="0"/>
              <a:t>Kadın</a:t>
            </a:r>
            <a:r>
              <a:rPr spc="-75" dirty="0"/>
              <a:t> </a:t>
            </a:r>
            <a:r>
              <a:rPr dirty="0"/>
              <a:t>Sigortalı</a:t>
            </a:r>
            <a:r>
              <a:rPr spc="-65" dirty="0"/>
              <a:t> </a:t>
            </a:r>
            <a:r>
              <a:rPr spc="-10" dirty="0"/>
              <a:t>Bilgileri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160270" y="4254246"/>
            <a:ext cx="9796780" cy="2040889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16637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310"/>
              </a:spcBef>
            </a:pP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5510</a:t>
            </a:r>
            <a:r>
              <a:rPr sz="1400" b="1" spc="-2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sayılı</a:t>
            </a:r>
            <a:r>
              <a:rPr sz="1400" b="1" spc="-4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Sosyal</a:t>
            </a:r>
            <a:r>
              <a:rPr sz="1400" b="1" spc="-3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Sigortalar</a:t>
            </a:r>
            <a:r>
              <a:rPr sz="1400" b="1" spc="-4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ve</a:t>
            </a:r>
            <a:r>
              <a:rPr sz="1400" b="1" spc="-3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Genel</a:t>
            </a:r>
            <a:r>
              <a:rPr sz="1400" b="1" spc="-5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Sağlık</a:t>
            </a:r>
            <a:r>
              <a:rPr sz="1400" b="1" spc="-5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Sigortası</a:t>
            </a:r>
            <a:r>
              <a:rPr sz="1400" b="1" spc="-3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Kanununun</a:t>
            </a:r>
            <a:r>
              <a:rPr sz="1400" b="1" spc="-1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28</a:t>
            </a:r>
            <a:r>
              <a:rPr sz="1400" b="1" spc="-2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inci</a:t>
            </a:r>
            <a:r>
              <a:rPr sz="1400" b="1" spc="-4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maddesi</a:t>
            </a:r>
            <a:r>
              <a:rPr sz="1400" b="1" spc="-7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spc="-10" dirty="0">
                <a:solidFill>
                  <a:srgbClr val="00AF50"/>
                </a:solidFill>
                <a:latin typeface="Verdana"/>
                <a:cs typeface="Verdana"/>
              </a:rPr>
              <a:t>gereğince</a:t>
            </a:r>
            <a:endParaRPr sz="1400">
              <a:latin typeface="Verdana"/>
              <a:cs typeface="Verdana"/>
            </a:endParaRPr>
          </a:p>
          <a:p>
            <a:pPr marL="91440">
              <a:lnSpc>
                <a:spcPct val="100000"/>
              </a:lnSpc>
            </a:pP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başka</a:t>
            </a:r>
            <a:r>
              <a:rPr sz="1400" b="1" spc="-4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birisinin</a:t>
            </a:r>
            <a:r>
              <a:rPr sz="1400" b="1" spc="-5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sürekli</a:t>
            </a:r>
            <a:r>
              <a:rPr sz="1400" b="1" spc="-5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bakımına</a:t>
            </a:r>
            <a:r>
              <a:rPr sz="1400" b="1" spc="-5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muhtaç</a:t>
            </a:r>
            <a:r>
              <a:rPr sz="1400" b="1" spc="-2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derecede</a:t>
            </a:r>
            <a:r>
              <a:rPr sz="1400" b="1" spc="-5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u="sng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Verdana"/>
                <a:cs typeface="Verdana"/>
              </a:rPr>
              <a:t>ağır</a:t>
            </a:r>
            <a:r>
              <a:rPr sz="1400" b="1" u="sng" spc="-35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Verdana"/>
                <a:cs typeface="Verdana"/>
              </a:rPr>
              <a:t> </a:t>
            </a:r>
            <a:r>
              <a:rPr sz="1400" b="1" u="sng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Verdana"/>
                <a:cs typeface="Verdana"/>
              </a:rPr>
              <a:t>engelli</a:t>
            </a:r>
            <a:r>
              <a:rPr sz="1400" b="1" u="sng" spc="-55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Verdana"/>
                <a:cs typeface="Verdana"/>
              </a:rPr>
              <a:t> </a:t>
            </a:r>
            <a:r>
              <a:rPr sz="1400" b="1" u="sng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Verdana"/>
                <a:cs typeface="Verdana"/>
              </a:rPr>
              <a:t>çocuğu</a:t>
            </a:r>
            <a:r>
              <a:rPr sz="1400" b="1" spc="-3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bulunan</a:t>
            </a:r>
            <a:r>
              <a:rPr sz="1400" b="1" spc="-3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u="sng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Verdana"/>
                <a:cs typeface="Verdana"/>
              </a:rPr>
              <a:t>kadın</a:t>
            </a:r>
            <a:r>
              <a:rPr sz="1400" b="1" u="sng" spc="-50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Verdana"/>
                <a:cs typeface="Verdana"/>
              </a:rPr>
              <a:t> </a:t>
            </a:r>
            <a:r>
              <a:rPr sz="1400" b="1" u="sng" spc="-10" dirty="0">
                <a:solidFill>
                  <a:srgbClr val="00AF50"/>
                </a:solidFill>
                <a:uFill>
                  <a:solidFill>
                    <a:srgbClr val="00AF50"/>
                  </a:solidFill>
                </a:uFill>
                <a:latin typeface="Verdana"/>
                <a:cs typeface="Verdana"/>
              </a:rPr>
              <a:t>sigortalının</a:t>
            </a:r>
            <a:endParaRPr sz="1400">
              <a:latin typeface="Verdana"/>
              <a:cs typeface="Verdana"/>
            </a:endParaRPr>
          </a:p>
          <a:p>
            <a:pPr marL="91440">
              <a:lnSpc>
                <a:spcPct val="100000"/>
              </a:lnSpc>
            </a:pP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prim</a:t>
            </a:r>
            <a:r>
              <a:rPr sz="1400" b="1" spc="-4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ödeme</a:t>
            </a:r>
            <a:r>
              <a:rPr sz="1400" b="1" spc="-5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gün</a:t>
            </a:r>
            <a:r>
              <a:rPr sz="1400" b="1" spc="-4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sayısına</a:t>
            </a:r>
            <a:r>
              <a:rPr sz="1400" b="1" spc="-4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eklenecek</a:t>
            </a:r>
            <a:r>
              <a:rPr sz="1400" b="1" spc="-7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süreler</a:t>
            </a:r>
            <a:r>
              <a:rPr sz="1400" b="1" spc="-5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bu</a:t>
            </a:r>
            <a:r>
              <a:rPr sz="1400" b="1" spc="-4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menüden</a:t>
            </a:r>
            <a:r>
              <a:rPr sz="1400" b="1" spc="-5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spc="-10" dirty="0">
                <a:solidFill>
                  <a:srgbClr val="00AF50"/>
                </a:solidFill>
                <a:latin typeface="Verdana"/>
                <a:cs typeface="Verdana"/>
              </a:rPr>
              <a:t>görüntülenecektir.</a:t>
            </a:r>
            <a:endParaRPr sz="1400">
              <a:latin typeface="Verdana"/>
              <a:cs typeface="Verdana"/>
            </a:endParaRPr>
          </a:p>
          <a:p>
            <a:pPr marL="91440" marR="120014">
              <a:lnSpc>
                <a:spcPct val="100000"/>
              </a:lnSpc>
              <a:spcBef>
                <a:spcPts val="1685"/>
              </a:spcBef>
            </a:pP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Bu</a:t>
            </a:r>
            <a:r>
              <a:rPr sz="1400" b="1" spc="-6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haktan</a:t>
            </a:r>
            <a:r>
              <a:rPr sz="1400" b="1" spc="-4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yararlanılabilmesi</a:t>
            </a:r>
            <a:r>
              <a:rPr sz="1400" b="1" spc="-7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için</a:t>
            </a:r>
            <a:r>
              <a:rPr sz="1400" b="1" spc="-4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kadın</a:t>
            </a:r>
            <a:r>
              <a:rPr sz="1400" b="1" u="sng" spc="-7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 </a:t>
            </a:r>
            <a:r>
              <a:rPr sz="1400" b="1" u="sng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sigortalının</a:t>
            </a:r>
            <a:r>
              <a:rPr sz="1400" b="1" spc="-65" dirty="0"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Kurumumuza</a:t>
            </a:r>
            <a:r>
              <a:rPr sz="1400" b="1" spc="-3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müracaatı</a:t>
            </a:r>
            <a:r>
              <a:rPr sz="1400" b="1" spc="-4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şarttır.</a:t>
            </a:r>
            <a:r>
              <a:rPr sz="1400" b="1" spc="-6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spc="-10" dirty="0">
                <a:solidFill>
                  <a:srgbClr val="00AF50"/>
                </a:solidFill>
                <a:latin typeface="Verdana"/>
                <a:cs typeface="Verdana"/>
              </a:rPr>
              <a:t>Kurumumuz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sağlık</a:t>
            </a:r>
            <a:r>
              <a:rPr sz="1400" b="1" spc="-6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kurulu</a:t>
            </a:r>
            <a:r>
              <a:rPr sz="1400" b="1" spc="-3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raporuna</a:t>
            </a:r>
            <a:r>
              <a:rPr sz="1400" b="1" spc="-3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göre,</a:t>
            </a:r>
            <a:r>
              <a:rPr sz="1400" b="1" spc="-5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maluliyet</a:t>
            </a:r>
            <a:r>
              <a:rPr sz="1400" b="1" spc="-5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başlangıcından</a:t>
            </a:r>
            <a:r>
              <a:rPr sz="1400" b="1" spc="-7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itibaren</a:t>
            </a:r>
            <a:r>
              <a:rPr sz="1400" b="1" spc="-5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(Ekim</a:t>
            </a:r>
            <a:r>
              <a:rPr sz="1400" b="1" spc="-5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2008</a:t>
            </a:r>
            <a:r>
              <a:rPr sz="1400" b="1" spc="-2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spc="-10" dirty="0">
                <a:solidFill>
                  <a:srgbClr val="00AF50"/>
                </a:solidFill>
                <a:latin typeface="Verdana"/>
                <a:cs typeface="Verdana"/>
              </a:rPr>
              <a:t>öncesine</a:t>
            </a:r>
            <a:endParaRPr sz="1400">
              <a:latin typeface="Verdana"/>
              <a:cs typeface="Verdana"/>
            </a:endParaRPr>
          </a:p>
          <a:p>
            <a:pPr marL="91440" marR="88900">
              <a:lnSpc>
                <a:spcPct val="100000"/>
              </a:lnSpc>
            </a:pP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sarkmamak</a:t>
            </a:r>
            <a:r>
              <a:rPr sz="1400" b="1" spc="-4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kaydıyla)</a:t>
            </a:r>
            <a:r>
              <a:rPr sz="1400" b="1" spc="-5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fiilen</a:t>
            </a:r>
            <a:r>
              <a:rPr sz="1400" b="1" spc="-4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görev</a:t>
            </a:r>
            <a:r>
              <a:rPr sz="1400" b="1" spc="-4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yapılan</a:t>
            </a:r>
            <a:r>
              <a:rPr sz="1400" b="1" spc="-4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sürenin</a:t>
            </a:r>
            <a:r>
              <a:rPr sz="1400" b="1" spc="-3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1/4</a:t>
            </a:r>
            <a:r>
              <a:rPr sz="1400" b="1" spc="-2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‘ü</a:t>
            </a:r>
            <a:r>
              <a:rPr sz="1400" b="1" spc="-3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hizmet</a:t>
            </a:r>
            <a:r>
              <a:rPr sz="1400" b="1" spc="-3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olarak</a:t>
            </a:r>
            <a:r>
              <a:rPr sz="1400" b="1" spc="-3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alınır,</a:t>
            </a:r>
            <a:r>
              <a:rPr sz="1400" b="1" spc="-4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hizmet</a:t>
            </a:r>
            <a:r>
              <a:rPr sz="1400" b="1" spc="-5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alınan</a:t>
            </a:r>
            <a:r>
              <a:rPr sz="1400" b="1" spc="-2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spc="-20" dirty="0">
                <a:solidFill>
                  <a:srgbClr val="00AF50"/>
                </a:solidFill>
                <a:latin typeface="Verdana"/>
                <a:cs typeface="Verdana"/>
              </a:rPr>
              <a:t>süre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aynı</a:t>
            </a:r>
            <a:r>
              <a:rPr sz="1400" b="1" spc="-1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zamanda</a:t>
            </a:r>
            <a:r>
              <a:rPr sz="1400" b="1" spc="-2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emekli</a:t>
            </a:r>
            <a:r>
              <a:rPr sz="1400" b="1" spc="-6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olacağı</a:t>
            </a:r>
            <a:r>
              <a:rPr sz="1400" b="1" spc="-3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00AF50"/>
                </a:solidFill>
                <a:latin typeface="Verdana"/>
                <a:cs typeface="Verdana"/>
              </a:rPr>
              <a:t>tarihten</a:t>
            </a:r>
            <a:r>
              <a:rPr sz="1400" b="1" spc="-10" dirty="0">
                <a:solidFill>
                  <a:srgbClr val="00AF50"/>
                </a:solidFill>
                <a:latin typeface="Verdana"/>
                <a:cs typeface="Verdana"/>
              </a:rPr>
              <a:t> düşülür.</a:t>
            </a:r>
            <a:endParaRPr sz="1400">
              <a:latin typeface="Verdana"/>
              <a:cs typeface="Verdan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16261" y="1855470"/>
            <a:ext cx="2240279" cy="1001267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716261" y="1855470"/>
            <a:ext cx="2240280" cy="1001394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86995" rIns="0" bIns="0" rtlCol="0">
            <a:spAutoFit/>
          </a:bodyPr>
          <a:lstStyle/>
          <a:p>
            <a:pPr marL="92710" marR="166370">
              <a:lnSpc>
                <a:spcPct val="100000"/>
              </a:lnSpc>
              <a:spcBef>
                <a:spcPts val="685"/>
              </a:spcBef>
            </a:pP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Kurumlarca</a:t>
            </a:r>
            <a:r>
              <a:rPr sz="1800" spc="-10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00AF50"/>
                </a:solidFill>
                <a:latin typeface="Verdana"/>
                <a:cs typeface="Verdana"/>
              </a:rPr>
              <a:t>bu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alana</a:t>
            </a:r>
            <a:r>
              <a:rPr sz="1800" spc="-5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veri</a:t>
            </a:r>
            <a:r>
              <a:rPr sz="1800" spc="-3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girişi </a:t>
            </a:r>
            <a:r>
              <a:rPr sz="1800" spc="-25" dirty="0">
                <a:solidFill>
                  <a:srgbClr val="00AF50"/>
                </a:solidFill>
                <a:latin typeface="Verdana"/>
                <a:cs typeface="Verdana"/>
              </a:rPr>
              <a:t>yapılmamaktadır.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570988" y="1281683"/>
            <a:ext cx="8693150" cy="1239520"/>
            <a:chOff x="2570988" y="1281683"/>
            <a:chExt cx="8693150" cy="1239520"/>
          </a:xfrm>
        </p:grpSpPr>
        <p:sp>
          <p:nvSpPr>
            <p:cNvPr id="13" name="object 13"/>
            <p:cNvSpPr/>
            <p:nvPr/>
          </p:nvSpPr>
          <p:spPr>
            <a:xfrm>
              <a:off x="10656569" y="1294637"/>
              <a:ext cx="594360" cy="561340"/>
            </a:xfrm>
            <a:custGeom>
              <a:avLst/>
              <a:gdLst/>
              <a:ahLst/>
              <a:cxnLst/>
              <a:rect l="l" t="t" r="r" b="b"/>
              <a:pathLst>
                <a:path w="594359" h="561339">
                  <a:moveTo>
                    <a:pt x="297179" y="0"/>
                  </a:moveTo>
                  <a:lnTo>
                    <a:pt x="227075" y="214249"/>
                  </a:lnTo>
                  <a:lnTo>
                    <a:pt x="0" y="214249"/>
                  </a:lnTo>
                  <a:lnTo>
                    <a:pt x="183641" y="346583"/>
                  </a:lnTo>
                  <a:lnTo>
                    <a:pt x="113537" y="560832"/>
                  </a:lnTo>
                  <a:lnTo>
                    <a:pt x="297179" y="428498"/>
                  </a:lnTo>
                  <a:lnTo>
                    <a:pt x="480822" y="560832"/>
                  </a:lnTo>
                  <a:lnTo>
                    <a:pt x="410718" y="346583"/>
                  </a:lnTo>
                  <a:lnTo>
                    <a:pt x="594359" y="214249"/>
                  </a:lnTo>
                  <a:lnTo>
                    <a:pt x="367283" y="214249"/>
                  </a:lnTo>
                  <a:lnTo>
                    <a:pt x="297179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656569" y="1294637"/>
              <a:ext cx="594360" cy="561340"/>
            </a:xfrm>
            <a:custGeom>
              <a:avLst/>
              <a:gdLst/>
              <a:ahLst/>
              <a:cxnLst/>
              <a:rect l="l" t="t" r="r" b="b"/>
              <a:pathLst>
                <a:path w="594359" h="561339">
                  <a:moveTo>
                    <a:pt x="0" y="214249"/>
                  </a:moveTo>
                  <a:lnTo>
                    <a:pt x="227075" y="214249"/>
                  </a:lnTo>
                  <a:lnTo>
                    <a:pt x="297179" y="0"/>
                  </a:lnTo>
                  <a:lnTo>
                    <a:pt x="367283" y="214249"/>
                  </a:lnTo>
                  <a:lnTo>
                    <a:pt x="594359" y="214249"/>
                  </a:lnTo>
                  <a:lnTo>
                    <a:pt x="410718" y="346583"/>
                  </a:lnTo>
                  <a:lnTo>
                    <a:pt x="480822" y="560832"/>
                  </a:lnTo>
                  <a:lnTo>
                    <a:pt x="297179" y="428498"/>
                  </a:lnTo>
                  <a:lnTo>
                    <a:pt x="113537" y="560832"/>
                  </a:lnTo>
                  <a:lnTo>
                    <a:pt x="183641" y="346583"/>
                  </a:lnTo>
                  <a:lnTo>
                    <a:pt x="0" y="214249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83942" y="2042921"/>
              <a:ext cx="845819" cy="464820"/>
            </a:xfrm>
            <a:custGeom>
              <a:avLst/>
              <a:gdLst/>
              <a:ahLst/>
              <a:cxnLst/>
              <a:rect l="l" t="t" r="r" b="b"/>
              <a:pathLst>
                <a:path w="845820" h="464819">
                  <a:moveTo>
                    <a:pt x="613409" y="0"/>
                  </a:moveTo>
                  <a:lnTo>
                    <a:pt x="613409" y="116204"/>
                  </a:lnTo>
                  <a:lnTo>
                    <a:pt x="0" y="116204"/>
                  </a:lnTo>
                  <a:lnTo>
                    <a:pt x="0" y="348614"/>
                  </a:lnTo>
                  <a:lnTo>
                    <a:pt x="613409" y="348614"/>
                  </a:lnTo>
                  <a:lnTo>
                    <a:pt x="613409" y="464819"/>
                  </a:lnTo>
                  <a:lnTo>
                    <a:pt x="845819" y="232410"/>
                  </a:lnTo>
                  <a:lnTo>
                    <a:pt x="613409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583942" y="2042921"/>
              <a:ext cx="845819" cy="464820"/>
            </a:xfrm>
            <a:custGeom>
              <a:avLst/>
              <a:gdLst/>
              <a:ahLst/>
              <a:cxnLst/>
              <a:rect l="l" t="t" r="r" b="b"/>
              <a:pathLst>
                <a:path w="845820" h="464819">
                  <a:moveTo>
                    <a:pt x="0" y="116204"/>
                  </a:moveTo>
                  <a:lnTo>
                    <a:pt x="613409" y="116204"/>
                  </a:lnTo>
                  <a:lnTo>
                    <a:pt x="613409" y="0"/>
                  </a:lnTo>
                  <a:lnTo>
                    <a:pt x="845819" y="232410"/>
                  </a:lnTo>
                  <a:lnTo>
                    <a:pt x="613409" y="464819"/>
                  </a:lnTo>
                  <a:lnTo>
                    <a:pt x="613409" y="348614"/>
                  </a:lnTo>
                  <a:lnTo>
                    <a:pt x="0" y="348614"/>
                  </a:lnTo>
                  <a:lnTo>
                    <a:pt x="0" y="116204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133</a:t>
            </a:fld>
            <a:endParaRPr spc="-25" dirty="0"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u="sng" dirty="0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İstisnai</a:t>
            </a:r>
            <a:r>
              <a:rPr b="1" u="sng" spc="-30" dirty="0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b="1" u="sng" dirty="0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İlgi</a:t>
            </a:r>
            <a:r>
              <a:rPr b="1" u="sng" spc="-45" dirty="0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b="1" u="sng" spc="-10" dirty="0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Devamları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723900"/>
            <a:ext cx="12192000" cy="5715000"/>
            <a:chOff x="0" y="723900"/>
            <a:chExt cx="12192000" cy="5715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33044"/>
              <a:ext cx="12192000" cy="569671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1" y="728472"/>
              <a:ext cx="12191365" cy="5706110"/>
            </a:xfrm>
            <a:custGeom>
              <a:avLst/>
              <a:gdLst/>
              <a:ahLst/>
              <a:cxnLst/>
              <a:rect l="l" t="t" r="r" b="b"/>
              <a:pathLst>
                <a:path w="12191365" h="5706110">
                  <a:moveTo>
                    <a:pt x="0" y="5705856"/>
                  </a:moveTo>
                  <a:lnTo>
                    <a:pt x="12191238" y="5705856"/>
                  </a:lnTo>
                </a:path>
                <a:path w="12191365" h="5706110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157222" y="2967989"/>
              <a:ext cx="992505" cy="302260"/>
            </a:xfrm>
            <a:custGeom>
              <a:avLst/>
              <a:gdLst/>
              <a:ahLst/>
              <a:cxnLst/>
              <a:rect l="l" t="t" r="r" b="b"/>
              <a:pathLst>
                <a:path w="992505" h="302260">
                  <a:moveTo>
                    <a:pt x="841247" y="0"/>
                  </a:moveTo>
                  <a:lnTo>
                    <a:pt x="841247" y="75437"/>
                  </a:lnTo>
                  <a:lnTo>
                    <a:pt x="0" y="75437"/>
                  </a:lnTo>
                  <a:lnTo>
                    <a:pt x="0" y="226313"/>
                  </a:lnTo>
                  <a:lnTo>
                    <a:pt x="841247" y="226313"/>
                  </a:lnTo>
                  <a:lnTo>
                    <a:pt x="841247" y="301751"/>
                  </a:lnTo>
                  <a:lnTo>
                    <a:pt x="992123" y="150875"/>
                  </a:lnTo>
                  <a:lnTo>
                    <a:pt x="841247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57222" y="2967989"/>
              <a:ext cx="992505" cy="302260"/>
            </a:xfrm>
            <a:custGeom>
              <a:avLst/>
              <a:gdLst/>
              <a:ahLst/>
              <a:cxnLst/>
              <a:rect l="l" t="t" r="r" b="b"/>
              <a:pathLst>
                <a:path w="992505" h="302260">
                  <a:moveTo>
                    <a:pt x="0" y="75437"/>
                  </a:moveTo>
                  <a:lnTo>
                    <a:pt x="841247" y="75437"/>
                  </a:lnTo>
                  <a:lnTo>
                    <a:pt x="841247" y="0"/>
                  </a:lnTo>
                  <a:lnTo>
                    <a:pt x="992123" y="150875"/>
                  </a:lnTo>
                  <a:lnTo>
                    <a:pt x="841247" y="301751"/>
                  </a:lnTo>
                  <a:lnTo>
                    <a:pt x="841247" y="226313"/>
                  </a:lnTo>
                  <a:lnTo>
                    <a:pt x="0" y="226313"/>
                  </a:lnTo>
                  <a:lnTo>
                    <a:pt x="0" y="75437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134</a:t>
            </a:fld>
            <a:endParaRPr spc="-2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u="sng" dirty="0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İstisnai</a:t>
            </a:r>
            <a:r>
              <a:rPr b="1" u="sng" spc="-30" dirty="0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b="1" u="sng" dirty="0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İlgi</a:t>
            </a:r>
            <a:r>
              <a:rPr b="1" u="sng" spc="-45" dirty="0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b="1" u="sng" spc="-10" dirty="0"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Devamları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9435" y="707136"/>
            <a:ext cx="12137390" cy="5732145"/>
            <a:chOff x="59435" y="707136"/>
            <a:chExt cx="12137390" cy="57321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579" y="716280"/>
              <a:ext cx="12123420" cy="571347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4007" y="711708"/>
              <a:ext cx="12128500" cy="5722620"/>
            </a:xfrm>
            <a:custGeom>
              <a:avLst/>
              <a:gdLst/>
              <a:ahLst/>
              <a:cxnLst/>
              <a:rect l="l" t="t" r="r" b="b"/>
              <a:pathLst>
                <a:path w="12128500" h="5722620">
                  <a:moveTo>
                    <a:pt x="12127992" y="0"/>
                  </a:moveTo>
                  <a:lnTo>
                    <a:pt x="0" y="0"/>
                  </a:lnTo>
                  <a:lnTo>
                    <a:pt x="0" y="5722620"/>
                  </a:lnTo>
                  <a:lnTo>
                    <a:pt x="12127992" y="572262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961" y="4287774"/>
              <a:ext cx="2842260" cy="185470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57962" y="4287773"/>
            <a:ext cx="2842260" cy="1854835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819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45"/>
              </a:spcBef>
            </a:pPr>
            <a:endParaRPr sz="1400">
              <a:latin typeface="Times New Roman"/>
              <a:cs typeface="Times New Roman"/>
            </a:endParaRPr>
          </a:p>
          <a:p>
            <a:pPr marL="90170" marR="9271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Verdana"/>
                <a:cs typeface="Verdana"/>
              </a:rPr>
              <a:t>Sigortalının</a:t>
            </a:r>
            <a:r>
              <a:rPr sz="1400" spc="-9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İlgili</a:t>
            </a:r>
            <a:r>
              <a:rPr sz="1400" spc="-6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Kanuna</a:t>
            </a:r>
            <a:r>
              <a:rPr sz="1400" spc="-60" dirty="0">
                <a:latin typeface="Verdana"/>
                <a:cs typeface="Verdana"/>
              </a:rPr>
              <a:t> </a:t>
            </a:r>
            <a:r>
              <a:rPr sz="1400" spc="-20" dirty="0">
                <a:latin typeface="Verdana"/>
                <a:cs typeface="Verdana"/>
              </a:rPr>
              <a:t>göre </a:t>
            </a:r>
            <a:r>
              <a:rPr sz="1400" dirty="0">
                <a:latin typeface="Verdana"/>
                <a:cs typeface="Verdana"/>
              </a:rPr>
              <a:t>İstisnai</a:t>
            </a:r>
            <a:r>
              <a:rPr sz="1400" spc="-6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İlgi</a:t>
            </a:r>
            <a:r>
              <a:rPr sz="1400" spc="-3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Nevilerinde</a:t>
            </a:r>
            <a:endParaRPr sz="1400">
              <a:latin typeface="Verdana"/>
              <a:cs typeface="Verdana"/>
            </a:endParaRPr>
          </a:p>
          <a:p>
            <a:pPr marL="90170" marR="294640">
              <a:lnSpc>
                <a:spcPct val="100000"/>
              </a:lnSpc>
            </a:pPr>
            <a:r>
              <a:rPr sz="1400" dirty="0">
                <a:latin typeface="Verdana"/>
                <a:cs typeface="Verdana"/>
              </a:rPr>
              <a:t>belirtilen</a:t>
            </a:r>
            <a:r>
              <a:rPr sz="1400" spc="-8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ilgi</a:t>
            </a:r>
            <a:r>
              <a:rPr sz="1400" spc="-7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devamları</a:t>
            </a:r>
            <a:r>
              <a:rPr sz="1400" spc="-65" dirty="0">
                <a:latin typeface="Verdana"/>
                <a:cs typeface="Verdana"/>
              </a:rPr>
              <a:t> </a:t>
            </a:r>
            <a:r>
              <a:rPr sz="1400" spc="-25" dirty="0">
                <a:latin typeface="Verdana"/>
                <a:cs typeface="Verdana"/>
              </a:rPr>
              <a:t>var </a:t>
            </a:r>
            <a:r>
              <a:rPr sz="1400" dirty="0">
                <a:latin typeface="Verdana"/>
                <a:cs typeface="Verdana"/>
              </a:rPr>
              <a:t>ise</a:t>
            </a:r>
            <a:r>
              <a:rPr sz="1400" spc="-3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ilgili</a:t>
            </a:r>
            <a:r>
              <a:rPr sz="1400" spc="-5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alan</a:t>
            </a:r>
            <a:r>
              <a:rPr sz="1400" spc="-3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seçilerek</a:t>
            </a:r>
            <a:r>
              <a:rPr sz="1400" spc="-50" dirty="0">
                <a:latin typeface="Verdana"/>
                <a:cs typeface="Verdana"/>
              </a:rPr>
              <a:t> </a:t>
            </a:r>
            <a:r>
              <a:rPr sz="1400" spc="-25" dirty="0">
                <a:latin typeface="Verdana"/>
                <a:cs typeface="Verdana"/>
              </a:rPr>
              <a:t>bu </a:t>
            </a:r>
            <a:r>
              <a:rPr sz="1400" dirty="0">
                <a:latin typeface="Verdana"/>
                <a:cs typeface="Verdana"/>
              </a:rPr>
              <a:t>alana</a:t>
            </a:r>
            <a:r>
              <a:rPr sz="1400" spc="-7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Kurumlarca</a:t>
            </a:r>
            <a:r>
              <a:rPr sz="1400" spc="-7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veri</a:t>
            </a:r>
            <a:r>
              <a:rPr sz="1400" spc="-5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girişi yapılacaktır.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135</a:t>
            </a:fld>
            <a:endParaRPr spc="-2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18</a:t>
            </a:r>
            <a:r>
              <a:rPr spc="-25" dirty="0"/>
              <a:t> </a:t>
            </a:r>
            <a:r>
              <a:rPr dirty="0"/>
              <a:t>Yaş</a:t>
            </a:r>
            <a:r>
              <a:rPr spc="-10" dirty="0"/>
              <a:t> </a:t>
            </a:r>
            <a:r>
              <a:rPr dirty="0"/>
              <a:t>Altı Mahkeme</a:t>
            </a:r>
            <a:r>
              <a:rPr spc="-10" dirty="0"/>
              <a:t> </a:t>
            </a:r>
            <a:r>
              <a:rPr dirty="0"/>
              <a:t>Kararı</a:t>
            </a:r>
            <a:r>
              <a:rPr spc="-20" dirty="0"/>
              <a:t> </a:t>
            </a:r>
            <a:r>
              <a:rPr spc="-10" dirty="0"/>
              <a:t>Bilgileri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0960" y="723900"/>
            <a:ext cx="12043410" cy="5706110"/>
            <a:chOff x="60960" y="723900"/>
            <a:chExt cx="12043410" cy="57061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0" y="723900"/>
              <a:ext cx="12042648" cy="57058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66693" y="4857750"/>
              <a:ext cx="7168896" cy="105156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266693" y="4857750"/>
              <a:ext cx="7169150" cy="1051560"/>
            </a:xfrm>
            <a:custGeom>
              <a:avLst/>
              <a:gdLst/>
              <a:ahLst/>
              <a:cxnLst/>
              <a:rect l="l" t="t" r="r" b="b"/>
              <a:pathLst>
                <a:path w="7169150" h="1051560">
                  <a:moveTo>
                    <a:pt x="0" y="175260"/>
                  </a:moveTo>
                  <a:lnTo>
                    <a:pt x="6261" y="128675"/>
                  </a:lnTo>
                  <a:lnTo>
                    <a:pt x="23932" y="86811"/>
                  </a:lnTo>
                  <a:lnTo>
                    <a:pt x="51339" y="51339"/>
                  </a:lnTo>
                  <a:lnTo>
                    <a:pt x="86811" y="23932"/>
                  </a:lnTo>
                  <a:lnTo>
                    <a:pt x="128675" y="6261"/>
                  </a:lnTo>
                  <a:lnTo>
                    <a:pt x="175259" y="0"/>
                  </a:lnTo>
                  <a:lnTo>
                    <a:pt x="6993635" y="0"/>
                  </a:lnTo>
                  <a:lnTo>
                    <a:pt x="7040220" y="6261"/>
                  </a:lnTo>
                  <a:lnTo>
                    <a:pt x="7082084" y="23932"/>
                  </a:lnTo>
                  <a:lnTo>
                    <a:pt x="7117556" y="51339"/>
                  </a:lnTo>
                  <a:lnTo>
                    <a:pt x="7144963" y="86811"/>
                  </a:lnTo>
                  <a:lnTo>
                    <a:pt x="7162634" y="128675"/>
                  </a:lnTo>
                  <a:lnTo>
                    <a:pt x="7168896" y="175260"/>
                  </a:lnTo>
                  <a:lnTo>
                    <a:pt x="7168896" y="876300"/>
                  </a:lnTo>
                  <a:lnTo>
                    <a:pt x="7162634" y="922888"/>
                  </a:lnTo>
                  <a:lnTo>
                    <a:pt x="7144963" y="964754"/>
                  </a:lnTo>
                  <a:lnTo>
                    <a:pt x="7117556" y="1000225"/>
                  </a:lnTo>
                  <a:lnTo>
                    <a:pt x="7082084" y="1027630"/>
                  </a:lnTo>
                  <a:lnTo>
                    <a:pt x="7040220" y="1045299"/>
                  </a:lnTo>
                  <a:lnTo>
                    <a:pt x="6993635" y="1051560"/>
                  </a:lnTo>
                  <a:lnTo>
                    <a:pt x="175259" y="1051560"/>
                  </a:lnTo>
                  <a:lnTo>
                    <a:pt x="128675" y="1045299"/>
                  </a:lnTo>
                  <a:lnTo>
                    <a:pt x="86811" y="1027630"/>
                  </a:lnTo>
                  <a:lnTo>
                    <a:pt x="51339" y="1000225"/>
                  </a:lnTo>
                  <a:lnTo>
                    <a:pt x="23932" y="964754"/>
                  </a:lnTo>
                  <a:lnTo>
                    <a:pt x="6261" y="922888"/>
                  </a:lnTo>
                  <a:lnTo>
                    <a:pt x="0" y="876300"/>
                  </a:lnTo>
                  <a:lnTo>
                    <a:pt x="0" y="175260"/>
                  </a:lnTo>
                  <a:close/>
                </a:path>
              </a:pathLst>
            </a:custGeom>
            <a:ln w="25907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853689" y="2785110"/>
              <a:ext cx="828040" cy="215265"/>
            </a:xfrm>
            <a:custGeom>
              <a:avLst/>
              <a:gdLst/>
              <a:ahLst/>
              <a:cxnLst/>
              <a:rect l="l" t="t" r="r" b="b"/>
              <a:pathLst>
                <a:path w="828039" h="215264">
                  <a:moveTo>
                    <a:pt x="720089" y="0"/>
                  </a:moveTo>
                  <a:lnTo>
                    <a:pt x="720089" y="53720"/>
                  </a:lnTo>
                  <a:lnTo>
                    <a:pt x="0" y="53720"/>
                  </a:lnTo>
                  <a:lnTo>
                    <a:pt x="0" y="161162"/>
                  </a:lnTo>
                  <a:lnTo>
                    <a:pt x="720089" y="161162"/>
                  </a:lnTo>
                  <a:lnTo>
                    <a:pt x="720089" y="214884"/>
                  </a:lnTo>
                  <a:lnTo>
                    <a:pt x="827532" y="107441"/>
                  </a:lnTo>
                  <a:lnTo>
                    <a:pt x="720089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853689" y="2785110"/>
              <a:ext cx="828040" cy="215265"/>
            </a:xfrm>
            <a:custGeom>
              <a:avLst/>
              <a:gdLst/>
              <a:ahLst/>
              <a:cxnLst/>
              <a:rect l="l" t="t" r="r" b="b"/>
              <a:pathLst>
                <a:path w="828039" h="215264">
                  <a:moveTo>
                    <a:pt x="0" y="53720"/>
                  </a:moveTo>
                  <a:lnTo>
                    <a:pt x="720089" y="53720"/>
                  </a:lnTo>
                  <a:lnTo>
                    <a:pt x="720089" y="0"/>
                  </a:lnTo>
                  <a:lnTo>
                    <a:pt x="827532" y="107441"/>
                  </a:lnTo>
                  <a:lnTo>
                    <a:pt x="720089" y="214884"/>
                  </a:lnTo>
                  <a:lnTo>
                    <a:pt x="720089" y="161162"/>
                  </a:lnTo>
                  <a:lnTo>
                    <a:pt x="0" y="161162"/>
                  </a:lnTo>
                  <a:lnTo>
                    <a:pt x="0" y="53720"/>
                  </a:lnTo>
                  <a:close/>
                </a:path>
              </a:pathLst>
            </a:custGeom>
            <a:ln w="2590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80169" y="1475994"/>
              <a:ext cx="3124200" cy="784860"/>
            </a:xfrm>
            <a:prstGeom prst="rect">
              <a:avLst/>
            </a:prstGeom>
          </p:spPr>
        </p:pic>
      </p:grp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51816" y="714755"/>
          <a:ext cx="12051665" cy="5714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23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80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628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46CA6"/>
                      </a:solidFill>
                      <a:prstDash val="solid"/>
                    </a:lnL>
                    <a:lnR w="9525">
                      <a:solidFill>
                        <a:srgbClr val="046CA6"/>
                      </a:solidFill>
                      <a:prstDash val="solid"/>
                    </a:lnR>
                    <a:lnT w="9525">
                      <a:solidFill>
                        <a:srgbClr val="046CA6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8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46CA6"/>
                      </a:solidFill>
                      <a:prstDash val="solid"/>
                    </a:lnL>
                    <a:lnR w="28575">
                      <a:solidFill>
                        <a:srgbClr val="6392A2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Kurumlarca</a:t>
                      </a:r>
                      <a:r>
                        <a:rPr sz="1800" spc="-6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bu</a:t>
                      </a:r>
                      <a:r>
                        <a:rPr sz="1800" spc="-2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alana</a:t>
                      </a:r>
                      <a:r>
                        <a:rPr sz="1800" spc="-5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2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veri</a:t>
                      </a:r>
                      <a:endParaRPr sz="1800">
                        <a:latin typeface="Verdana"/>
                        <a:cs typeface="Verdana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girişi</a:t>
                      </a:r>
                      <a:r>
                        <a:rPr sz="1800" spc="-5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yapılmamaktadır.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116205" marB="0">
                    <a:lnL w="28575">
                      <a:solidFill>
                        <a:srgbClr val="6392A2"/>
                      </a:solidFill>
                      <a:prstDash val="solid"/>
                    </a:lnL>
                    <a:lnR w="9525">
                      <a:solidFill>
                        <a:srgbClr val="6392A2"/>
                      </a:solidFill>
                      <a:prstDash val="solid"/>
                    </a:lnR>
                    <a:lnT w="28575">
                      <a:solidFill>
                        <a:srgbClr val="6392A2"/>
                      </a:solidFill>
                      <a:prstDash val="solid"/>
                    </a:lnT>
                    <a:lnB w="28575">
                      <a:solidFill>
                        <a:srgbClr val="6392A2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322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13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35343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Verdana"/>
                          <a:cs typeface="Verdana"/>
                        </a:rPr>
                        <a:t>Sigortalının</a:t>
                      </a:r>
                      <a:r>
                        <a:rPr sz="1400" spc="-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18</a:t>
                      </a:r>
                      <a:r>
                        <a:rPr sz="14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yaşın</a:t>
                      </a:r>
                      <a:r>
                        <a:rPr sz="140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dolum</a:t>
                      </a:r>
                      <a:r>
                        <a:rPr sz="14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tarihinden</a:t>
                      </a:r>
                      <a:r>
                        <a:rPr sz="1400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önce</a:t>
                      </a:r>
                      <a:r>
                        <a:rPr sz="1400" spc="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cs typeface="Verdana"/>
                        </a:rPr>
                        <a:t>Mahkeme</a:t>
                      </a:r>
                      <a:r>
                        <a:rPr sz="1400" u="sng" spc="-60" dirty="0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cs typeface="Verdana"/>
                        </a:rPr>
                        <a:t>kararı</a:t>
                      </a:r>
                      <a:r>
                        <a:rPr sz="1400" u="sng" spc="-50" dirty="0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cs typeface="Verdana"/>
                        </a:rPr>
                        <a:t> </a:t>
                      </a:r>
                      <a:r>
                        <a:rPr sz="14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Verdana"/>
                          <a:cs typeface="Verdana"/>
                        </a:rPr>
                        <a:t>gereğince</a:t>
                      </a:r>
                      <a:endParaRPr sz="1400">
                        <a:latin typeface="Verdana"/>
                        <a:cs typeface="Verdana"/>
                      </a:endParaRPr>
                    </a:p>
                    <a:p>
                      <a:pPr marL="3353435" marR="18580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Verdana"/>
                          <a:cs typeface="Verdana"/>
                        </a:rPr>
                        <a:t>Kara</a:t>
                      </a:r>
                      <a:r>
                        <a:rPr sz="14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Harp</a:t>
                      </a:r>
                      <a:r>
                        <a:rPr sz="14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Okulu</a:t>
                      </a:r>
                      <a:r>
                        <a:rPr sz="14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ya</a:t>
                      </a:r>
                      <a:r>
                        <a:rPr sz="14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da</a:t>
                      </a:r>
                      <a:r>
                        <a:rPr sz="1400" spc="-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Astsubay</a:t>
                      </a:r>
                      <a:r>
                        <a:rPr sz="14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sınıf</a:t>
                      </a:r>
                      <a:r>
                        <a:rPr sz="14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okulunda</a:t>
                      </a:r>
                      <a:r>
                        <a:rPr sz="14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geçen</a:t>
                      </a:r>
                      <a:r>
                        <a:rPr sz="14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hizmet</a:t>
                      </a:r>
                      <a:r>
                        <a:rPr sz="1400" spc="-3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alınacak</a:t>
                      </a:r>
                      <a:r>
                        <a:rPr sz="1400" spc="-8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" dirty="0">
                          <a:latin typeface="Verdana"/>
                          <a:cs typeface="Verdana"/>
                        </a:rPr>
                        <a:t>süresi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var</a:t>
                      </a:r>
                      <a:r>
                        <a:rPr sz="14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ise</a:t>
                      </a:r>
                      <a:r>
                        <a:rPr sz="14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kurumumuzca</a:t>
                      </a:r>
                      <a:r>
                        <a:rPr sz="1400" spc="-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tahsilatı</a:t>
                      </a:r>
                      <a:r>
                        <a:rPr sz="14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yapıldıktan</a:t>
                      </a:r>
                      <a:r>
                        <a:rPr sz="1400" spc="-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sonra</a:t>
                      </a:r>
                      <a:r>
                        <a:rPr sz="1400" spc="-4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bu</a:t>
                      </a:r>
                      <a:r>
                        <a:rPr sz="1400" spc="-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alana</a:t>
                      </a:r>
                      <a:r>
                        <a:rPr sz="1400" spc="-5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" dirty="0">
                          <a:latin typeface="Verdana"/>
                          <a:cs typeface="Verdana"/>
                        </a:rPr>
                        <a:t>işlenmektedir.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046CA6"/>
                      </a:solidFill>
                      <a:prstDash val="solid"/>
                    </a:lnL>
                    <a:lnR w="9525">
                      <a:solidFill>
                        <a:srgbClr val="046CA6"/>
                      </a:solidFill>
                      <a:prstDash val="solid"/>
                    </a:lnR>
                    <a:lnB w="9525">
                      <a:solidFill>
                        <a:srgbClr val="046C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136</a:t>
            </a:fld>
            <a:endParaRPr spc="-25"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Kurum</a:t>
            </a:r>
            <a:r>
              <a:rPr spc="-15" dirty="0"/>
              <a:t> </a:t>
            </a:r>
            <a:r>
              <a:rPr dirty="0"/>
              <a:t>Detay </a:t>
            </a:r>
            <a:r>
              <a:rPr spc="-10" dirty="0"/>
              <a:t>Bilgileri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1625" y="740473"/>
            <a:ext cx="12145645" cy="5699125"/>
            <a:chOff x="51625" y="740473"/>
            <a:chExt cx="12145645" cy="56991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0" y="749808"/>
              <a:ext cx="12131040" cy="56799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6388" y="745236"/>
              <a:ext cx="12136120" cy="5689600"/>
            </a:xfrm>
            <a:custGeom>
              <a:avLst/>
              <a:gdLst/>
              <a:ahLst/>
              <a:cxnLst/>
              <a:rect l="l" t="t" r="r" b="b"/>
              <a:pathLst>
                <a:path w="12136120" h="5689600">
                  <a:moveTo>
                    <a:pt x="12135612" y="0"/>
                  </a:moveTo>
                  <a:lnTo>
                    <a:pt x="0" y="0"/>
                  </a:lnTo>
                  <a:lnTo>
                    <a:pt x="0" y="5689092"/>
                  </a:lnTo>
                  <a:lnTo>
                    <a:pt x="12135611" y="5689092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27070" y="1803653"/>
              <a:ext cx="1009015" cy="78105"/>
            </a:xfrm>
            <a:custGeom>
              <a:avLst/>
              <a:gdLst/>
              <a:ahLst/>
              <a:cxnLst/>
              <a:rect l="l" t="t" r="r" b="b"/>
              <a:pathLst>
                <a:path w="1009014" h="78105">
                  <a:moveTo>
                    <a:pt x="970026" y="0"/>
                  </a:moveTo>
                  <a:lnTo>
                    <a:pt x="970026" y="19431"/>
                  </a:lnTo>
                  <a:lnTo>
                    <a:pt x="0" y="19431"/>
                  </a:lnTo>
                  <a:lnTo>
                    <a:pt x="0" y="58293"/>
                  </a:lnTo>
                  <a:lnTo>
                    <a:pt x="970026" y="58293"/>
                  </a:lnTo>
                  <a:lnTo>
                    <a:pt x="970026" y="77724"/>
                  </a:lnTo>
                  <a:lnTo>
                    <a:pt x="1008888" y="38862"/>
                  </a:lnTo>
                  <a:lnTo>
                    <a:pt x="970026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27070" y="1803653"/>
              <a:ext cx="1009015" cy="78105"/>
            </a:xfrm>
            <a:custGeom>
              <a:avLst/>
              <a:gdLst/>
              <a:ahLst/>
              <a:cxnLst/>
              <a:rect l="l" t="t" r="r" b="b"/>
              <a:pathLst>
                <a:path w="1009014" h="78105">
                  <a:moveTo>
                    <a:pt x="0" y="19431"/>
                  </a:moveTo>
                  <a:lnTo>
                    <a:pt x="970026" y="19431"/>
                  </a:lnTo>
                  <a:lnTo>
                    <a:pt x="970026" y="0"/>
                  </a:lnTo>
                  <a:lnTo>
                    <a:pt x="1008888" y="38862"/>
                  </a:lnTo>
                  <a:lnTo>
                    <a:pt x="970026" y="77724"/>
                  </a:lnTo>
                  <a:lnTo>
                    <a:pt x="970026" y="58293"/>
                  </a:lnTo>
                  <a:lnTo>
                    <a:pt x="0" y="58293"/>
                  </a:lnTo>
                  <a:lnTo>
                    <a:pt x="0" y="19431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55470" y="4935474"/>
              <a:ext cx="8781288" cy="117348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855470" y="4935474"/>
              <a:ext cx="8781415" cy="1173480"/>
            </a:xfrm>
            <a:custGeom>
              <a:avLst/>
              <a:gdLst/>
              <a:ahLst/>
              <a:cxnLst/>
              <a:rect l="l" t="t" r="r" b="b"/>
              <a:pathLst>
                <a:path w="8781415" h="1173479">
                  <a:moveTo>
                    <a:pt x="0" y="195580"/>
                  </a:moveTo>
                  <a:lnTo>
                    <a:pt x="5162" y="150716"/>
                  </a:lnTo>
                  <a:lnTo>
                    <a:pt x="19868" y="109542"/>
                  </a:lnTo>
                  <a:lnTo>
                    <a:pt x="42947" y="73229"/>
                  </a:lnTo>
                  <a:lnTo>
                    <a:pt x="73229" y="42947"/>
                  </a:lnTo>
                  <a:lnTo>
                    <a:pt x="109542" y="19868"/>
                  </a:lnTo>
                  <a:lnTo>
                    <a:pt x="150716" y="5162"/>
                  </a:lnTo>
                  <a:lnTo>
                    <a:pt x="195580" y="0"/>
                  </a:lnTo>
                  <a:lnTo>
                    <a:pt x="8585708" y="0"/>
                  </a:lnTo>
                  <a:lnTo>
                    <a:pt x="8630571" y="5162"/>
                  </a:lnTo>
                  <a:lnTo>
                    <a:pt x="8671745" y="19868"/>
                  </a:lnTo>
                  <a:lnTo>
                    <a:pt x="8708058" y="42947"/>
                  </a:lnTo>
                  <a:lnTo>
                    <a:pt x="8738340" y="73229"/>
                  </a:lnTo>
                  <a:lnTo>
                    <a:pt x="8761419" y="109542"/>
                  </a:lnTo>
                  <a:lnTo>
                    <a:pt x="8776125" y="150716"/>
                  </a:lnTo>
                  <a:lnTo>
                    <a:pt x="8781288" y="195580"/>
                  </a:lnTo>
                  <a:lnTo>
                    <a:pt x="8781288" y="977900"/>
                  </a:lnTo>
                  <a:lnTo>
                    <a:pt x="8776125" y="1022743"/>
                  </a:lnTo>
                  <a:lnTo>
                    <a:pt x="8761419" y="1063910"/>
                  </a:lnTo>
                  <a:lnTo>
                    <a:pt x="8738340" y="1100224"/>
                  </a:lnTo>
                  <a:lnTo>
                    <a:pt x="8708058" y="1130512"/>
                  </a:lnTo>
                  <a:lnTo>
                    <a:pt x="8671745" y="1153600"/>
                  </a:lnTo>
                  <a:lnTo>
                    <a:pt x="8630571" y="1168314"/>
                  </a:lnTo>
                  <a:lnTo>
                    <a:pt x="8585708" y="1173480"/>
                  </a:lnTo>
                  <a:lnTo>
                    <a:pt x="195580" y="1173480"/>
                  </a:lnTo>
                  <a:lnTo>
                    <a:pt x="150716" y="1168314"/>
                  </a:lnTo>
                  <a:lnTo>
                    <a:pt x="109542" y="1153600"/>
                  </a:lnTo>
                  <a:lnTo>
                    <a:pt x="73229" y="1130512"/>
                  </a:lnTo>
                  <a:lnTo>
                    <a:pt x="42947" y="1100224"/>
                  </a:lnTo>
                  <a:lnTo>
                    <a:pt x="19868" y="1063910"/>
                  </a:lnTo>
                  <a:lnTo>
                    <a:pt x="5162" y="1022743"/>
                  </a:lnTo>
                  <a:lnTo>
                    <a:pt x="0" y="977900"/>
                  </a:lnTo>
                  <a:lnTo>
                    <a:pt x="0" y="195580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991105" y="5096636"/>
            <a:ext cx="811720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6FC0"/>
                </a:solidFill>
                <a:latin typeface="Verdana"/>
                <a:cs typeface="Verdana"/>
              </a:rPr>
              <a:t>Sigortalının</a:t>
            </a:r>
            <a:r>
              <a:rPr sz="1800" b="1" spc="-60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6FC0"/>
                </a:solidFill>
                <a:latin typeface="Verdana"/>
                <a:cs typeface="Verdana"/>
              </a:rPr>
              <a:t>HİTAP</a:t>
            </a:r>
            <a:r>
              <a:rPr sz="1800" b="1" spc="-45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6FC0"/>
                </a:solidFill>
                <a:latin typeface="Verdana"/>
                <a:cs typeface="Verdana"/>
              </a:rPr>
              <a:t>bilgilerini</a:t>
            </a:r>
            <a:r>
              <a:rPr sz="1800" b="1" spc="-60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6FC0"/>
                </a:solidFill>
                <a:latin typeface="Verdana"/>
                <a:cs typeface="Verdana"/>
              </a:rPr>
              <a:t>gönderen</a:t>
            </a:r>
            <a:r>
              <a:rPr sz="1800" b="1" spc="-55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6FC0"/>
                </a:solidFill>
                <a:latin typeface="Verdana"/>
                <a:cs typeface="Verdana"/>
              </a:rPr>
              <a:t>kurum</a:t>
            </a:r>
            <a:r>
              <a:rPr sz="1800" b="1" spc="-60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6FC0"/>
                </a:solidFill>
                <a:latin typeface="Verdana"/>
                <a:cs typeface="Verdana"/>
              </a:rPr>
              <a:t>ile</a:t>
            </a:r>
            <a:r>
              <a:rPr sz="1800" b="1" spc="-60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6FC0"/>
                </a:solidFill>
                <a:latin typeface="Verdana"/>
                <a:cs typeface="Verdana"/>
              </a:rPr>
              <a:t>prim</a:t>
            </a:r>
            <a:r>
              <a:rPr sz="1800" b="1" spc="-55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6FC0"/>
                </a:solidFill>
                <a:latin typeface="Verdana"/>
                <a:cs typeface="Verdana"/>
              </a:rPr>
              <a:t>ve</a:t>
            </a:r>
            <a:r>
              <a:rPr sz="1800" b="1" spc="-55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800" b="1" spc="-10" dirty="0">
                <a:solidFill>
                  <a:srgbClr val="006FC0"/>
                </a:solidFill>
                <a:latin typeface="Verdana"/>
                <a:cs typeface="Verdana"/>
              </a:rPr>
              <a:t>tescil </a:t>
            </a:r>
            <a:r>
              <a:rPr sz="1800" b="1" dirty="0">
                <a:solidFill>
                  <a:srgbClr val="006FC0"/>
                </a:solidFill>
                <a:latin typeface="Verdana"/>
                <a:cs typeface="Verdana"/>
              </a:rPr>
              <a:t>bilgilerini</a:t>
            </a:r>
            <a:r>
              <a:rPr sz="1800" b="1" spc="-65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6FC0"/>
                </a:solidFill>
                <a:latin typeface="Verdana"/>
                <a:cs typeface="Verdana"/>
              </a:rPr>
              <a:t>gönderen</a:t>
            </a:r>
            <a:r>
              <a:rPr sz="1800" b="1" spc="-60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6FC0"/>
                </a:solidFill>
                <a:latin typeface="Verdana"/>
                <a:cs typeface="Verdana"/>
              </a:rPr>
              <a:t>birimine</a:t>
            </a:r>
            <a:r>
              <a:rPr sz="1800" b="1" spc="-60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6FC0"/>
                </a:solidFill>
                <a:latin typeface="Verdana"/>
                <a:cs typeface="Verdana"/>
              </a:rPr>
              <a:t>ilişkin</a:t>
            </a:r>
            <a:r>
              <a:rPr sz="1800" b="1" spc="-70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6FC0"/>
                </a:solidFill>
                <a:latin typeface="Verdana"/>
                <a:cs typeface="Verdana"/>
              </a:rPr>
              <a:t>detay</a:t>
            </a:r>
            <a:r>
              <a:rPr sz="1800" b="1" spc="-55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6FC0"/>
                </a:solidFill>
                <a:latin typeface="Verdana"/>
                <a:cs typeface="Verdana"/>
              </a:rPr>
              <a:t>bilgileri</a:t>
            </a:r>
            <a:r>
              <a:rPr sz="1800" b="1" spc="-65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6FC0"/>
                </a:solidFill>
                <a:latin typeface="Verdana"/>
                <a:cs typeface="Verdana"/>
              </a:rPr>
              <a:t>bu</a:t>
            </a:r>
            <a:r>
              <a:rPr sz="1800" b="1" spc="-70" dirty="0">
                <a:solidFill>
                  <a:srgbClr val="006FC0"/>
                </a:solidFill>
                <a:latin typeface="Verdana"/>
                <a:cs typeface="Verdana"/>
              </a:rPr>
              <a:t> </a:t>
            </a:r>
            <a:r>
              <a:rPr sz="1800" b="1" spc="-10" dirty="0">
                <a:solidFill>
                  <a:srgbClr val="006FC0"/>
                </a:solidFill>
                <a:latin typeface="Verdana"/>
                <a:cs typeface="Verdana"/>
              </a:rPr>
              <a:t>ekranda görüntülenmektedir.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122664" y="1635251"/>
            <a:ext cx="2735580" cy="655320"/>
            <a:chOff x="9122664" y="1635251"/>
            <a:chExt cx="2735580" cy="65532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35618" y="1648205"/>
              <a:ext cx="2709672" cy="62941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135618" y="1648205"/>
              <a:ext cx="2710180" cy="629920"/>
            </a:xfrm>
            <a:custGeom>
              <a:avLst/>
              <a:gdLst/>
              <a:ahLst/>
              <a:cxnLst/>
              <a:rect l="l" t="t" r="r" b="b"/>
              <a:pathLst>
                <a:path w="2710179" h="629919">
                  <a:moveTo>
                    <a:pt x="0" y="104902"/>
                  </a:moveTo>
                  <a:lnTo>
                    <a:pt x="8247" y="64079"/>
                  </a:lnTo>
                  <a:lnTo>
                    <a:pt x="30733" y="30734"/>
                  </a:lnTo>
                  <a:lnTo>
                    <a:pt x="64079" y="8247"/>
                  </a:lnTo>
                  <a:lnTo>
                    <a:pt x="104901" y="0"/>
                  </a:lnTo>
                  <a:lnTo>
                    <a:pt x="2604770" y="0"/>
                  </a:lnTo>
                  <a:lnTo>
                    <a:pt x="2645592" y="8247"/>
                  </a:lnTo>
                  <a:lnTo>
                    <a:pt x="2678938" y="30734"/>
                  </a:lnTo>
                  <a:lnTo>
                    <a:pt x="2701424" y="64079"/>
                  </a:lnTo>
                  <a:lnTo>
                    <a:pt x="2709672" y="104902"/>
                  </a:lnTo>
                  <a:lnTo>
                    <a:pt x="2709672" y="524510"/>
                  </a:lnTo>
                  <a:lnTo>
                    <a:pt x="2701424" y="565332"/>
                  </a:lnTo>
                  <a:lnTo>
                    <a:pt x="2678938" y="598678"/>
                  </a:lnTo>
                  <a:lnTo>
                    <a:pt x="2645592" y="621164"/>
                  </a:lnTo>
                  <a:lnTo>
                    <a:pt x="2604770" y="629412"/>
                  </a:lnTo>
                  <a:lnTo>
                    <a:pt x="104901" y="629412"/>
                  </a:lnTo>
                  <a:lnTo>
                    <a:pt x="64079" y="621164"/>
                  </a:lnTo>
                  <a:lnTo>
                    <a:pt x="30733" y="598677"/>
                  </a:lnTo>
                  <a:lnTo>
                    <a:pt x="8247" y="565332"/>
                  </a:lnTo>
                  <a:lnTo>
                    <a:pt x="0" y="524510"/>
                  </a:lnTo>
                  <a:lnTo>
                    <a:pt x="0" y="104902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9354439" y="1735327"/>
            <a:ext cx="227774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r>
              <a:rPr sz="1400" b="1" spc="-1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FF0000"/>
                </a:solidFill>
                <a:latin typeface="Verdana"/>
                <a:cs typeface="Verdana"/>
              </a:rPr>
              <a:t>kısımlara</a:t>
            </a:r>
            <a:r>
              <a:rPr sz="1400" b="1" spc="-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FF0000"/>
                </a:solidFill>
                <a:latin typeface="Verdana"/>
                <a:cs typeface="Verdana"/>
              </a:rPr>
              <a:t>veri</a:t>
            </a:r>
            <a:r>
              <a:rPr sz="1400" b="1" spc="-10" dirty="0">
                <a:solidFill>
                  <a:srgbClr val="FF0000"/>
                </a:solidFill>
                <a:latin typeface="Verdana"/>
                <a:cs typeface="Verdana"/>
              </a:rPr>
              <a:t> girişi</a:t>
            </a:r>
            <a:endParaRPr sz="14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400" b="1" spc="-10" dirty="0">
                <a:solidFill>
                  <a:srgbClr val="FF0000"/>
                </a:solidFill>
                <a:latin typeface="Verdana"/>
                <a:cs typeface="Verdana"/>
              </a:rPr>
              <a:t>yapılmamaktadır.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137</a:t>
            </a:fld>
            <a:endParaRPr spc="-25" dirty="0"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08375" y="78435"/>
            <a:ext cx="465645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246630" algn="l"/>
              </a:tabLst>
            </a:pPr>
            <a:r>
              <a:rPr dirty="0"/>
              <a:t>Prim</a:t>
            </a:r>
            <a:r>
              <a:rPr spc="-40" dirty="0"/>
              <a:t> </a:t>
            </a:r>
            <a:r>
              <a:rPr spc="-10" dirty="0"/>
              <a:t>Döküm</a:t>
            </a:r>
            <a:r>
              <a:rPr dirty="0"/>
              <a:t>	</a:t>
            </a:r>
            <a:r>
              <a:rPr spc="-10" dirty="0"/>
              <a:t>(görüntüleme)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1625" y="732853"/>
            <a:ext cx="12078335" cy="5706745"/>
            <a:chOff x="51625" y="732853"/>
            <a:chExt cx="12078335" cy="57067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0" y="742188"/>
              <a:ext cx="12059411" cy="568756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6388" y="737616"/>
              <a:ext cx="12068810" cy="5697220"/>
            </a:xfrm>
            <a:custGeom>
              <a:avLst/>
              <a:gdLst/>
              <a:ahLst/>
              <a:cxnLst/>
              <a:rect l="l" t="t" r="r" b="b"/>
              <a:pathLst>
                <a:path w="12068810" h="5697220">
                  <a:moveTo>
                    <a:pt x="0" y="5696712"/>
                  </a:moveTo>
                  <a:lnTo>
                    <a:pt x="12068556" y="5696712"/>
                  </a:lnTo>
                  <a:lnTo>
                    <a:pt x="12068556" y="0"/>
                  </a:lnTo>
                  <a:lnTo>
                    <a:pt x="0" y="0"/>
                  </a:lnTo>
                  <a:lnTo>
                    <a:pt x="0" y="5696712"/>
                  </a:lnTo>
                  <a:close/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2053" y="4546854"/>
              <a:ext cx="2695956" cy="170840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32054" y="4546853"/>
            <a:ext cx="2696210" cy="1708785"/>
          </a:xfrm>
          <a:prstGeom prst="rect">
            <a:avLst/>
          </a:prstGeom>
          <a:ln w="25908">
            <a:solidFill>
              <a:srgbClr val="6392A2"/>
            </a:solidFill>
          </a:ln>
        </p:spPr>
        <p:txBody>
          <a:bodyPr vert="horz" wrap="square" lIns="0" tIns="12192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960"/>
              </a:spcBef>
            </a:pPr>
            <a:r>
              <a:rPr sz="1400" b="1" dirty="0">
                <a:latin typeface="Verdana"/>
                <a:cs typeface="Verdana"/>
              </a:rPr>
              <a:t>Ekim</a:t>
            </a:r>
            <a:r>
              <a:rPr sz="1400" b="1" spc="-50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2008</a:t>
            </a:r>
            <a:r>
              <a:rPr sz="1400" b="1" spc="-15" dirty="0">
                <a:latin typeface="Verdana"/>
                <a:cs typeface="Verdana"/>
              </a:rPr>
              <a:t> </a:t>
            </a:r>
            <a:r>
              <a:rPr sz="1400" b="1" spc="-10" dirty="0">
                <a:latin typeface="Verdana"/>
                <a:cs typeface="Verdana"/>
              </a:rPr>
              <a:t>ayından</a:t>
            </a:r>
            <a:endParaRPr sz="1400">
              <a:latin typeface="Verdana"/>
              <a:cs typeface="Verdana"/>
            </a:endParaRPr>
          </a:p>
          <a:p>
            <a:pPr marL="90170" marR="28892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latin typeface="Verdana"/>
                <a:cs typeface="Verdana"/>
              </a:rPr>
              <a:t>itibaren</a:t>
            </a:r>
            <a:r>
              <a:rPr sz="1400" b="1" spc="-70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Sigortalıya</a:t>
            </a:r>
            <a:r>
              <a:rPr sz="1400" b="1" spc="-45" dirty="0">
                <a:latin typeface="Verdana"/>
                <a:cs typeface="Verdana"/>
              </a:rPr>
              <a:t> </a:t>
            </a:r>
            <a:r>
              <a:rPr sz="1400" b="1" spc="-25" dirty="0">
                <a:latin typeface="Verdana"/>
                <a:cs typeface="Verdana"/>
              </a:rPr>
              <a:t>ait </a:t>
            </a:r>
            <a:r>
              <a:rPr sz="1400" b="1" dirty="0">
                <a:latin typeface="Verdana"/>
                <a:cs typeface="Verdana"/>
              </a:rPr>
              <a:t>tahakkuk</a:t>
            </a:r>
            <a:r>
              <a:rPr sz="1400" b="1" spc="-40" dirty="0">
                <a:latin typeface="Verdana"/>
                <a:cs typeface="Verdana"/>
              </a:rPr>
              <a:t> </a:t>
            </a:r>
            <a:r>
              <a:rPr sz="1400" b="1" spc="-10" dirty="0">
                <a:latin typeface="Verdana"/>
                <a:cs typeface="Verdana"/>
              </a:rPr>
              <a:t>ettirilen </a:t>
            </a:r>
            <a:r>
              <a:rPr sz="1400" b="1" dirty="0">
                <a:latin typeface="Verdana"/>
                <a:cs typeface="Verdana"/>
              </a:rPr>
              <a:t>kesenek\primler</a:t>
            </a:r>
            <a:r>
              <a:rPr sz="1400" b="1" spc="-105" dirty="0">
                <a:latin typeface="Verdana"/>
                <a:cs typeface="Verdana"/>
              </a:rPr>
              <a:t> </a:t>
            </a:r>
            <a:r>
              <a:rPr sz="1400" b="1" spc="-10" dirty="0">
                <a:latin typeface="Verdana"/>
                <a:cs typeface="Verdana"/>
              </a:rPr>
              <a:t>ekran </a:t>
            </a:r>
            <a:r>
              <a:rPr sz="1400" b="1" dirty="0">
                <a:latin typeface="Verdana"/>
                <a:cs typeface="Verdana"/>
              </a:rPr>
              <a:t>görüntülemesi</a:t>
            </a:r>
            <a:r>
              <a:rPr sz="1400" b="1" spc="-85" dirty="0">
                <a:latin typeface="Verdana"/>
                <a:cs typeface="Verdana"/>
              </a:rPr>
              <a:t> </a:t>
            </a:r>
            <a:r>
              <a:rPr sz="1400" b="1" spc="-25" dirty="0">
                <a:latin typeface="Verdana"/>
                <a:cs typeface="Verdana"/>
              </a:rPr>
              <a:t>bu </a:t>
            </a:r>
            <a:r>
              <a:rPr sz="1400" b="1" dirty="0">
                <a:latin typeface="Verdana"/>
                <a:cs typeface="Verdana"/>
              </a:rPr>
              <a:t>sayfadan</a:t>
            </a:r>
            <a:r>
              <a:rPr sz="1400" b="1" spc="-70" dirty="0">
                <a:latin typeface="Verdana"/>
                <a:cs typeface="Verdana"/>
              </a:rPr>
              <a:t> </a:t>
            </a:r>
            <a:r>
              <a:rPr sz="1400" b="1" spc="-10" dirty="0">
                <a:latin typeface="Verdana"/>
                <a:cs typeface="Verdana"/>
              </a:rPr>
              <a:t>yapılır.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105836" y="1583372"/>
            <a:ext cx="2769235" cy="2181225"/>
            <a:chOff x="9105836" y="1583372"/>
            <a:chExt cx="2769235" cy="218122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18853" y="1596390"/>
              <a:ext cx="2743200" cy="215493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118853" y="1596390"/>
              <a:ext cx="2743200" cy="2155190"/>
            </a:xfrm>
            <a:custGeom>
              <a:avLst/>
              <a:gdLst/>
              <a:ahLst/>
              <a:cxnLst/>
              <a:rect l="l" t="t" r="r" b="b"/>
              <a:pathLst>
                <a:path w="2743200" h="2155190">
                  <a:moveTo>
                    <a:pt x="0" y="359156"/>
                  </a:moveTo>
                  <a:lnTo>
                    <a:pt x="3278" y="310416"/>
                  </a:lnTo>
                  <a:lnTo>
                    <a:pt x="12828" y="263671"/>
                  </a:lnTo>
                  <a:lnTo>
                    <a:pt x="28221" y="219348"/>
                  </a:lnTo>
                  <a:lnTo>
                    <a:pt x="49031" y="177875"/>
                  </a:lnTo>
                  <a:lnTo>
                    <a:pt x="74829" y="139678"/>
                  </a:lnTo>
                  <a:lnTo>
                    <a:pt x="105187" y="105187"/>
                  </a:lnTo>
                  <a:lnTo>
                    <a:pt x="139678" y="74829"/>
                  </a:lnTo>
                  <a:lnTo>
                    <a:pt x="177875" y="49031"/>
                  </a:lnTo>
                  <a:lnTo>
                    <a:pt x="219348" y="28221"/>
                  </a:lnTo>
                  <a:lnTo>
                    <a:pt x="263671" y="12828"/>
                  </a:lnTo>
                  <a:lnTo>
                    <a:pt x="310416" y="3278"/>
                  </a:lnTo>
                  <a:lnTo>
                    <a:pt x="359155" y="0"/>
                  </a:lnTo>
                  <a:lnTo>
                    <a:pt x="2384044" y="0"/>
                  </a:lnTo>
                  <a:lnTo>
                    <a:pt x="2432783" y="3278"/>
                  </a:lnTo>
                  <a:lnTo>
                    <a:pt x="2479528" y="12828"/>
                  </a:lnTo>
                  <a:lnTo>
                    <a:pt x="2523851" y="28221"/>
                  </a:lnTo>
                  <a:lnTo>
                    <a:pt x="2565324" y="49031"/>
                  </a:lnTo>
                  <a:lnTo>
                    <a:pt x="2603521" y="74829"/>
                  </a:lnTo>
                  <a:lnTo>
                    <a:pt x="2638012" y="105187"/>
                  </a:lnTo>
                  <a:lnTo>
                    <a:pt x="2668370" y="139678"/>
                  </a:lnTo>
                  <a:lnTo>
                    <a:pt x="2694168" y="177875"/>
                  </a:lnTo>
                  <a:lnTo>
                    <a:pt x="2714978" y="219348"/>
                  </a:lnTo>
                  <a:lnTo>
                    <a:pt x="2730371" y="263671"/>
                  </a:lnTo>
                  <a:lnTo>
                    <a:pt x="2739921" y="310416"/>
                  </a:lnTo>
                  <a:lnTo>
                    <a:pt x="2743200" y="359156"/>
                  </a:lnTo>
                  <a:lnTo>
                    <a:pt x="2743200" y="1795780"/>
                  </a:lnTo>
                  <a:lnTo>
                    <a:pt x="2739921" y="1844519"/>
                  </a:lnTo>
                  <a:lnTo>
                    <a:pt x="2730371" y="1891264"/>
                  </a:lnTo>
                  <a:lnTo>
                    <a:pt x="2714978" y="1935587"/>
                  </a:lnTo>
                  <a:lnTo>
                    <a:pt x="2694168" y="1977060"/>
                  </a:lnTo>
                  <a:lnTo>
                    <a:pt x="2668370" y="2015257"/>
                  </a:lnTo>
                  <a:lnTo>
                    <a:pt x="2638012" y="2049748"/>
                  </a:lnTo>
                  <a:lnTo>
                    <a:pt x="2603521" y="2080106"/>
                  </a:lnTo>
                  <a:lnTo>
                    <a:pt x="2565324" y="2105904"/>
                  </a:lnTo>
                  <a:lnTo>
                    <a:pt x="2523851" y="2126714"/>
                  </a:lnTo>
                  <a:lnTo>
                    <a:pt x="2479528" y="2142107"/>
                  </a:lnTo>
                  <a:lnTo>
                    <a:pt x="2432783" y="2151657"/>
                  </a:lnTo>
                  <a:lnTo>
                    <a:pt x="2384044" y="2154936"/>
                  </a:lnTo>
                  <a:lnTo>
                    <a:pt x="359155" y="2154936"/>
                  </a:lnTo>
                  <a:lnTo>
                    <a:pt x="310416" y="2151657"/>
                  </a:lnTo>
                  <a:lnTo>
                    <a:pt x="263671" y="2142107"/>
                  </a:lnTo>
                  <a:lnTo>
                    <a:pt x="219348" y="2126714"/>
                  </a:lnTo>
                  <a:lnTo>
                    <a:pt x="177875" y="2105904"/>
                  </a:lnTo>
                  <a:lnTo>
                    <a:pt x="139678" y="2080106"/>
                  </a:lnTo>
                  <a:lnTo>
                    <a:pt x="105187" y="2049748"/>
                  </a:lnTo>
                  <a:lnTo>
                    <a:pt x="74829" y="2015257"/>
                  </a:lnTo>
                  <a:lnTo>
                    <a:pt x="49031" y="1977060"/>
                  </a:lnTo>
                  <a:lnTo>
                    <a:pt x="28221" y="1935587"/>
                  </a:lnTo>
                  <a:lnTo>
                    <a:pt x="12828" y="1891264"/>
                  </a:lnTo>
                  <a:lnTo>
                    <a:pt x="3278" y="1844519"/>
                  </a:lnTo>
                  <a:lnTo>
                    <a:pt x="0" y="1795780"/>
                  </a:lnTo>
                  <a:lnTo>
                    <a:pt x="0" y="359156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337675" y="1684147"/>
            <a:ext cx="2305685" cy="1976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r>
              <a:rPr sz="1600" b="1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0000"/>
                </a:solidFill>
                <a:latin typeface="Verdana"/>
                <a:cs typeface="Verdana"/>
              </a:rPr>
              <a:t>alanda</a:t>
            </a:r>
            <a:r>
              <a:rPr sz="1600" b="1" spc="-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Verdana"/>
                <a:cs typeface="Verdana"/>
              </a:rPr>
              <a:t>herhangi</a:t>
            </a:r>
            <a:endParaRPr sz="1600">
              <a:latin typeface="Verdana"/>
              <a:cs typeface="Verdana"/>
            </a:endParaRPr>
          </a:p>
          <a:p>
            <a:pPr marL="154305" marR="146050" indent="267970">
              <a:lnSpc>
                <a:spcPct val="100000"/>
              </a:lnSpc>
            </a:pPr>
            <a:r>
              <a:rPr sz="1600" b="1" dirty="0">
                <a:solidFill>
                  <a:srgbClr val="FF0000"/>
                </a:solidFill>
                <a:latin typeface="Verdana"/>
                <a:cs typeface="Verdana"/>
              </a:rPr>
              <a:t>bir</a:t>
            </a:r>
            <a:r>
              <a:rPr sz="1600" b="1" spc="-1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0000"/>
                </a:solidFill>
                <a:latin typeface="Verdana"/>
                <a:cs typeface="Verdana"/>
              </a:rPr>
              <a:t>veri</a:t>
            </a:r>
            <a:r>
              <a:rPr sz="1600" b="1" spc="-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Verdana"/>
                <a:cs typeface="Verdana"/>
              </a:rPr>
              <a:t>girişi yapılmamaktadır.</a:t>
            </a:r>
            <a:endParaRPr sz="1600">
              <a:latin typeface="Verdana"/>
              <a:cs typeface="Verdana"/>
            </a:endParaRPr>
          </a:p>
          <a:p>
            <a:pPr marL="12700" marR="5080" algn="ctr">
              <a:lnSpc>
                <a:spcPct val="100000"/>
              </a:lnSpc>
            </a:pPr>
            <a:r>
              <a:rPr sz="1600" b="1" dirty="0">
                <a:solidFill>
                  <a:srgbClr val="FF0000"/>
                </a:solidFill>
                <a:latin typeface="Verdana"/>
                <a:cs typeface="Verdana"/>
              </a:rPr>
              <a:t>Kesenek\primler</a:t>
            </a:r>
            <a:r>
              <a:rPr sz="1600" b="1" spc="-1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spc="-25" dirty="0">
                <a:solidFill>
                  <a:srgbClr val="FF0000"/>
                </a:solidFill>
                <a:latin typeface="Verdana"/>
                <a:cs typeface="Verdana"/>
              </a:rPr>
              <a:t>ile </a:t>
            </a:r>
            <a:r>
              <a:rPr sz="1600" b="1" dirty="0">
                <a:solidFill>
                  <a:srgbClr val="FF0000"/>
                </a:solidFill>
                <a:latin typeface="Verdana"/>
                <a:cs typeface="Verdana"/>
              </a:rPr>
              <a:t>ilgili</a:t>
            </a:r>
            <a:r>
              <a:rPr sz="1600" b="1" spc="1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dirty="0">
                <a:solidFill>
                  <a:srgbClr val="FF0000"/>
                </a:solidFill>
                <a:latin typeface="Verdana"/>
                <a:cs typeface="Verdana"/>
              </a:rPr>
              <a:t>tüm</a:t>
            </a:r>
            <a:r>
              <a:rPr sz="1600" b="1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Verdana"/>
                <a:cs typeface="Verdana"/>
              </a:rPr>
              <a:t>işlemler </a:t>
            </a:r>
            <a:r>
              <a:rPr sz="1600" b="1" dirty="0">
                <a:solidFill>
                  <a:srgbClr val="FF0000"/>
                </a:solidFill>
                <a:latin typeface="Verdana"/>
                <a:cs typeface="Verdana"/>
              </a:rPr>
              <a:t>Kesenek</a:t>
            </a:r>
            <a:r>
              <a:rPr sz="1600" b="1" spc="-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spc="-20" dirty="0">
                <a:solidFill>
                  <a:srgbClr val="FF0000"/>
                </a:solidFill>
                <a:latin typeface="Verdana"/>
                <a:cs typeface="Verdana"/>
              </a:rPr>
              <a:t>Bilgi</a:t>
            </a:r>
            <a:endParaRPr sz="1600">
              <a:latin typeface="Verdana"/>
              <a:cs typeface="Verdana"/>
            </a:endParaRPr>
          </a:p>
          <a:p>
            <a:pPr marL="128270" marR="120014" algn="ctr">
              <a:lnSpc>
                <a:spcPct val="100000"/>
              </a:lnSpc>
            </a:pPr>
            <a:r>
              <a:rPr sz="1600" b="1" dirty="0">
                <a:solidFill>
                  <a:srgbClr val="FF0000"/>
                </a:solidFill>
                <a:latin typeface="Verdana"/>
                <a:cs typeface="Verdana"/>
              </a:rPr>
              <a:t>Sistemi</a:t>
            </a:r>
            <a:r>
              <a:rPr sz="1600" b="1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Verdana"/>
                <a:cs typeface="Verdana"/>
              </a:rPr>
              <a:t>üzerinden yapılmaktadır.</a:t>
            </a:r>
            <a:endParaRPr sz="160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515867" y="2040635"/>
            <a:ext cx="690880" cy="165100"/>
            <a:chOff x="3515867" y="2040635"/>
            <a:chExt cx="690880" cy="165100"/>
          </a:xfrm>
        </p:grpSpPr>
        <p:sp>
          <p:nvSpPr>
            <p:cNvPr id="13" name="object 13"/>
            <p:cNvSpPr/>
            <p:nvPr/>
          </p:nvSpPr>
          <p:spPr>
            <a:xfrm>
              <a:off x="3528821" y="2053589"/>
              <a:ext cx="664845" cy="139065"/>
            </a:xfrm>
            <a:custGeom>
              <a:avLst/>
              <a:gdLst/>
              <a:ahLst/>
              <a:cxnLst/>
              <a:rect l="l" t="t" r="r" b="b"/>
              <a:pathLst>
                <a:path w="664845" h="139064">
                  <a:moveTo>
                    <a:pt x="595122" y="0"/>
                  </a:moveTo>
                  <a:lnTo>
                    <a:pt x="595122" y="34671"/>
                  </a:lnTo>
                  <a:lnTo>
                    <a:pt x="0" y="34671"/>
                  </a:lnTo>
                  <a:lnTo>
                    <a:pt x="0" y="104012"/>
                  </a:lnTo>
                  <a:lnTo>
                    <a:pt x="595122" y="104012"/>
                  </a:lnTo>
                  <a:lnTo>
                    <a:pt x="595122" y="138684"/>
                  </a:lnTo>
                  <a:lnTo>
                    <a:pt x="664463" y="69342"/>
                  </a:lnTo>
                  <a:lnTo>
                    <a:pt x="595122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528821" y="2053589"/>
              <a:ext cx="664845" cy="139065"/>
            </a:xfrm>
            <a:custGeom>
              <a:avLst/>
              <a:gdLst/>
              <a:ahLst/>
              <a:cxnLst/>
              <a:rect l="l" t="t" r="r" b="b"/>
              <a:pathLst>
                <a:path w="664845" h="139064">
                  <a:moveTo>
                    <a:pt x="0" y="34671"/>
                  </a:moveTo>
                  <a:lnTo>
                    <a:pt x="595122" y="34671"/>
                  </a:lnTo>
                  <a:lnTo>
                    <a:pt x="595122" y="0"/>
                  </a:lnTo>
                  <a:lnTo>
                    <a:pt x="664463" y="69342"/>
                  </a:lnTo>
                  <a:lnTo>
                    <a:pt x="595122" y="138684"/>
                  </a:lnTo>
                  <a:lnTo>
                    <a:pt x="595122" y="104012"/>
                  </a:lnTo>
                  <a:lnTo>
                    <a:pt x="0" y="104012"/>
                  </a:lnTo>
                  <a:lnTo>
                    <a:pt x="0" y="34671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138</a:t>
            </a:fld>
            <a:endParaRPr spc="-25" dirty="0"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810" y="821436"/>
            <a:ext cx="12141200" cy="5707380"/>
            <a:chOff x="-3810" y="821436"/>
            <a:chExt cx="12141200" cy="57073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30580"/>
              <a:ext cx="12127992" cy="56616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" y="826008"/>
              <a:ext cx="12132310" cy="5671185"/>
            </a:xfrm>
            <a:custGeom>
              <a:avLst/>
              <a:gdLst/>
              <a:ahLst/>
              <a:cxnLst/>
              <a:rect l="l" t="t" r="r" b="b"/>
              <a:pathLst>
                <a:path w="12132310" h="5671185">
                  <a:moveTo>
                    <a:pt x="0" y="5670804"/>
                  </a:moveTo>
                  <a:lnTo>
                    <a:pt x="12131802" y="5670804"/>
                  </a:lnTo>
                  <a:lnTo>
                    <a:pt x="12131802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23310" y="2277618"/>
              <a:ext cx="605155" cy="268605"/>
            </a:xfrm>
            <a:custGeom>
              <a:avLst/>
              <a:gdLst/>
              <a:ahLst/>
              <a:cxnLst/>
              <a:rect l="l" t="t" r="r" b="b"/>
              <a:pathLst>
                <a:path w="605154" h="268605">
                  <a:moveTo>
                    <a:pt x="470915" y="0"/>
                  </a:moveTo>
                  <a:lnTo>
                    <a:pt x="470915" y="67056"/>
                  </a:lnTo>
                  <a:lnTo>
                    <a:pt x="0" y="67056"/>
                  </a:lnTo>
                  <a:lnTo>
                    <a:pt x="0" y="201168"/>
                  </a:lnTo>
                  <a:lnTo>
                    <a:pt x="470915" y="201168"/>
                  </a:lnTo>
                  <a:lnTo>
                    <a:pt x="470915" y="268224"/>
                  </a:lnTo>
                  <a:lnTo>
                    <a:pt x="605027" y="134112"/>
                  </a:lnTo>
                  <a:lnTo>
                    <a:pt x="470915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23310" y="2277618"/>
              <a:ext cx="605155" cy="268605"/>
            </a:xfrm>
            <a:custGeom>
              <a:avLst/>
              <a:gdLst/>
              <a:ahLst/>
              <a:cxnLst/>
              <a:rect l="l" t="t" r="r" b="b"/>
              <a:pathLst>
                <a:path w="605154" h="268605">
                  <a:moveTo>
                    <a:pt x="0" y="67056"/>
                  </a:moveTo>
                  <a:lnTo>
                    <a:pt x="470915" y="67056"/>
                  </a:lnTo>
                  <a:lnTo>
                    <a:pt x="470915" y="0"/>
                  </a:lnTo>
                  <a:lnTo>
                    <a:pt x="605027" y="134112"/>
                  </a:lnTo>
                  <a:lnTo>
                    <a:pt x="470915" y="268224"/>
                  </a:lnTo>
                  <a:lnTo>
                    <a:pt x="470915" y="201168"/>
                  </a:lnTo>
                  <a:lnTo>
                    <a:pt x="0" y="201168"/>
                  </a:lnTo>
                  <a:lnTo>
                    <a:pt x="0" y="67056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12430" y="1739646"/>
              <a:ext cx="3557016" cy="169011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012430" y="1739646"/>
              <a:ext cx="3557270" cy="1690370"/>
            </a:xfrm>
            <a:custGeom>
              <a:avLst/>
              <a:gdLst/>
              <a:ahLst/>
              <a:cxnLst/>
              <a:rect l="l" t="t" r="r" b="b"/>
              <a:pathLst>
                <a:path w="3557270" h="1690370">
                  <a:moveTo>
                    <a:pt x="0" y="281686"/>
                  </a:moveTo>
                  <a:lnTo>
                    <a:pt x="3686" y="235994"/>
                  </a:lnTo>
                  <a:lnTo>
                    <a:pt x="14360" y="192649"/>
                  </a:lnTo>
                  <a:lnTo>
                    <a:pt x="31440" y="152233"/>
                  </a:lnTo>
                  <a:lnTo>
                    <a:pt x="54347" y="115324"/>
                  </a:lnTo>
                  <a:lnTo>
                    <a:pt x="82502" y="82502"/>
                  </a:lnTo>
                  <a:lnTo>
                    <a:pt x="115324" y="54347"/>
                  </a:lnTo>
                  <a:lnTo>
                    <a:pt x="152233" y="31440"/>
                  </a:lnTo>
                  <a:lnTo>
                    <a:pt x="192649" y="14360"/>
                  </a:lnTo>
                  <a:lnTo>
                    <a:pt x="235994" y="3686"/>
                  </a:lnTo>
                  <a:lnTo>
                    <a:pt x="281686" y="0"/>
                  </a:lnTo>
                  <a:lnTo>
                    <a:pt x="3275329" y="0"/>
                  </a:lnTo>
                  <a:lnTo>
                    <a:pt x="3321021" y="3686"/>
                  </a:lnTo>
                  <a:lnTo>
                    <a:pt x="3364366" y="14360"/>
                  </a:lnTo>
                  <a:lnTo>
                    <a:pt x="3404782" y="31440"/>
                  </a:lnTo>
                  <a:lnTo>
                    <a:pt x="3441691" y="54347"/>
                  </a:lnTo>
                  <a:lnTo>
                    <a:pt x="3474513" y="82502"/>
                  </a:lnTo>
                  <a:lnTo>
                    <a:pt x="3502668" y="115324"/>
                  </a:lnTo>
                  <a:lnTo>
                    <a:pt x="3525575" y="152233"/>
                  </a:lnTo>
                  <a:lnTo>
                    <a:pt x="3542655" y="192649"/>
                  </a:lnTo>
                  <a:lnTo>
                    <a:pt x="3553329" y="235994"/>
                  </a:lnTo>
                  <a:lnTo>
                    <a:pt x="3557016" y="281686"/>
                  </a:lnTo>
                  <a:lnTo>
                    <a:pt x="3557016" y="1408429"/>
                  </a:lnTo>
                  <a:lnTo>
                    <a:pt x="3553329" y="1454121"/>
                  </a:lnTo>
                  <a:lnTo>
                    <a:pt x="3542655" y="1497466"/>
                  </a:lnTo>
                  <a:lnTo>
                    <a:pt x="3525575" y="1537882"/>
                  </a:lnTo>
                  <a:lnTo>
                    <a:pt x="3502668" y="1574791"/>
                  </a:lnTo>
                  <a:lnTo>
                    <a:pt x="3474513" y="1607613"/>
                  </a:lnTo>
                  <a:lnTo>
                    <a:pt x="3441691" y="1635768"/>
                  </a:lnTo>
                  <a:lnTo>
                    <a:pt x="3404782" y="1658675"/>
                  </a:lnTo>
                  <a:lnTo>
                    <a:pt x="3364366" y="1675755"/>
                  </a:lnTo>
                  <a:lnTo>
                    <a:pt x="3321021" y="1686429"/>
                  </a:lnTo>
                  <a:lnTo>
                    <a:pt x="3275329" y="1690115"/>
                  </a:lnTo>
                  <a:lnTo>
                    <a:pt x="281686" y="1690115"/>
                  </a:lnTo>
                  <a:lnTo>
                    <a:pt x="235994" y="1686429"/>
                  </a:lnTo>
                  <a:lnTo>
                    <a:pt x="192649" y="1675755"/>
                  </a:lnTo>
                  <a:lnTo>
                    <a:pt x="152233" y="1658675"/>
                  </a:lnTo>
                  <a:lnTo>
                    <a:pt x="115324" y="1635768"/>
                  </a:lnTo>
                  <a:lnTo>
                    <a:pt x="82502" y="1607613"/>
                  </a:lnTo>
                  <a:lnTo>
                    <a:pt x="54347" y="1574791"/>
                  </a:lnTo>
                  <a:lnTo>
                    <a:pt x="31440" y="1537882"/>
                  </a:lnTo>
                  <a:lnTo>
                    <a:pt x="14360" y="1497466"/>
                  </a:lnTo>
                  <a:lnTo>
                    <a:pt x="3686" y="1454121"/>
                  </a:lnTo>
                  <a:lnTo>
                    <a:pt x="0" y="1408429"/>
                  </a:lnTo>
                  <a:lnTo>
                    <a:pt x="0" y="281686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FHZ</a:t>
            </a:r>
            <a:r>
              <a:rPr spc="-25" dirty="0"/>
              <a:t> </a:t>
            </a:r>
            <a:r>
              <a:rPr dirty="0"/>
              <a:t>Prim</a:t>
            </a:r>
            <a:r>
              <a:rPr spc="-25" dirty="0"/>
              <a:t> </a:t>
            </a:r>
            <a:r>
              <a:rPr dirty="0"/>
              <a:t>Döküm</a:t>
            </a:r>
            <a:r>
              <a:rPr spc="-30" dirty="0"/>
              <a:t> </a:t>
            </a:r>
            <a:r>
              <a:rPr spc="-10" dirty="0"/>
              <a:t>Bilgileri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139</a:t>
            </a:fld>
            <a:endParaRPr spc="-25"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8174228" y="1983105"/>
            <a:ext cx="3208655" cy="1200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404040"/>
                </a:solidFill>
                <a:latin typeface="Verdana"/>
                <a:cs typeface="Verdana"/>
              </a:rPr>
              <a:t>Ekim</a:t>
            </a:r>
            <a:r>
              <a:rPr sz="1100" b="1" spc="-5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100" b="1" dirty="0">
                <a:solidFill>
                  <a:srgbClr val="404040"/>
                </a:solidFill>
                <a:latin typeface="Verdana"/>
                <a:cs typeface="Verdana"/>
              </a:rPr>
              <a:t>2008 öncesi</a:t>
            </a:r>
            <a:r>
              <a:rPr sz="1100" b="1" spc="-6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100" b="1" dirty="0">
                <a:solidFill>
                  <a:srgbClr val="404040"/>
                </a:solidFill>
                <a:latin typeface="Verdana"/>
                <a:cs typeface="Verdana"/>
              </a:rPr>
              <a:t>de</a:t>
            </a:r>
            <a:r>
              <a:rPr sz="1100" b="1" spc="-2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100" b="1" dirty="0">
                <a:solidFill>
                  <a:srgbClr val="404040"/>
                </a:solidFill>
                <a:latin typeface="Verdana"/>
                <a:cs typeface="Verdana"/>
              </a:rPr>
              <a:t>dahil</a:t>
            </a:r>
            <a:r>
              <a:rPr sz="1100" b="1" spc="-2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100" b="1" dirty="0">
                <a:solidFill>
                  <a:srgbClr val="404040"/>
                </a:solidFill>
                <a:latin typeface="Verdana"/>
                <a:cs typeface="Verdana"/>
              </a:rPr>
              <a:t>puantaj</a:t>
            </a:r>
            <a:r>
              <a:rPr sz="1100" b="1" spc="-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100" b="1" spc="-20" dirty="0">
                <a:solidFill>
                  <a:srgbClr val="404040"/>
                </a:solidFill>
                <a:latin typeface="Verdana"/>
                <a:cs typeface="Verdana"/>
              </a:rPr>
              <a:t>usulü </a:t>
            </a:r>
            <a:r>
              <a:rPr sz="1100" b="1" dirty="0">
                <a:solidFill>
                  <a:srgbClr val="404040"/>
                </a:solidFill>
                <a:latin typeface="Verdana"/>
                <a:cs typeface="Verdana"/>
              </a:rPr>
              <a:t>hak</a:t>
            </a:r>
            <a:r>
              <a:rPr sz="1100" b="1" spc="-4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100" b="1" dirty="0">
                <a:solidFill>
                  <a:srgbClr val="404040"/>
                </a:solidFill>
                <a:latin typeface="Verdana"/>
                <a:cs typeface="Verdana"/>
              </a:rPr>
              <a:t>kazanılan</a:t>
            </a:r>
            <a:r>
              <a:rPr sz="1100" b="1" spc="-2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100" b="1" dirty="0">
                <a:solidFill>
                  <a:srgbClr val="404040"/>
                </a:solidFill>
                <a:latin typeface="Verdana"/>
                <a:cs typeface="Verdana"/>
              </a:rPr>
              <a:t>Fiili</a:t>
            </a:r>
            <a:r>
              <a:rPr sz="1100" b="1" spc="-4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100" b="1" dirty="0">
                <a:solidFill>
                  <a:srgbClr val="404040"/>
                </a:solidFill>
                <a:latin typeface="Verdana"/>
                <a:cs typeface="Verdana"/>
              </a:rPr>
              <a:t>Hizmet</a:t>
            </a:r>
            <a:r>
              <a:rPr sz="1100" b="1" spc="-4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100" b="1" dirty="0">
                <a:solidFill>
                  <a:srgbClr val="404040"/>
                </a:solidFill>
                <a:latin typeface="Verdana"/>
                <a:cs typeface="Verdana"/>
              </a:rPr>
              <a:t>Süresi</a:t>
            </a:r>
            <a:r>
              <a:rPr sz="1100" b="1" spc="-5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100" b="1" spc="-20" dirty="0">
                <a:solidFill>
                  <a:srgbClr val="404040"/>
                </a:solidFill>
                <a:latin typeface="Verdana"/>
                <a:cs typeface="Verdana"/>
              </a:rPr>
              <a:t>Zammı </a:t>
            </a:r>
            <a:r>
              <a:rPr sz="1100" b="1" dirty="0">
                <a:solidFill>
                  <a:srgbClr val="404040"/>
                </a:solidFill>
                <a:latin typeface="Verdana"/>
                <a:cs typeface="Verdana"/>
              </a:rPr>
              <a:t>(FHZ)</a:t>
            </a:r>
            <a:r>
              <a:rPr sz="1100" b="1" spc="-6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100" b="1" dirty="0">
                <a:solidFill>
                  <a:srgbClr val="404040"/>
                </a:solidFill>
                <a:latin typeface="Verdana"/>
                <a:cs typeface="Verdana"/>
              </a:rPr>
              <a:t>bilgileri</a:t>
            </a:r>
            <a:r>
              <a:rPr sz="1100" b="1" spc="-3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100" b="1" dirty="0">
                <a:solidFill>
                  <a:srgbClr val="404040"/>
                </a:solidFill>
                <a:latin typeface="Verdana"/>
                <a:cs typeface="Verdana"/>
              </a:rPr>
              <a:t>bu</a:t>
            </a:r>
            <a:r>
              <a:rPr sz="1100" b="1" spc="-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100" b="1" dirty="0">
                <a:solidFill>
                  <a:srgbClr val="404040"/>
                </a:solidFill>
                <a:latin typeface="Verdana"/>
                <a:cs typeface="Verdana"/>
              </a:rPr>
              <a:t>alanda</a:t>
            </a:r>
            <a:r>
              <a:rPr sz="1100" b="1" spc="-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100" b="1" spc="-10" dirty="0">
                <a:solidFill>
                  <a:srgbClr val="404040"/>
                </a:solidFill>
                <a:latin typeface="Verdana"/>
                <a:cs typeface="Verdana"/>
              </a:rPr>
              <a:t>Kurumumuz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100" b="1" dirty="0">
                <a:solidFill>
                  <a:srgbClr val="404040"/>
                </a:solidFill>
                <a:latin typeface="Verdana"/>
                <a:cs typeface="Verdana"/>
              </a:rPr>
              <a:t>tarafından</a:t>
            </a:r>
            <a:r>
              <a:rPr sz="1100" b="1" spc="-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100" b="1" dirty="0">
                <a:solidFill>
                  <a:srgbClr val="404040"/>
                </a:solidFill>
                <a:latin typeface="Verdana"/>
                <a:cs typeface="Verdana"/>
              </a:rPr>
              <a:t>sisteme</a:t>
            </a:r>
            <a:r>
              <a:rPr sz="1100" b="1" spc="-8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100" b="1" spc="-10" dirty="0">
                <a:solidFill>
                  <a:srgbClr val="404040"/>
                </a:solidFill>
                <a:latin typeface="Verdana"/>
                <a:cs typeface="Verdana"/>
              </a:rPr>
              <a:t>aktarılacaktır.</a:t>
            </a:r>
            <a:endParaRPr sz="1100">
              <a:latin typeface="Verdana"/>
              <a:cs typeface="Verdana"/>
            </a:endParaRPr>
          </a:p>
          <a:p>
            <a:pPr marL="12700" marR="46355" algn="just">
              <a:lnSpc>
                <a:spcPct val="100000"/>
              </a:lnSpc>
            </a:pPr>
            <a:r>
              <a:rPr sz="1100" b="1" dirty="0">
                <a:solidFill>
                  <a:srgbClr val="404040"/>
                </a:solidFill>
                <a:latin typeface="Verdana"/>
                <a:cs typeface="Verdana"/>
              </a:rPr>
              <a:t>Ekim</a:t>
            </a:r>
            <a:r>
              <a:rPr sz="1100" b="1" spc="-5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100" b="1" dirty="0">
                <a:solidFill>
                  <a:srgbClr val="404040"/>
                </a:solidFill>
                <a:latin typeface="Verdana"/>
                <a:cs typeface="Verdana"/>
              </a:rPr>
              <a:t>2008</a:t>
            </a:r>
            <a:r>
              <a:rPr sz="1100" b="1" spc="-1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100" b="1" dirty="0">
                <a:solidFill>
                  <a:srgbClr val="404040"/>
                </a:solidFill>
                <a:latin typeface="Verdana"/>
                <a:cs typeface="Verdana"/>
              </a:rPr>
              <a:t>tarihinden</a:t>
            </a:r>
            <a:r>
              <a:rPr sz="1100" b="1" spc="-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100" b="1" dirty="0">
                <a:solidFill>
                  <a:srgbClr val="404040"/>
                </a:solidFill>
                <a:latin typeface="Verdana"/>
                <a:cs typeface="Verdana"/>
              </a:rPr>
              <a:t>sonra</a:t>
            </a:r>
            <a:r>
              <a:rPr sz="1100" b="1" spc="-5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100" b="1" spc="-10" dirty="0">
                <a:solidFill>
                  <a:srgbClr val="404040"/>
                </a:solidFill>
                <a:latin typeface="Verdana"/>
                <a:cs typeface="Verdana"/>
              </a:rPr>
              <a:t>Kurumlarca </a:t>
            </a:r>
            <a:r>
              <a:rPr sz="1100" b="1" dirty="0">
                <a:solidFill>
                  <a:srgbClr val="404040"/>
                </a:solidFill>
                <a:latin typeface="Verdana"/>
                <a:cs typeface="Verdana"/>
              </a:rPr>
              <a:t>tahakkuk</a:t>
            </a:r>
            <a:r>
              <a:rPr sz="1100" b="1" spc="-5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100" b="1" dirty="0">
                <a:solidFill>
                  <a:srgbClr val="404040"/>
                </a:solidFill>
                <a:latin typeface="Verdana"/>
                <a:cs typeface="Verdana"/>
              </a:rPr>
              <a:t>ettirilen</a:t>
            </a:r>
            <a:r>
              <a:rPr sz="1100" b="1" spc="-4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100" b="1" dirty="0">
                <a:solidFill>
                  <a:srgbClr val="404040"/>
                </a:solidFill>
                <a:latin typeface="Verdana"/>
                <a:cs typeface="Verdana"/>
              </a:rPr>
              <a:t>prim</a:t>
            </a:r>
            <a:r>
              <a:rPr sz="1100" b="1" spc="-2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100" b="1" dirty="0">
                <a:solidFill>
                  <a:srgbClr val="404040"/>
                </a:solidFill>
                <a:latin typeface="Verdana"/>
                <a:cs typeface="Verdana"/>
              </a:rPr>
              <a:t>varsa</a:t>
            </a:r>
            <a:r>
              <a:rPr sz="1100" b="1" spc="-5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100" b="1" dirty="0">
                <a:solidFill>
                  <a:srgbClr val="404040"/>
                </a:solidFill>
                <a:latin typeface="Verdana"/>
                <a:cs typeface="Verdana"/>
              </a:rPr>
              <a:t>bu</a:t>
            </a:r>
            <a:r>
              <a:rPr sz="1100" b="1" spc="-1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100" b="1" spc="-10" dirty="0">
                <a:solidFill>
                  <a:srgbClr val="404040"/>
                </a:solidFill>
                <a:latin typeface="Verdana"/>
                <a:cs typeface="Verdana"/>
              </a:rPr>
              <a:t>alanda </a:t>
            </a:r>
            <a:r>
              <a:rPr sz="1100" b="1" dirty="0">
                <a:solidFill>
                  <a:srgbClr val="404040"/>
                </a:solidFill>
                <a:latin typeface="Verdana"/>
                <a:cs typeface="Verdana"/>
              </a:rPr>
              <a:t>da</a:t>
            </a:r>
            <a:r>
              <a:rPr sz="1100" b="1" spc="-2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100" b="1" spc="-10" dirty="0">
                <a:solidFill>
                  <a:srgbClr val="404040"/>
                </a:solidFill>
                <a:latin typeface="Verdana"/>
                <a:cs typeface="Verdana"/>
              </a:rPr>
              <a:t>görüntülenecektir.</a:t>
            </a:r>
            <a:endParaRPr sz="1100">
              <a:latin typeface="Verdana"/>
              <a:cs typeface="Verdana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F8589-35E9-9ED9-652B-6D55DDBB4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882A70D-E71B-9908-78B1-6A40EF64E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5A96622-3551-E4B9-1DB9-4AA39D5989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11D8A7B-CBCE-90B0-1C4F-4D55525D2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949929" cy="677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88389"/>
      </p:ext>
    </p:extLst>
  </p:cSld>
  <p:clrMapOvr>
    <a:masterClrMapping/>
  </p:clrMapOvr>
  <p:transition spd="slow">
    <p:randomBar dir="vert"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>
                <a:latin typeface="Calibri"/>
                <a:cs typeface="Calibri"/>
              </a:rPr>
              <a:t>İtibari</a:t>
            </a:r>
            <a:r>
              <a:rPr b="1" spc="-4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Hizmet</a:t>
            </a:r>
            <a:r>
              <a:rPr b="1" spc="-1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Zammı</a:t>
            </a:r>
            <a:r>
              <a:rPr b="1" spc="-5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(prim</a:t>
            </a:r>
            <a:r>
              <a:rPr b="1" spc="-2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görüntüleme)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4000" y="732853"/>
            <a:ext cx="12200890" cy="5706745"/>
            <a:chOff x="-4000" y="732853"/>
            <a:chExt cx="12200890" cy="57067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42188"/>
              <a:ext cx="12192000" cy="568756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37616"/>
              <a:ext cx="12191365" cy="5697220"/>
            </a:xfrm>
            <a:custGeom>
              <a:avLst/>
              <a:gdLst/>
              <a:ahLst/>
              <a:cxnLst/>
              <a:rect l="l" t="t" r="r" b="b"/>
              <a:pathLst>
                <a:path w="12191365" h="5697220">
                  <a:moveTo>
                    <a:pt x="0" y="5696712"/>
                  </a:moveTo>
                  <a:lnTo>
                    <a:pt x="12191238" y="5696712"/>
                  </a:lnTo>
                </a:path>
                <a:path w="12191365" h="5697220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78458" y="4961381"/>
              <a:ext cx="10024872" cy="115519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78458" y="4961381"/>
              <a:ext cx="10025380" cy="1155700"/>
            </a:xfrm>
            <a:custGeom>
              <a:avLst/>
              <a:gdLst/>
              <a:ahLst/>
              <a:cxnLst/>
              <a:rect l="l" t="t" r="r" b="b"/>
              <a:pathLst>
                <a:path w="10025380" h="1155700">
                  <a:moveTo>
                    <a:pt x="0" y="192532"/>
                  </a:moveTo>
                  <a:lnTo>
                    <a:pt x="5086" y="148396"/>
                  </a:lnTo>
                  <a:lnTo>
                    <a:pt x="19575" y="107875"/>
                  </a:lnTo>
                  <a:lnTo>
                    <a:pt x="42307" y="72127"/>
                  </a:lnTo>
                  <a:lnTo>
                    <a:pt x="72127" y="42307"/>
                  </a:lnTo>
                  <a:lnTo>
                    <a:pt x="107875" y="19575"/>
                  </a:lnTo>
                  <a:lnTo>
                    <a:pt x="148396" y="5086"/>
                  </a:lnTo>
                  <a:lnTo>
                    <a:pt x="192531" y="0"/>
                  </a:lnTo>
                  <a:lnTo>
                    <a:pt x="9832340" y="0"/>
                  </a:lnTo>
                  <a:lnTo>
                    <a:pt x="9876475" y="5086"/>
                  </a:lnTo>
                  <a:lnTo>
                    <a:pt x="9916996" y="19575"/>
                  </a:lnTo>
                  <a:lnTo>
                    <a:pt x="9952744" y="42307"/>
                  </a:lnTo>
                  <a:lnTo>
                    <a:pt x="9982564" y="72127"/>
                  </a:lnTo>
                  <a:lnTo>
                    <a:pt x="10005296" y="107875"/>
                  </a:lnTo>
                  <a:lnTo>
                    <a:pt x="10019785" y="148396"/>
                  </a:lnTo>
                  <a:lnTo>
                    <a:pt x="10024872" y="192532"/>
                  </a:lnTo>
                  <a:lnTo>
                    <a:pt x="10024872" y="962647"/>
                  </a:lnTo>
                  <a:lnTo>
                    <a:pt x="10019785" y="1006795"/>
                  </a:lnTo>
                  <a:lnTo>
                    <a:pt x="10005296" y="1047322"/>
                  </a:lnTo>
                  <a:lnTo>
                    <a:pt x="9982564" y="1083073"/>
                  </a:lnTo>
                  <a:lnTo>
                    <a:pt x="9952744" y="1112891"/>
                  </a:lnTo>
                  <a:lnTo>
                    <a:pt x="9916996" y="1135621"/>
                  </a:lnTo>
                  <a:lnTo>
                    <a:pt x="9876475" y="1150106"/>
                  </a:lnTo>
                  <a:lnTo>
                    <a:pt x="9832340" y="1155192"/>
                  </a:lnTo>
                  <a:lnTo>
                    <a:pt x="192531" y="1155192"/>
                  </a:lnTo>
                  <a:lnTo>
                    <a:pt x="148396" y="1150106"/>
                  </a:lnTo>
                  <a:lnTo>
                    <a:pt x="107875" y="1135621"/>
                  </a:lnTo>
                  <a:lnTo>
                    <a:pt x="72127" y="1112891"/>
                  </a:lnTo>
                  <a:lnTo>
                    <a:pt x="42307" y="1083073"/>
                  </a:lnTo>
                  <a:lnTo>
                    <a:pt x="19575" y="1047322"/>
                  </a:lnTo>
                  <a:lnTo>
                    <a:pt x="5086" y="1006795"/>
                  </a:lnTo>
                  <a:lnTo>
                    <a:pt x="0" y="962647"/>
                  </a:lnTo>
                  <a:lnTo>
                    <a:pt x="0" y="192532"/>
                  </a:lnTo>
                  <a:close/>
                </a:path>
              </a:pathLst>
            </a:custGeom>
            <a:ln w="25907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513458" y="5098541"/>
            <a:ext cx="9564370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404040"/>
                </a:solidFill>
                <a:latin typeface="Verdana"/>
                <a:cs typeface="Verdana"/>
              </a:rPr>
              <a:t>İtibari</a:t>
            </a:r>
            <a:r>
              <a:rPr sz="1400" b="1" spc="-5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Verdana"/>
                <a:cs typeface="Verdana"/>
              </a:rPr>
              <a:t>Hizmet</a:t>
            </a:r>
            <a:r>
              <a:rPr sz="1400" b="1" spc="-5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Verdana"/>
                <a:cs typeface="Verdana"/>
              </a:rPr>
              <a:t>Zammı</a:t>
            </a:r>
            <a:r>
              <a:rPr sz="1400" b="1" spc="-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Verdana"/>
                <a:cs typeface="Verdana"/>
              </a:rPr>
              <a:t>(İHZ)</a:t>
            </a:r>
            <a:r>
              <a:rPr sz="1400" b="1" spc="-5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Verdana"/>
                <a:cs typeface="Verdana"/>
              </a:rPr>
              <a:t>Ekim</a:t>
            </a:r>
            <a:r>
              <a:rPr sz="1400" b="1" spc="-5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Verdana"/>
                <a:cs typeface="Verdana"/>
              </a:rPr>
              <a:t>2008</a:t>
            </a:r>
            <a:r>
              <a:rPr sz="1400" b="1" spc="-2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Verdana"/>
                <a:cs typeface="Verdana"/>
              </a:rPr>
              <a:t>tarihinden</a:t>
            </a:r>
            <a:r>
              <a:rPr sz="1400" b="1" spc="-4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Verdana"/>
                <a:cs typeface="Verdana"/>
              </a:rPr>
              <a:t>sonrası</a:t>
            </a:r>
            <a:r>
              <a:rPr sz="1400" b="1" spc="-2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Verdana"/>
                <a:cs typeface="Verdana"/>
              </a:rPr>
              <a:t>prim</a:t>
            </a:r>
            <a:r>
              <a:rPr sz="1400" b="1" spc="-4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Verdana"/>
                <a:cs typeface="Verdana"/>
              </a:rPr>
              <a:t>tahakkuk</a:t>
            </a:r>
            <a:r>
              <a:rPr sz="1400" b="1" spc="-5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Verdana"/>
                <a:cs typeface="Verdana"/>
              </a:rPr>
              <a:t>ettirilen</a:t>
            </a:r>
            <a:r>
              <a:rPr sz="1400" b="1" spc="-5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Verdana"/>
                <a:cs typeface="Verdana"/>
              </a:rPr>
              <a:t>süre</a:t>
            </a:r>
            <a:r>
              <a:rPr sz="1400" b="1" spc="-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Verdana"/>
                <a:cs typeface="Verdana"/>
              </a:rPr>
              <a:t>varsa</a:t>
            </a:r>
            <a:r>
              <a:rPr sz="1400" b="1" spc="-25" dirty="0">
                <a:solidFill>
                  <a:srgbClr val="404040"/>
                </a:solidFill>
                <a:latin typeface="Verdana"/>
                <a:cs typeface="Verdana"/>
              </a:rPr>
              <a:t> bu </a:t>
            </a:r>
            <a:r>
              <a:rPr sz="1400" b="1" dirty="0">
                <a:solidFill>
                  <a:srgbClr val="404040"/>
                </a:solidFill>
                <a:latin typeface="Verdana"/>
                <a:cs typeface="Verdana"/>
              </a:rPr>
              <a:t>alanda</a:t>
            </a:r>
            <a:r>
              <a:rPr sz="1400" b="1" spc="-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spc="-10" dirty="0">
                <a:solidFill>
                  <a:srgbClr val="404040"/>
                </a:solidFill>
                <a:latin typeface="Verdana"/>
                <a:cs typeface="Verdana"/>
              </a:rPr>
              <a:t>görüntülenecektir.</a:t>
            </a:r>
            <a:endParaRPr sz="1400">
              <a:latin typeface="Verdana"/>
              <a:cs typeface="Verdana"/>
            </a:endParaRPr>
          </a:p>
          <a:p>
            <a:pPr marL="927100">
              <a:lnSpc>
                <a:spcPct val="100000"/>
              </a:lnSpc>
            </a:pPr>
            <a:r>
              <a:rPr sz="1400" b="1" dirty="0">
                <a:solidFill>
                  <a:srgbClr val="404040"/>
                </a:solidFill>
                <a:latin typeface="Verdana"/>
                <a:cs typeface="Verdana"/>
              </a:rPr>
              <a:t>Bu</a:t>
            </a:r>
            <a:r>
              <a:rPr sz="1400" b="1" spc="-3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Verdana"/>
                <a:cs typeface="Verdana"/>
              </a:rPr>
              <a:t>alan</a:t>
            </a:r>
            <a:r>
              <a:rPr sz="1400" b="1" spc="-2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Verdana"/>
                <a:cs typeface="Verdana"/>
              </a:rPr>
              <a:t>ile</a:t>
            </a:r>
            <a:r>
              <a:rPr sz="1400" b="1" spc="-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Verdana"/>
                <a:cs typeface="Verdana"/>
              </a:rPr>
              <a:t>ilgili</a:t>
            </a:r>
            <a:r>
              <a:rPr sz="1400" b="1" spc="-4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Verdana"/>
                <a:cs typeface="Verdana"/>
              </a:rPr>
              <a:t>Kurumlarca</a:t>
            </a:r>
            <a:r>
              <a:rPr sz="1400" b="1" spc="-1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Verdana"/>
                <a:cs typeface="Verdana"/>
              </a:rPr>
              <a:t>girilecek</a:t>
            </a:r>
            <a:r>
              <a:rPr sz="1400" b="1" spc="-5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Verdana"/>
                <a:cs typeface="Verdana"/>
              </a:rPr>
              <a:t>veri</a:t>
            </a:r>
            <a:r>
              <a:rPr sz="1400" b="1" spc="-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Verdana"/>
                <a:cs typeface="Verdana"/>
              </a:rPr>
              <a:t>giriş</a:t>
            </a:r>
            <a:r>
              <a:rPr sz="1400" b="1" spc="-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Verdana"/>
                <a:cs typeface="Verdana"/>
              </a:rPr>
              <a:t>ekranı</a:t>
            </a:r>
            <a:r>
              <a:rPr sz="1400" b="1" spc="-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Verdana"/>
                <a:cs typeface="Verdana"/>
              </a:rPr>
              <a:t>«Diğer»</a:t>
            </a:r>
            <a:r>
              <a:rPr sz="1400" b="1" spc="-5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Verdana"/>
                <a:cs typeface="Verdana"/>
              </a:rPr>
              <a:t>Başlığı</a:t>
            </a:r>
            <a:r>
              <a:rPr sz="1400" b="1" spc="-5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Verdana"/>
                <a:cs typeface="Verdana"/>
              </a:rPr>
              <a:t>altındaki</a:t>
            </a:r>
            <a:r>
              <a:rPr sz="1400" b="1" spc="-3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spc="-10" dirty="0">
                <a:solidFill>
                  <a:srgbClr val="404040"/>
                </a:solidFill>
                <a:latin typeface="Verdana"/>
                <a:cs typeface="Verdana"/>
              </a:rPr>
              <a:t>İtibari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404040"/>
                </a:solidFill>
                <a:latin typeface="Verdana"/>
                <a:cs typeface="Verdana"/>
              </a:rPr>
              <a:t>Hizmet</a:t>
            </a:r>
            <a:r>
              <a:rPr sz="1400" b="1" spc="-5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Verdana"/>
                <a:cs typeface="Verdana"/>
              </a:rPr>
              <a:t>Süresi</a:t>
            </a:r>
            <a:r>
              <a:rPr sz="1400" b="1" spc="-40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404040"/>
                </a:solidFill>
                <a:latin typeface="Verdana"/>
                <a:cs typeface="Verdana"/>
              </a:rPr>
              <a:t>alanına</a:t>
            </a:r>
            <a:r>
              <a:rPr sz="1400" b="1" spc="-25" dirty="0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sz="1400" b="1" spc="-10" dirty="0">
                <a:solidFill>
                  <a:srgbClr val="404040"/>
                </a:solidFill>
                <a:latin typeface="Verdana"/>
                <a:cs typeface="Verdana"/>
              </a:rPr>
              <a:t>yapılacaktır.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208020" y="2354579"/>
            <a:ext cx="1004569" cy="510540"/>
            <a:chOff x="3208020" y="2354579"/>
            <a:chExt cx="1004569" cy="510540"/>
          </a:xfrm>
        </p:grpSpPr>
        <p:sp>
          <p:nvSpPr>
            <p:cNvPr id="10" name="object 10"/>
            <p:cNvSpPr/>
            <p:nvPr/>
          </p:nvSpPr>
          <p:spPr>
            <a:xfrm>
              <a:off x="3220974" y="2367533"/>
              <a:ext cx="978535" cy="485140"/>
            </a:xfrm>
            <a:custGeom>
              <a:avLst/>
              <a:gdLst/>
              <a:ahLst/>
              <a:cxnLst/>
              <a:rect l="l" t="t" r="r" b="b"/>
              <a:pathLst>
                <a:path w="978535" h="485139">
                  <a:moveTo>
                    <a:pt x="736091" y="0"/>
                  </a:moveTo>
                  <a:lnTo>
                    <a:pt x="736091" y="121157"/>
                  </a:lnTo>
                  <a:lnTo>
                    <a:pt x="0" y="121157"/>
                  </a:lnTo>
                  <a:lnTo>
                    <a:pt x="0" y="363474"/>
                  </a:lnTo>
                  <a:lnTo>
                    <a:pt x="736091" y="363474"/>
                  </a:lnTo>
                  <a:lnTo>
                    <a:pt x="736091" y="484631"/>
                  </a:lnTo>
                  <a:lnTo>
                    <a:pt x="978408" y="242315"/>
                  </a:lnTo>
                  <a:lnTo>
                    <a:pt x="736091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220974" y="2367533"/>
              <a:ext cx="978535" cy="485140"/>
            </a:xfrm>
            <a:custGeom>
              <a:avLst/>
              <a:gdLst/>
              <a:ahLst/>
              <a:cxnLst/>
              <a:rect l="l" t="t" r="r" b="b"/>
              <a:pathLst>
                <a:path w="978535" h="485139">
                  <a:moveTo>
                    <a:pt x="0" y="121157"/>
                  </a:moveTo>
                  <a:lnTo>
                    <a:pt x="736091" y="121157"/>
                  </a:lnTo>
                  <a:lnTo>
                    <a:pt x="736091" y="0"/>
                  </a:lnTo>
                  <a:lnTo>
                    <a:pt x="978408" y="242315"/>
                  </a:lnTo>
                  <a:lnTo>
                    <a:pt x="736091" y="484631"/>
                  </a:lnTo>
                  <a:lnTo>
                    <a:pt x="736091" y="363474"/>
                  </a:lnTo>
                  <a:lnTo>
                    <a:pt x="0" y="363474"/>
                  </a:lnTo>
                  <a:lnTo>
                    <a:pt x="0" y="121157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140</a:t>
            </a:fld>
            <a:endParaRPr spc="-25"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İsteğe</a:t>
            </a:r>
            <a:r>
              <a:rPr spc="-55" dirty="0"/>
              <a:t> </a:t>
            </a:r>
            <a:r>
              <a:rPr dirty="0"/>
              <a:t>Bağlı</a:t>
            </a:r>
            <a:r>
              <a:rPr spc="-40" dirty="0"/>
              <a:t> </a:t>
            </a:r>
            <a:r>
              <a:rPr dirty="0"/>
              <a:t>Prim</a:t>
            </a:r>
            <a:r>
              <a:rPr spc="-55" dirty="0"/>
              <a:t> </a:t>
            </a:r>
            <a:r>
              <a:rPr spc="-10" dirty="0"/>
              <a:t>Bilgileri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4000" y="749617"/>
            <a:ext cx="12200890" cy="5689600"/>
            <a:chOff x="-4000" y="749617"/>
            <a:chExt cx="12200890" cy="5689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8952"/>
              <a:ext cx="12192000" cy="567080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54380"/>
              <a:ext cx="12191365" cy="5680075"/>
            </a:xfrm>
            <a:custGeom>
              <a:avLst/>
              <a:gdLst/>
              <a:ahLst/>
              <a:cxnLst/>
              <a:rect l="l" t="t" r="r" b="b"/>
              <a:pathLst>
                <a:path w="12191365" h="5680075">
                  <a:moveTo>
                    <a:pt x="0" y="5679948"/>
                  </a:moveTo>
                  <a:lnTo>
                    <a:pt x="12191238" y="5679948"/>
                  </a:lnTo>
                </a:path>
                <a:path w="12191365" h="5680075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21813" y="5153406"/>
              <a:ext cx="9395460" cy="94640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321813" y="5153406"/>
              <a:ext cx="9395460" cy="946785"/>
            </a:xfrm>
            <a:custGeom>
              <a:avLst/>
              <a:gdLst/>
              <a:ahLst/>
              <a:cxnLst/>
              <a:rect l="l" t="t" r="r" b="b"/>
              <a:pathLst>
                <a:path w="9395460" h="946785">
                  <a:moveTo>
                    <a:pt x="0" y="157734"/>
                  </a:moveTo>
                  <a:lnTo>
                    <a:pt x="8040" y="107874"/>
                  </a:lnTo>
                  <a:lnTo>
                    <a:pt x="30431" y="64574"/>
                  </a:lnTo>
                  <a:lnTo>
                    <a:pt x="64574" y="30431"/>
                  </a:lnTo>
                  <a:lnTo>
                    <a:pt x="107874" y="8040"/>
                  </a:lnTo>
                  <a:lnTo>
                    <a:pt x="157734" y="0"/>
                  </a:lnTo>
                  <a:lnTo>
                    <a:pt x="9237726" y="0"/>
                  </a:lnTo>
                  <a:lnTo>
                    <a:pt x="9287585" y="8040"/>
                  </a:lnTo>
                  <a:lnTo>
                    <a:pt x="9330885" y="30431"/>
                  </a:lnTo>
                  <a:lnTo>
                    <a:pt x="9365028" y="64574"/>
                  </a:lnTo>
                  <a:lnTo>
                    <a:pt x="9387419" y="107874"/>
                  </a:lnTo>
                  <a:lnTo>
                    <a:pt x="9395460" y="157734"/>
                  </a:lnTo>
                  <a:lnTo>
                    <a:pt x="9395460" y="788670"/>
                  </a:lnTo>
                  <a:lnTo>
                    <a:pt x="9387419" y="838524"/>
                  </a:lnTo>
                  <a:lnTo>
                    <a:pt x="9365028" y="881823"/>
                  </a:lnTo>
                  <a:lnTo>
                    <a:pt x="9330885" y="915969"/>
                  </a:lnTo>
                  <a:lnTo>
                    <a:pt x="9287585" y="938362"/>
                  </a:lnTo>
                  <a:lnTo>
                    <a:pt x="9237726" y="946404"/>
                  </a:lnTo>
                  <a:lnTo>
                    <a:pt x="157734" y="946404"/>
                  </a:lnTo>
                  <a:lnTo>
                    <a:pt x="107874" y="938362"/>
                  </a:lnTo>
                  <a:lnTo>
                    <a:pt x="64574" y="915969"/>
                  </a:lnTo>
                  <a:lnTo>
                    <a:pt x="30431" y="881823"/>
                  </a:lnTo>
                  <a:lnTo>
                    <a:pt x="8040" y="838524"/>
                  </a:lnTo>
                  <a:lnTo>
                    <a:pt x="0" y="788670"/>
                  </a:lnTo>
                  <a:lnTo>
                    <a:pt x="0" y="157734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446782" y="5185917"/>
            <a:ext cx="8749665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Verdana"/>
                <a:cs typeface="Verdana"/>
              </a:rPr>
              <a:t>5434</a:t>
            </a:r>
            <a:r>
              <a:rPr sz="1400" b="1" spc="-10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sayılı</a:t>
            </a:r>
            <a:r>
              <a:rPr sz="1400" b="1" spc="-40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T.C.</a:t>
            </a:r>
            <a:r>
              <a:rPr sz="1400" b="1" spc="-45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Emekli</a:t>
            </a:r>
            <a:r>
              <a:rPr sz="1400" b="1" spc="-50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Sandığı</a:t>
            </a:r>
            <a:r>
              <a:rPr sz="1400" b="1" spc="-40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Kanununun</a:t>
            </a:r>
            <a:r>
              <a:rPr sz="1400" b="1" spc="-15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Ek76.</a:t>
            </a:r>
            <a:r>
              <a:rPr sz="1400" b="1" spc="-20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Maddesine</a:t>
            </a:r>
            <a:r>
              <a:rPr sz="1400" b="1" spc="-60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göre</a:t>
            </a:r>
            <a:r>
              <a:rPr sz="1400" b="1" spc="-25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ilgi</a:t>
            </a:r>
            <a:r>
              <a:rPr sz="1400" b="1" spc="-50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devamları</a:t>
            </a:r>
            <a:r>
              <a:rPr sz="1400" b="1" spc="-45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ve</a:t>
            </a:r>
            <a:r>
              <a:rPr sz="1400" b="1" spc="-20" dirty="0">
                <a:latin typeface="Verdana"/>
                <a:cs typeface="Verdana"/>
              </a:rPr>
              <a:t> aynı </a:t>
            </a:r>
            <a:r>
              <a:rPr sz="1400" b="1" dirty="0">
                <a:latin typeface="Verdana"/>
                <a:cs typeface="Verdana"/>
              </a:rPr>
              <a:t>Kanunun</a:t>
            </a:r>
            <a:r>
              <a:rPr sz="1400" b="1" spc="-5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12.</a:t>
            </a:r>
            <a:r>
              <a:rPr sz="1400" b="1" spc="-15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maddesinin</a:t>
            </a:r>
            <a:r>
              <a:rPr sz="1400" b="1" spc="-55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(II)</a:t>
            </a:r>
            <a:r>
              <a:rPr sz="1400" b="1" spc="-45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işaretli</a:t>
            </a:r>
            <a:r>
              <a:rPr sz="1400" b="1" spc="-35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fıkrasının</a:t>
            </a:r>
            <a:r>
              <a:rPr sz="1400" b="1" spc="-30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son</a:t>
            </a:r>
            <a:r>
              <a:rPr sz="1400" b="1" spc="-25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paragrafı</a:t>
            </a:r>
            <a:r>
              <a:rPr sz="1400" b="1" spc="-30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ve</a:t>
            </a:r>
            <a:r>
              <a:rPr sz="1400" b="1" spc="-20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geçici</a:t>
            </a:r>
            <a:r>
              <a:rPr sz="1400" b="1" spc="-60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218.</a:t>
            </a:r>
            <a:r>
              <a:rPr sz="1400" b="1" spc="-10" dirty="0">
                <a:latin typeface="Verdana"/>
                <a:cs typeface="Verdana"/>
              </a:rPr>
              <a:t> maddesi</a:t>
            </a:r>
            <a:endParaRPr sz="1400">
              <a:latin typeface="Verdana"/>
              <a:cs typeface="Verdana"/>
            </a:endParaRPr>
          </a:p>
          <a:p>
            <a:pPr marL="12700" marR="18923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latin typeface="Verdana"/>
                <a:cs typeface="Verdana"/>
              </a:rPr>
              <a:t>uyarınca</a:t>
            </a:r>
            <a:r>
              <a:rPr sz="1400" b="1" spc="-15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isteğe</a:t>
            </a:r>
            <a:r>
              <a:rPr sz="1400" b="1" spc="-50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bağlı</a:t>
            </a:r>
            <a:r>
              <a:rPr sz="1400" b="1" spc="-50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sigortalıların</a:t>
            </a:r>
            <a:r>
              <a:rPr sz="1400" b="1" spc="-40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prim</a:t>
            </a:r>
            <a:r>
              <a:rPr sz="1400" b="1" spc="-20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ödedikleri</a:t>
            </a:r>
            <a:r>
              <a:rPr sz="1400" b="1" spc="-50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sürelere</a:t>
            </a:r>
            <a:r>
              <a:rPr sz="1400" b="1" spc="-45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ait</a:t>
            </a:r>
            <a:r>
              <a:rPr sz="1400" b="1" spc="-30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tahakkuk</a:t>
            </a:r>
            <a:r>
              <a:rPr sz="1400" b="1" spc="-35" dirty="0">
                <a:latin typeface="Verdana"/>
                <a:cs typeface="Verdana"/>
              </a:rPr>
              <a:t> </a:t>
            </a:r>
            <a:r>
              <a:rPr sz="1400" b="1" spc="-10" dirty="0">
                <a:latin typeface="Verdana"/>
                <a:cs typeface="Verdana"/>
              </a:rPr>
              <a:t>görüntüleme ekranı.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041904" y="2740151"/>
            <a:ext cx="1087120" cy="207645"/>
            <a:chOff x="3041904" y="2740151"/>
            <a:chExt cx="1087120" cy="207645"/>
          </a:xfrm>
        </p:grpSpPr>
        <p:sp>
          <p:nvSpPr>
            <p:cNvPr id="10" name="object 10"/>
            <p:cNvSpPr/>
            <p:nvPr/>
          </p:nvSpPr>
          <p:spPr>
            <a:xfrm>
              <a:off x="3054858" y="2753105"/>
              <a:ext cx="1061085" cy="181610"/>
            </a:xfrm>
            <a:custGeom>
              <a:avLst/>
              <a:gdLst/>
              <a:ahLst/>
              <a:cxnLst/>
              <a:rect l="l" t="t" r="r" b="b"/>
              <a:pathLst>
                <a:path w="1061085" h="181610">
                  <a:moveTo>
                    <a:pt x="970026" y="0"/>
                  </a:moveTo>
                  <a:lnTo>
                    <a:pt x="970026" y="45339"/>
                  </a:lnTo>
                  <a:lnTo>
                    <a:pt x="0" y="45339"/>
                  </a:lnTo>
                  <a:lnTo>
                    <a:pt x="0" y="136017"/>
                  </a:lnTo>
                  <a:lnTo>
                    <a:pt x="970026" y="136017"/>
                  </a:lnTo>
                  <a:lnTo>
                    <a:pt x="970026" y="181356"/>
                  </a:lnTo>
                  <a:lnTo>
                    <a:pt x="1060704" y="90678"/>
                  </a:lnTo>
                  <a:lnTo>
                    <a:pt x="970026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54858" y="2753105"/>
              <a:ext cx="1061085" cy="181610"/>
            </a:xfrm>
            <a:custGeom>
              <a:avLst/>
              <a:gdLst/>
              <a:ahLst/>
              <a:cxnLst/>
              <a:rect l="l" t="t" r="r" b="b"/>
              <a:pathLst>
                <a:path w="1061085" h="181610">
                  <a:moveTo>
                    <a:pt x="0" y="45339"/>
                  </a:moveTo>
                  <a:lnTo>
                    <a:pt x="970026" y="45339"/>
                  </a:lnTo>
                  <a:lnTo>
                    <a:pt x="970026" y="0"/>
                  </a:lnTo>
                  <a:lnTo>
                    <a:pt x="1060704" y="90678"/>
                  </a:lnTo>
                  <a:lnTo>
                    <a:pt x="970026" y="181356"/>
                  </a:lnTo>
                  <a:lnTo>
                    <a:pt x="970026" y="136017"/>
                  </a:lnTo>
                  <a:lnTo>
                    <a:pt x="0" y="136017"/>
                  </a:lnTo>
                  <a:lnTo>
                    <a:pt x="0" y="45339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141</a:t>
            </a:fld>
            <a:endParaRPr spc="-25"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Emeklilik</a:t>
            </a:r>
            <a:r>
              <a:rPr spc="-55" dirty="0"/>
              <a:t> </a:t>
            </a:r>
            <a:r>
              <a:rPr dirty="0"/>
              <a:t>(Hizmet</a:t>
            </a:r>
            <a:r>
              <a:rPr spc="-45" dirty="0"/>
              <a:t> </a:t>
            </a:r>
            <a:r>
              <a:rPr spc="-10" dirty="0"/>
              <a:t>Dökümü)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85153" y="766381"/>
            <a:ext cx="12111990" cy="5673090"/>
            <a:chOff x="85153" y="766381"/>
            <a:chExt cx="12111990" cy="56730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487" y="775716"/>
              <a:ext cx="12097512" cy="56540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9915" y="771144"/>
              <a:ext cx="12102465" cy="5663565"/>
            </a:xfrm>
            <a:custGeom>
              <a:avLst/>
              <a:gdLst/>
              <a:ahLst/>
              <a:cxnLst/>
              <a:rect l="l" t="t" r="r" b="b"/>
              <a:pathLst>
                <a:path w="12102465" h="5663565">
                  <a:moveTo>
                    <a:pt x="12102084" y="0"/>
                  </a:moveTo>
                  <a:lnTo>
                    <a:pt x="0" y="0"/>
                  </a:lnTo>
                  <a:lnTo>
                    <a:pt x="0" y="5663184"/>
                  </a:lnTo>
                  <a:lnTo>
                    <a:pt x="12102084" y="5663184"/>
                  </a:lnTo>
                </a:path>
              </a:pathLst>
            </a:custGeom>
            <a:ln w="9143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33934" y="4400550"/>
              <a:ext cx="2987040" cy="168249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33934" y="4400550"/>
              <a:ext cx="2987040" cy="1682750"/>
            </a:xfrm>
            <a:custGeom>
              <a:avLst/>
              <a:gdLst/>
              <a:ahLst/>
              <a:cxnLst/>
              <a:rect l="l" t="t" r="r" b="b"/>
              <a:pathLst>
                <a:path w="2987040" h="1682750">
                  <a:moveTo>
                    <a:pt x="0" y="280416"/>
                  </a:moveTo>
                  <a:lnTo>
                    <a:pt x="3670" y="234944"/>
                  </a:lnTo>
                  <a:lnTo>
                    <a:pt x="14296" y="191804"/>
                  </a:lnTo>
                  <a:lnTo>
                    <a:pt x="31300" y="151573"/>
                  </a:lnTo>
                  <a:lnTo>
                    <a:pt x="54105" y="114830"/>
                  </a:lnTo>
                  <a:lnTo>
                    <a:pt x="82134" y="82153"/>
                  </a:lnTo>
                  <a:lnTo>
                    <a:pt x="114808" y="54120"/>
                  </a:lnTo>
                  <a:lnTo>
                    <a:pt x="151551" y="31310"/>
                  </a:lnTo>
                  <a:lnTo>
                    <a:pt x="191785" y="14301"/>
                  </a:lnTo>
                  <a:lnTo>
                    <a:pt x="234932" y="3671"/>
                  </a:lnTo>
                  <a:lnTo>
                    <a:pt x="280416" y="0"/>
                  </a:lnTo>
                  <a:lnTo>
                    <a:pt x="2706624" y="0"/>
                  </a:lnTo>
                  <a:lnTo>
                    <a:pt x="2752095" y="3671"/>
                  </a:lnTo>
                  <a:lnTo>
                    <a:pt x="2795235" y="14301"/>
                  </a:lnTo>
                  <a:lnTo>
                    <a:pt x="2835466" y="31310"/>
                  </a:lnTo>
                  <a:lnTo>
                    <a:pt x="2872209" y="54120"/>
                  </a:lnTo>
                  <a:lnTo>
                    <a:pt x="2904886" y="82153"/>
                  </a:lnTo>
                  <a:lnTo>
                    <a:pt x="2932919" y="114830"/>
                  </a:lnTo>
                  <a:lnTo>
                    <a:pt x="2955729" y="151573"/>
                  </a:lnTo>
                  <a:lnTo>
                    <a:pt x="2972738" y="191804"/>
                  </a:lnTo>
                  <a:lnTo>
                    <a:pt x="2983368" y="234944"/>
                  </a:lnTo>
                  <a:lnTo>
                    <a:pt x="2987040" y="280416"/>
                  </a:lnTo>
                  <a:lnTo>
                    <a:pt x="2987040" y="1402080"/>
                  </a:lnTo>
                  <a:lnTo>
                    <a:pt x="2983368" y="1447563"/>
                  </a:lnTo>
                  <a:lnTo>
                    <a:pt x="2972738" y="1490710"/>
                  </a:lnTo>
                  <a:lnTo>
                    <a:pt x="2955729" y="1530944"/>
                  </a:lnTo>
                  <a:lnTo>
                    <a:pt x="2932919" y="1567687"/>
                  </a:lnTo>
                  <a:lnTo>
                    <a:pt x="2904886" y="1600361"/>
                  </a:lnTo>
                  <a:lnTo>
                    <a:pt x="2872209" y="1628390"/>
                  </a:lnTo>
                  <a:lnTo>
                    <a:pt x="2835466" y="1651195"/>
                  </a:lnTo>
                  <a:lnTo>
                    <a:pt x="2795235" y="1668199"/>
                  </a:lnTo>
                  <a:lnTo>
                    <a:pt x="2752095" y="1678825"/>
                  </a:lnTo>
                  <a:lnTo>
                    <a:pt x="2706624" y="1682495"/>
                  </a:lnTo>
                  <a:lnTo>
                    <a:pt x="280416" y="1682495"/>
                  </a:lnTo>
                  <a:lnTo>
                    <a:pt x="234932" y="1678825"/>
                  </a:lnTo>
                  <a:lnTo>
                    <a:pt x="191785" y="1668199"/>
                  </a:lnTo>
                  <a:lnTo>
                    <a:pt x="151551" y="1651195"/>
                  </a:lnTo>
                  <a:lnTo>
                    <a:pt x="114808" y="1628390"/>
                  </a:lnTo>
                  <a:lnTo>
                    <a:pt x="82134" y="1600361"/>
                  </a:lnTo>
                  <a:lnTo>
                    <a:pt x="54105" y="1567687"/>
                  </a:lnTo>
                  <a:lnTo>
                    <a:pt x="31300" y="1530944"/>
                  </a:lnTo>
                  <a:lnTo>
                    <a:pt x="14296" y="1490710"/>
                  </a:lnTo>
                  <a:lnTo>
                    <a:pt x="3670" y="1447563"/>
                  </a:lnTo>
                  <a:lnTo>
                    <a:pt x="0" y="1402080"/>
                  </a:lnTo>
                  <a:lnTo>
                    <a:pt x="0" y="280416"/>
                  </a:lnTo>
                  <a:close/>
                </a:path>
              </a:pathLst>
            </a:custGeom>
            <a:ln w="25907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93903" y="4404486"/>
            <a:ext cx="251650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2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Verdana"/>
                <a:cs typeface="Verdana"/>
              </a:rPr>
              <a:t>Bu</a:t>
            </a:r>
            <a:r>
              <a:rPr sz="1200" b="1" spc="-3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menüde</a:t>
            </a:r>
            <a:r>
              <a:rPr sz="1200" b="1" spc="-1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daha</a:t>
            </a:r>
            <a:r>
              <a:rPr sz="1200" b="1" spc="-40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önceki </a:t>
            </a:r>
            <a:r>
              <a:rPr sz="1200" b="1" dirty="0">
                <a:latin typeface="Verdana"/>
                <a:cs typeface="Verdana"/>
              </a:rPr>
              <a:t>menülerden</a:t>
            </a:r>
            <a:r>
              <a:rPr sz="1200" b="1" spc="-7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girilen</a:t>
            </a:r>
            <a:r>
              <a:rPr sz="1200" b="1" spc="-70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(Hizmet </a:t>
            </a:r>
            <a:r>
              <a:rPr sz="1200" b="1" dirty="0">
                <a:latin typeface="Verdana"/>
                <a:cs typeface="Verdana"/>
              </a:rPr>
              <a:t>cetveli,</a:t>
            </a:r>
            <a:r>
              <a:rPr sz="1200" b="1" spc="-40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Borçlanma,</a:t>
            </a:r>
            <a:endParaRPr sz="1200">
              <a:latin typeface="Verdana"/>
              <a:cs typeface="Verdana"/>
            </a:endParaRPr>
          </a:p>
          <a:p>
            <a:pPr marL="12700" marR="5080">
              <a:lnSpc>
                <a:spcPct val="100000"/>
              </a:lnSpc>
            </a:pPr>
            <a:r>
              <a:rPr sz="1200" b="1" dirty="0">
                <a:latin typeface="Verdana"/>
                <a:cs typeface="Verdana"/>
              </a:rPr>
              <a:t>Birleştirilen</a:t>
            </a:r>
            <a:r>
              <a:rPr sz="1200" b="1" spc="-5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Hizmet,</a:t>
            </a:r>
            <a:r>
              <a:rPr sz="1200" b="1" spc="-90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İntibaka </a:t>
            </a:r>
            <a:r>
              <a:rPr sz="1200" b="1" dirty="0">
                <a:latin typeface="Verdana"/>
                <a:cs typeface="Verdana"/>
              </a:rPr>
              <a:t>ilişkin</a:t>
            </a:r>
            <a:r>
              <a:rPr sz="1200" b="1" spc="-3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Mahkeme</a:t>
            </a:r>
            <a:r>
              <a:rPr sz="1200" b="1" spc="-40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Kararlarına </a:t>
            </a:r>
            <a:r>
              <a:rPr sz="1200" b="1" dirty="0">
                <a:latin typeface="Verdana"/>
                <a:cs typeface="Verdana"/>
              </a:rPr>
              <a:t>ait</a:t>
            </a:r>
            <a:r>
              <a:rPr sz="1200" b="1" spc="-3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süre,</a:t>
            </a:r>
            <a:r>
              <a:rPr sz="1200" b="1" spc="-2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Açık</a:t>
            </a:r>
            <a:r>
              <a:rPr sz="1200" b="1" spc="-3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süre</a:t>
            </a:r>
            <a:r>
              <a:rPr sz="1200" b="1" spc="-30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hizmet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Verdana"/>
                <a:cs typeface="Verdana"/>
              </a:rPr>
              <a:t>bilgisi,</a:t>
            </a:r>
            <a:r>
              <a:rPr sz="1200" b="1" spc="-2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İntibaka</a:t>
            </a:r>
            <a:r>
              <a:rPr sz="1200" b="1" spc="-50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ilişkin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Verdana"/>
                <a:cs typeface="Verdana"/>
              </a:rPr>
              <a:t>bilgiler)</a:t>
            </a:r>
            <a:r>
              <a:rPr sz="1200" b="1" spc="-55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verilerin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Verdana"/>
                <a:cs typeface="Verdana"/>
              </a:rPr>
              <a:t>görüntülemesi</a:t>
            </a:r>
            <a:r>
              <a:rPr sz="1200" b="1" spc="-55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yapılır.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299459" y="2407920"/>
            <a:ext cx="4086225" cy="378460"/>
            <a:chOff x="3299459" y="2407920"/>
            <a:chExt cx="4086225" cy="378460"/>
          </a:xfrm>
        </p:grpSpPr>
        <p:sp>
          <p:nvSpPr>
            <p:cNvPr id="10" name="object 10"/>
            <p:cNvSpPr/>
            <p:nvPr/>
          </p:nvSpPr>
          <p:spPr>
            <a:xfrm>
              <a:off x="5743193" y="2420874"/>
              <a:ext cx="570230" cy="74930"/>
            </a:xfrm>
            <a:custGeom>
              <a:avLst/>
              <a:gdLst/>
              <a:ahLst/>
              <a:cxnLst/>
              <a:rect l="l" t="t" r="r" b="b"/>
              <a:pathLst>
                <a:path w="570229" h="74930">
                  <a:moveTo>
                    <a:pt x="284988" y="0"/>
                  </a:moveTo>
                  <a:lnTo>
                    <a:pt x="209241" y="1337"/>
                  </a:lnTo>
                  <a:lnTo>
                    <a:pt x="141167" y="5108"/>
                  </a:lnTo>
                  <a:lnTo>
                    <a:pt x="83486" y="10953"/>
                  </a:lnTo>
                  <a:lnTo>
                    <a:pt x="38918" y="18513"/>
                  </a:lnTo>
                  <a:lnTo>
                    <a:pt x="0" y="37337"/>
                  </a:lnTo>
                  <a:lnTo>
                    <a:pt x="10182" y="47247"/>
                  </a:lnTo>
                  <a:lnTo>
                    <a:pt x="83486" y="63722"/>
                  </a:lnTo>
                  <a:lnTo>
                    <a:pt x="141167" y="69567"/>
                  </a:lnTo>
                  <a:lnTo>
                    <a:pt x="209241" y="73338"/>
                  </a:lnTo>
                  <a:lnTo>
                    <a:pt x="284988" y="74675"/>
                  </a:lnTo>
                  <a:lnTo>
                    <a:pt x="360734" y="73338"/>
                  </a:lnTo>
                  <a:lnTo>
                    <a:pt x="428808" y="69567"/>
                  </a:lnTo>
                  <a:lnTo>
                    <a:pt x="486489" y="63722"/>
                  </a:lnTo>
                  <a:lnTo>
                    <a:pt x="531057" y="56162"/>
                  </a:lnTo>
                  <a:lnTo>
                    <a:pt x="569976" y="37337"/>
                  </a:lnTo>
                  <a:lnTo>
                    <a:pt x="559793" y="27428"/>
                  </a:lnTo>
                  <a:lnTo>
                    <a:pt x="486489" y="10953"/>
                  </a:lnTo>
                  <a:lnTo>
                    <a:pt x="428808" y="5108"/>
                  </a:lnTo>
                  <a:lnTo>
                    <a:pt x="360734" y="1337"/>
                  </a:lnTo>
                  <a:lnTo>
                    <a:pt x="2849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743193" y="2420874"/>
              <a:ext cx="570230" cy="74930"/>
            </a:xfrm>
            <a:custGeom>
              <a:avLst/>
              <a:gdLst/>
              <a:ahLst/>
              <a:cxnLst/>
              <a:rect l="l" t="t" r="r" b="b"/>
              <a:pathLst>
                <a:path w="570229" h="74930">
                  <a:moveTo>
                    <a:pt x="0" y="37337"/>
                  </a:moveTo>
                  <a:lnTo>
                    <a:pt x="38918" y="18513"/>
                  </a:lnTo>
                  <a:lnTo>
                    <a:pt x="83486" y="10953"/>
                  </a:lnTo>
                  <a:lnTo>
                    <a:pt x="141167" y="5108"/>
                  </a:lnTo>
                  <a:lnTo>
                    <a:pt x="209241" y="1337"/>
                  </a:lnTo>
                  <a:lnTo>
                    <a:pt x="284988" y="0"/>
                  </a:lnTo>
                  <a:lnTo>
                    <a:pt x="360734" y="1337"/>
                  </a:lnTo>
                  <a:lnTo>
                    <a:pt x="428808" y="5108"/>
                  </a:lnTo>
                  <a:lnTo>
                    <a:pt x="486489" y="10953"/>
                  </a:lnTo>
                  <a:lnTo>
                    <a:pt x="531057" y="18513"/>
                  </a:lnTo>
                  <a:lnTo>
                    <a:pt x="569976" y="37337"/>
                  </a:lnTo>
                  <a:lnTo>
                    <a:pt x="559793" y="47247"/>
                  </a:lnTo>
                  <a:lnTo>
                    <a:pt x="486489" y="63722"/>
                  </a:lnTo>
                  <a:lnTo>
                    <a:pt x="428808" y="69567"/>
                  </a:lnTo>
                  <a:lnTo>
                    <a:pt x="360734" y="73338"/>
                  </a:lnTo>
                  <a:lnTo>
                    <a:pt x="284988" y="74675"/>
                  </a:lnTo>
                  <a:lnTo>
                    <a:pt x="209241" y="73338"/>
                  </a:lnTo>
                  <a:lnTo>
                    <a:pt x="141167" y="69567"/>
                  </a:lnTo>
                  <a:lnTo>
                    <a:pt x="83486" y="63722"/>
                  </a:lnTo>
                  <a:lnTo>
                    <a:pt x="38918" y="56162"/>
                  </a:lnTo>
                  <a:lnTo>
                    <a:pt x="0" y="37337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312413" y="2676906"/>
              <a:ext cx="905510" cy="96520"/>
            </a:xfrm>
            <a:custGeom>
              <a:avLst/>
              <a:gdLst/>
              <a:ahLst/>
              <a:cxnLst/>
              <a:rect l="l" t="t" r="r" b="b"/>
              <a:pathLst>
                <a:path w="905510" h="96519">
                  <a:moveTo>
                    <a:pt x="452627" y="0"/>
                  </a:moveTo>
                  <a:lnTo>
                    <a:pt x="371279" y="772"/>
                  </a:lnTo>
                  <a:lnTo>
                    <a:pt x="294708" y="2999"/>
                  </a:lnTo>
                  <a:lnTo>
                    <a:pt x="224197" y="6547"/>
                  </a:lnTo>
                  <a:lnTo>
                    <a:pt x="161023" y="11280"/>
                  </a:lnTo>
                  <a:lnTo>
                    <a:pt x="106466" y="17063"/>
                  </a:lnTo>
                  <a:lnTo>
                    <a:pt x="61806" y="23763"/>
                  </a:lnTo>
                  <a:lnTo>
                    <a:pt x="7293" y="39368"/>
                  </a:lnTo>
                  <a:lnTo>
                    <a:pt x="0" y="48006"/>
                  </a:lnTo>
                  <a:lnTo>
                    <a:pt x="7293" y="56643"/>
                  </a:lnTo>
                  <a:lnTo>
                    <a:pt x="61806" y="72248"/>
                  </a:lnTo>
                  <a:lnTo>
                    <a:pt x="106466" y="78948"/>
                  </a:lnTo>
                  <a:lnTo>
                    <a:pt x="161023" y="84731"/>
                  </a:lnTo>
                  <a:lnTo>
                    <a:pt x="224197" y="89464"/>
                  </a:lnTo>
                  <a:lnTo>
                    <a:pt x="294708" y="93012"/>
                  </a:lnTo>
                  <a:lnTo>
                    <a:pt x="371279" y="95239"/>
                  </a:lnTo>
                  <a:lnTo>
                    <a:pt x="452627" y="96012"/>
                  </a:lnTo>
                  <a:lnTo>
                    <a:pt x="533976" y="95239"/>
                  </a:lnTo>
                  <a:lnTo>
                    <a:pt x="610547" y="93012"/>
                  </a:lnTo>
                  <a:lnTo>
                    <a:pt x="681058" y="89464"/>
                  </a:lnTo>
                  <a:lnTo>
                    <a:pt x="744232" y="84731"/>
                  </a:lnTo>
                  <a:lnTo>
                    <a:pt x="798789" y="78948"/>
                  </a:lnTo>
                  <a:lnTo>
                    <a:pt x="843449" y="72248"/>
                  </a:lnTo>
                  <a:lnTo>
                    <a:pt x="897962" y="56643"/>
                  </a:lnTo>
                  <a:lnTo>
                    <a:pt x="905256" y="48006"/>
                  </a:lnTo>
                  <a:lnTo>
                    <a:pt x="897962" y="39368"/>
                  </a:lnTo>
                  <a:lnTo>
                    <a:pt x="843449" y="23763"/>
                  </a:lnTo>
                  <a:lnTo>
                    <a:pt x="798789" y="17063"/>
                  </a:lnTo>
                  <a:lnTo>
                    <a:pt x="744232" y="11280"/>
                  </a:lnTo>
                  <a:lnTo>
                    <a:pt x="681058" y="6547"/>
                  </a:lnTo>
                  <a:lnTo>
                    <a:pt x="610547" y="2999"/>
                  </a:lnTo>
                  <a:lnTo>
                    <a:pt x="533976" y="772"/>
                  </a:lnTo>
                  <a:lnTo>
                    <a:pt x="4526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312413" y="2676906"/>
              <a:ext cx="905510" cy="96520"/>
            </a:xfrm>
            <a:custGeom>
              <a:avLst/>
              <a:gdLst/>
              <a:ahLst/>
              <a:cxnLst/>
              <a:rect l="l" t="t" r="r" b="b"/>
              <a:pathLst>
                <a:path w="905510" h="96519">
                  <a:moveTo>
                    <a:pt x="0" y="48006"/>
                  </a:moveTo>
                  <a:lnTo>
                    <a:pt x="61806" y="23763"/>
                  </a:lnTo>
                  <a:lnTo>
                    <a:pt x="106466" y="17063"/>
                  </a:lnTo>
                  <a:lnTo>
                    <a:pt x="161023" y="11280"/>
                  </a:lnTo>
                  <a:lnTo>
                    <a:pt x="224197" y="6547"/>
                  </a:lnTo>
                  <a:lnTo>
                    <a:pt x="294708" y="2999"/>
                  </a:lnTo>
                  <a:lnTo>
                    <a:pt x="371279" y="772"/>
                  </a:lnTo>
                  <a:lnTo>
                    <a:pt x="452627" y="0"/>
                  </a:lnTo>
                  <a:lnTo>
                    <a:pt x="533976" y="772"/>
                  </a:lnTo>
                  <a:lnTo>
                    <a:pt x="610547" y="2999"/>
                  </a:lnTo>
                  <a:lnTo>
                    <a:pt x="681058" y="6547"/>
                  </a:lnTo>
                  <a:lnTo>
                    <a:pt x="744232" y="11280"/>
                  </a:lnTo>
                  <a:lnTo>
                    <a:pt x="798789" y="17063"/>
                  </a:lnTo>
                  <a:lnTo>
                    <a:pt x="843449" y="23763"/>
                  </a:lnTo>
                  <a:lnTo>
                    <a:pt x="897962" y="39368"/>
                  </a:lnTo>
                  <a:lnTo>
                    <a:pt x="905256" y="48006"/>
                  </a:lnTo>
                  <a:lnTo>
                    <a:pt x="897962" y="56643"/>
                  </a:lnTo>
                  <a:lnTo>
                    <a:pt x="843449" y="72248"/>
                  </a:lnTo>
                  <a:lnTo>
                    <a:pt x="798789" y="78948"/>
                  </a:lnTo>
                  <a:lnTo>
                    <a:pt x="744232" y="84731"/>
                  </a:lnTo>
                  <a:lnTo>
                    <a:pt x="681058" y="89464"/>
                  </a:lnTo>
                  <a:lnTo>
                    <a:pt x="610547" y="93012"/>
                  </a:lnTo>
                  <a:lnTo>
                    <a:pt x="533976" y="95239"/>
                  </a:lnTo>
                  <a:lnTo>
                    <a:pt x="452627" y="96012"/>
                  </a:lnTo>
                  <a:lnTo>
                    <a:pt x="371279" y="95239"/>
                  </a:lnTo>
                  <a:lnTo>
                    <a:pt x="294708" y="93012"/>
                  </a:lnTo>
                  <a:lnTo>
                    <a:pt x="224197" y="89464"/>
                  </a:lnTo>
                  <a:lnTo>
                    <a:pt x="161023" y="84731"/>
                  </a:lnTo>
                  <a:lnTo>
                    <a:pt x="106466" y="78948"/>
                  </a:lnTo>
                  <a:lnTo>
                    <a:pt x="61806" y="72248"/>
                  </a:lnTo>
                  <a:lnTo>
                    <a:pt x="7293" y="56643"/>
                  </a:lnTo>
                  <a:lnTo>
                    <a:pt x="0" y="48006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02373" y="2420874"/>
              <a:ext cx="570230" cy="74930"/>
            </a:xfrm>
            <a:custGeom>
              <a:avLst/>
              <a:gdLst/>
              <a:ahLst/>
              <a:cxnLst/>
              <a:rect l="l" t="t" r="r" b="b"/>
              <a:pathLst>
                <a:path w="570229" h="74930">
                  <a:moveTo>
                    <a:pt x="284987" y="0"/>
                  </a:moveTo>
                  <a:lnTo>
                    <a:pt x="209241" y="1337"/>
                  </a:lnTo>
                  <a:lnTo>
                    <a:pt x="141167" y="5108"/>
                  </a:lnTo>
                  <a:lnTo>
                    <a:pt x="83486" y="10953"/>
                  </a:lnTo>
                  <a:lnTo>
                    <a:pt x="38918" y="18513"/>
                  </a:lnTo>
                  <a:lnTo>
                    <a:pt x="0" y="37337"/>
                  </a:lnTo>
                  <a:lnTo>
                    <a:pt x="10182" y="47247"/>
                  </a:lnTo>
                  <a:lnTo>
                    <a:pt x="83486" y="63722"/>
                  </a:lnTo>
                  <a:lnTo>
                    <a:pt x="141167" y="69567"/>
                  </a:lnTo>
                  <a:lnTo>
                    <a:pt x="209241" y="73338"/>
                  </a:lnTo>
                  <a:lnTo>
                    <a:pt x="284987" y="74675"/>
                  </a:lnTo>
                  <a:lnTo>
                    <a:pt x="360734" y="73338"/>
                  </a:lnTo>
                  <a:lnTo>
                    <a:pt x="428808" y="69567"/>
                  </a:lnTo>
                  <a:lnTo>
                    <a:pt x="486489" y="63722"/>
                  </a:lnTo>
                  <a:lnTo>
                    <a:pt x="531057" y="56162"/>
                  </a:lnTo>
                  <a:lnTo>
                    <a:pt x="569976" y="37337"/>
                  </a:lnTo>
                  <a:lnTo>
                    <a:pt x="559793" y="27428"/>
                  </a:lnTo>
                  <a:lnTo>
                    <a:pt x="486489" y="10953"/>
                  </a:lnTo>
                  <a:lnTo>
                    <a:pt x="428808" y="5108"/>
                  </a:lnTo>
                  <a:lnTo>
                    <a:pt x="360734" y="1337"/>
                  </a:lnTo>
                  <a:lnTo>
                    <a:pt x="2849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802373" y="2420874"/>
              <a:ext cx="570230" cy="74930"/>
            </a:xfrm>
            <a:custGeom>
              <a:avLst/>
              <a:gdLst/>
              <a:ahLst/>
              <a:cxnLst/>
              <a:rect l="l" t="t" r="r" b="b"/>
              <a:pathLst>
                <a:path w="570229" h="74930">
                  <a:moveTo>
                    <a:pt x="0" y="37337"/>
                  </a:moveTo>
                  <a:lnTo>
                    <a:pt x="38918" y="18513"/>
                  </a:lnTo>
                  <a:lnTo>
                    <a:pt x="83486" y="10953"/>
                  </a:lnTo>
                  <a:lnTo>
                    <a:pt x="141167" y="5108"/>
                  </a:lnTo>
                  <a:lnTo>
                    <a:pt x="209241" y="1337"/>
                  </a:lnTo>
                  <a:lnTo>
                    <a:pt x="284987" y="0"/>
                  </a:lnTo>
                  <a:lnTo>
                    <a:pt x="360734" y="1337"/>
                  </a:lnTo>
                  <a:lnTo>
                    <a:pt x="428808" y="5108"/>
                  </a:lnTo>
                  <a:lnTo>
                    <a:pt x="486489" y="10953"/>
                  </a:lnTo>
                  <a:lnTo>
                    <a:pt x="531057" y="18513"/>
                  </a:lnTo>
                  <a:lnTo>
                    <a:pt x="569976" y="37337"/>
                  </a:lnTo>
                  <a:lnTo>
                    <a:pt x="559793" y="47247"/>
                  </a:lnTo>
                  <a:lnTo>
                    <a:pt x="486489" y="63722"/>
                  </a:lnTo>
                  <a:lnTo>
                    <a:pt x="428808" y="69567"/>
                  </a:lnTo>
                  <a:lnTo>
                    <a:pt x="360734" y="73338"/>
                  </a:lnTo>
                  <a:lnTo>
                    <a:pt x="284987" y="74675"/>
                  </a:lnTo>
                  <a:lnTo>
                    <a:pt x="209241" y="73338"/>
                  </a:lnTo>
                  <a:lnTo>
                    <a:pt x="141167" y="69567"/>
                  </a:lnTo>
                  <a:lnTo>
                    <a:pt x="83486" y="63722"/>
                  </a:lnTo>
                  <a:lnTo>
                    <a:pt x="38918" y="56162"/>
                  </a:lnTo>
                  <a:lnTo>
                    <a:pt x="0" y="37337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142</a:t>
            </a:fld>
            <a:endParaRPr spc="-25" dirty="0"/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Toplam</a:t>
            </a:r>
            <a:r>
              <a:rPr spc="-70" dirty="0"/>
              <a:t> </a:t>
            </a:r>
            <a:r>
              <a:rPr dirty="0"/>
              <a:t>Hizmet</a:t>
            </a:r>
            <a:r>
              <a:rPr spc="-70" dirty="0"/>
              <a:t> </a:t>
            </a:r>
            <a:r>
              <a:rPr spc="-10" dirty="0"/>
              <a:t>Süreleri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9245" y="740473"/>
            <a:ext cx="12009755" cy="5699125"/>
            <a:chOff x="59245" y="740473"/>
            <a:chExt cx="12009755" cy="56991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579" y="749808"/>
              <a:ext cx="11990832" cy="56799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4007" y="745236"/>
              <a:ext cx="12000230" cy="5689600"/>
            </a:xfrm>
            <a:custGeom>
              <a:avLst/>
              <a:gdLst/>
              <a:ahLst/>
              <a:cxnLst/>
              <a:rect l="l" t="t" r="r" b="b"/>
              <a:pathLst>
                <a:path w="12000230" h="5689600">
                  <a:moveTo>
                    <a:pt x="0" y="5689092"/>
                  </a:moveTo>
                  <a:lnTo>
                    <a:pt x="11999976" y="5689092"/>
                  </a:lnTo>
                  <a:lnTo>
                    <a:pt x="11999976" y="0"/>
                  </a:lnTo>
                  <a:lnTo>
                    <a:pt x="0" y="0"/>
                  </a:lnTo>
                  <a:lnTo>
                    <a:pt x="0" y="5689092"/>
                  </a:lnTo>
                  <a:close/>
                </a:path>
              </a:pathLst>
            </a:custGeom>
            <a:ln w="9144">
              <a:solidFill>
                <a:srgbClr val="BCE6F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27069" y="3140202"/>
              <a:ext cx="6893052" cy="298551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227069" y="3140202"/>
              <a:ext cx="6893559" cy="2985770"/>
            </a:xfrm>
            <a:custGeom>
              <a:avLst/>
              <a:gdLst/>
              <a:ahLst/>
              <a:cxnLst/>
              <a:rect l="l" t="t" r="r" b="b"/>
              <a:pathLst>
                <a:path w="6893559" h="2985770">
                  <a:moveTo>
                    <a:pt x="0" y="497586"/>
                  </a:moveTo>
                  <a:lnTo>
                    <a:pt x="2277" y="449662"/>
                  </a:lnTo>
                  <a:lnTo>
                    <a:pt x="8971" y="403027"/>
                  </a:lnTo>
                  <a:lnTo>
                    <a:pt x="19873" y="357891"/>
                  </a:lnTo>
                  <a:lnTo>
                    <a:pt x="34774" y="314461"/>
                  </a:lnTo>
                  <a:lnTo>
                    <a:pt x="53466" y="272946"/>
                  </a:lnTo>
                  <a:lnTo>
                    <a:pt x="75740" y="233554"/>
                  </a:lnTo>
                  <a:lnTo>
                    <a:pt x="101389" y="196494"/>
                  </a:lnTo>
                  <a:lnTo>
                    <a:pt x="130203" y="161974"/>
                  </a:lnTo>
                  <a:lnTo>
                    <a:pt x="161974" y="130203"/>
                  </a:lnTo>
                  <a:lnTo>
                    <a:pt x="196494" y="101389"/>
                  </a:lnTo>
                  <a:lnTo>
                    <a:pt x="233554" y="75740"/>
                  </a:lnTo>
                  <a:lnTo>
                    <a:pt x="272946" y="53466"/>
                  </a:lnTo>
                  <a:lnTo>
                    <a:pt x="314461" y="34774"/>
                  </a:lnTo>
                  <a:lnTo>
                    <a:pt x="357891" y="19873"/>
                  </a:lnTo>
                  <a:lnTo>
                    <a:pt x="403027" y="8971"/>
                  </a:lnTo>
                  <a:lnTo>
                    <a:pt x="449662" y="2277"/>
                  </a:lnTo>
                  <a:lnTo>
                    <a:pt x="497585" y="0"/>
                  </a:lnTo>
                  <a:lnTo>
                    <a:pt x="6395465" y="0"/>
                  </a:lnTo>
                  <a:lnTo>
                    <a:pt x="6443389" y="2277"/>
                  </a:lnTo>
                  <a:lnTo>
                    <a:pt x="6490024" y="8971"/>
                  </a:lnTo>
                  <a:lnTo>
                    <a:pt x="6535160" y="19873"/>
                  </a:lnTo>
                  <a:lnTo>
                    <a:pt x="6578590" y="34774"/>
                  </a:lnTo>
                  <a:lnTo>
                    <a:pt x="6620105" y="53466"/>
                  </a:lnTo>
                  <a:lnTo>
                    <a:pt x="6659497" y="75740"/>
                  </a:lnTo>
                  <a:lnTo>
                    <a:pt x="6696557" y="101389"/>
                  </a:lnTo>
                  <a:lnTo>
                    <a:pt x="6731077" y="130203"/>
                  </a:lnTo>
                  <a:lnTo>
                    <a:pt x="6762848" y="161974"/>
                  </a:lnTo>
                  <a:lnTo>
                    <a:pt x="6791662" y="196494"/>
                  </a:lnTo>
                  <a:lnTo>
                    <a:pt x="6817311" y="233554"/>
                  </a:lnTo>
                  <a:lnTo>
                    <a:pt x="6839585" y="272946"/>
                  </a:lnTo>
                  <a:lnTo>
                    <a:pt x="6858277" y="314461"/>
                  </a:lnTo>
                  <a:lnTo>
                    <a:pt x="6873178" y="357891"/>
                  </a:lnTo>
                  <a:lnTo>
                    <a:pt x="6884080" y="403027"/>
                  </a:lnTo>
                  <a:lnTo>
                    <a:pt x="6890774" y="449662"/>
                  </a:lnTo>
                  <a:lnTo>
                    <a:pt x="6893052" y="497586"/>
                  </a:lnTo>
                  <a:lnTo>
                    <a:pt x="6893052" y="2487917"/>
                  </a:lnTo>
                  <a:lnTo>
                    <a:pt x="6890774" y="2535839"/>
                  </a:lnTo>
                  <a:lnTo>
                    <a:pt x="6884080" y="2582472"/>
                  </a:lnTo>
                  <a:lnTo>
                    <a:pt x="6873178" y="2627608"/>
                  </a:lnTo>
                  <a:lnTo>
                    <a:pt x="6858277" y="2671038"/>
                  </a:lnTo>
                  <a:lnTo>
                    <a:pt x="6839585" y="2712553"/>
                  </a:lnTo>
                  <a:lnTo>
                    <a:pt x="6817311" y="2751946"/>
                  </a:lnTo>
                  <a:lnTo>
                    <a:pt x="6791662" y="2789007"/>
                  </a:lnTo>
                  <a:lnTo>
                    <a:pt x="6762848" y="2823529"/>
                  </a:lnTo>
                  <a:lnTo>
                    <a:pt x="6731077" y="2855302"/>
                  </a:lnTo>
                  <a:lnTo>
                    <a:pt x="6696557" y="2884118"/>
                  </a:lnTo>
                  <a:lnTo>
                    <a:pt x="6659497" y="2909768"/>
                  </a:lnTo>
                  <a:lnTo>
                    <a:pt x="6620105" y="2932044"/>
                  </a:lnTo>
                  <a:lnTo>
                    <a:pt x="6578590" y="2950738"/>
                  </a:lnTo>
                  <a:lnTo>
                    <a:pt x="6535160" y="2965640"/>
                  </a:lnTo>
                  <a:lnTo>
                    <a:pt x="6490024" y="2976543"/>
                  </a:lnTo>
                  <a:lnTo>
                    <a:pt x="6443389" y="2983238"/>
                  </a:lnTo>
                  <a:lnTo>
                    <a:pt x="6395465" y="2985516"/>
                  </a:lnTo>
                  <a:lnTo>
                    <a:pt x="497585" y="2985516"/>
                  </a:lnTo>
                  <a:lnTo>
                    <a:pt x="449662" y="2983238"/>
                  </a:lnTo>
                  <a:lnTo>
                    <a:pt x="403027" y="2976543"/>
                  </a:lnTo>
                  <a:lnTo>
                    <a:pt x="357891" y="2965640"/>
                  </a:lnTo>
                  <a:lnTo>
                    <a:pt x="314461" y="2950738"/>
                  </a:lnTo>
                  <a:lnTo>
                    <a:pt x="272946" y="2932044"/>
                  </a:lnTo>
                  <a:lnTo>
                    <a:pt x="233554" y="2909768"/>
                  </a:lnTo>
                  <a:lnTo>
                    <a:pt x="196494" y="2884118"/>
                  </a:lnTo>
                  <a:lnTo>
                    <a:pt x="161974" y="2855302"/>
                  </a:lnTo>
                  <a:lnTo>
                    <a:pt x="130203" y="2823529"/>
                  </a:lnTo>
                  <a:lnTo>
                    <a:pt x="101389" y="2789007"/>
                  </a:lnTo>
                  <a:lnTo>
                    <a:pt x="75740" y="2751946"/>
                  </a:lnTo>
                  <a:lnTo>
                    <a:pt x="53466" y="2712553"/>
                  </a:lnTo>
                  <a:lnTo>
                    <a:pt x="34774" y="2671038"/>
                  </a:lnTo>
                  <a:lnTo>
                    <a:pt x="19873" y="2627608"/>
                  </a:lnTo>
                  <a:lnTo>
                    <a:pt x="8971" y="2582472"/>
                  </a:lnTo>
                  <a:lnTo>
                    <a:pt x="2277" y="2535839"/>
                  </a:lnTo>
                  <a:lnTo>
                    <a:pt x="0" y="2487917"/>
                  </a:lnTo>
                  <a:lnTo>
                    <a:pt x="0" y="497586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451097" y="3932885"/>
            <a:ext cx="6024880" cy="1398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Verdana"/>
                <a:cs typeface="Verdana"/>
              </a:rPr>
              <a:t>Emeklilikte</a:t>
            </a:r>
            <a:r>
              <a:rPr sz="1800" b="1" spc="-45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Geçerli</a:t>
            </a:r>
            <a:r>
              <a:rPr sz="1800" b="1" spc="-35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Toplam</a:t>
            </a:r>
            <a:r>
              <a:rPr sz="1800" b="1" spc="-40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Hizmet</a:t>
            </a:r>
            <a:r>
              <a:rPr sz="1800" b="1" spc="-45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süresine</a:t>
            </a:r>
            <a:r>
              <a:rPr sz="1800" b="1" spc="-50" dirty="0">
                <a:latin typeface="Verdana"/>
                <a:cs typeface="Verdana"/>
              </a:rPr>
              <a:t> </a:t>
            </a:r>
            <a:r>
              <a:rPr sz="1800" b="1" spc="-25" dirty="0">
                <a:latin typeface="Verdana"/>
                <a:cs typeface="Verdana"/>
              </a:rPr>
              <a:t>ait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latin typeface="Verdana"/>
                <a:cs typeface="Verdana"/>
              </a:rPr>
              <a:t>bilgiler</a:t>
            </a:r>
            <a:r>
              <a:rPr sz="1800" b="1" spc="-45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bu</a:t>
            </a:r>
            <a:r>
              <a:rPr sz="1800" b="1" spc="-60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menüden</a:t>
            </a:r>
            <a:r>
              <a:rPr sz="1800" b="1" spc="-50" dirty="0">
                <a:latin typeface="Verdana"/>
                <a:cs typeface="Verdana"/>
              </a:rPr>
              <a:t> </a:t>
            </a:r>
            <a:r>
              <a:rPr sz="1800" b="1" spc="-10" dirty="0">
                <a:latin typeface="Verdana"/>
                <a:cs typeface="Verdana"/>
              </a:rPr>
              <a:t>görüntülenir.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160"/>
              </a:spcBef>
            </a:pPr>
            <a:r>
              <a:rPr sz="1800" b="1" dirty="0">
                <a:latin typeface="Verdana"/>
                <a:cs typeface="Verdana"/>
              </a:rPr>
              <a:t>Yazılım</a:t>
            </a:r>
            <a:r>
              <a:rPr sz="1800" b="1" spc="-65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çalışmaları</a:t>
            </a:r>
            <a:r>
              <a:rPr sz="1800" b="1" spc="-40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devam</a:t>
            </a:r>
            <a:r>
              <a:rPr sz="1800" b="1" spc="-25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etmekte</a:t>
            </a:r>
            <a:r>
              <a:rPr sz="1800" b="1" spc="-30" dirty="0">
                <a:latin typeface="Verdana"/>
                <a:cs typeface="Verdana"/>
              </a:rPr>
              <a:t> </a:t>
            </a:r>
            <a:r>
              <a:rPr sz="1800" b="1" spc="-20" dirty="0">
                <a:latin typeface="Verdana"/>
                <a:cs typeface="Verdana"/>
              </a:rPr>
              <a:t>olup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latin typeface="Verdana"/>
                <a:cs typeface="Verdana"/>
              </a:rPr>
              <a:t>sonuçlandığında</a:t>
            </a:r>
            <a:r>
              <a:rPr sz="1800" b="1" spc="-45" dirty="0">
                <a:latin typeface="Verdana"/>
                <a:cs typeface="Verdana"/>
              </a:rPr>
              <a:t> </a:t>
            </a:r>
            <a:r>
              <a:rPr sz="1800" b="1" spc="-10" dirty="0">
                <a:latin typeface="Verdana"/>
                <a:cs typeface="Verdana"/>
              </a:rPr>
              <a:t>görüntülenecektir.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767071" y="2023872"/>
            <a:ext cx="629920" cy="207645"/>
            <a:chOff x="4767071" y="2023872"/>
            <a:chExt cx="629920" cy="207645"/>
          </a:xfrm>
        </p:grpSpPr>
        <p:sp>
          <p:nvSpPr>
            <p:cNvPr id="10" name="object 10"/>
            <p:cNvSpPr/>
            <p:nvPr/>
          </p:nvSpPr>
          <p:spPr>
            <a:xfrm>
              <a:off x="4780025" y="2036826"/>
              <a:ext cx="603885" cy="181610"/>
            </a:xfrm>
            <a:custGeom>
              <a:avLst/>
              <a:gdLst/>
              <a:ahLst/>
              <a:cxnLst/>
              <a:rect l="l" t="t" r="r" b="b"/>
              <a:pathLst>
                <a:path w="603885" h="181610">
                  <a:moveTo>
                    <a:pt x="512825" y="0"/>
                  </a:moveTo>
                  <a:lnTo>
                    <a:pt x="512825" y="45338"/>
                  </a:lnTo>
                  <a:lnTo>
                    <a:pt x="0" y="45338"/>
                  </a:lnTo>
                  <a:lnTo>
                    <a:pt x="0" y="136016"/>
                  </a:lnTo>
                  <a:lnTo>
                    <a:pt x="512825" y="136016"/>
                  </a:lnTo>
                  <a:lnTo>
                    <a:pt x="512825" y="181356"/>
                  </a:lnTo>
                  <a:lnTo>
                    <a:pt x="603503" y="90677"/>
                  </a:lnTo>
                  <a:lnTo>
                    <a:pt x="512825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780025" y="2036826"/>
              <a:ext cx="603885" cy="181610"/>
            </a:xfrm>
            <a:custGeom>
              <a:avLst/>
              <a:gdLst/>
              <a:ahLst/>
              <a:cxnLst/>
              <a:rect l="l" t="t" r="r" b="b"/>
              <a:pathLst>
                <a:path w="603885" h="181610">
                  <a:moveTo>
                    <a:pt x="0" y="45338"/>
                  </a:moveTo>
                  <a:lnTo>
                    <a:pt x="512825" y="45338"/>
                  </a:lnTo>
                  <a:lnTo>
                    <a:pt x="512825" y="0"/>
                  </a:lnTo>
                  <a:lnTo>
                    <a:pt x="603503" y="90677"/>
                  </a:lnTo>
                  <a:lnTo>
                    <a:pt x="512825" y="181356"/>
                  </a:lnTo>
                  <a:lnTo>
                    <a:pt x="512825" y="136016"/>
                  </a:lnTo>
                  <a:lnTo>
                    <a:pt x="0" y="136016"/>
                  </a:lnTo>
                  <a:lnTo>
                    <a:pt x="0" y="45338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143</a:t>
            </a:fld>
            <a:endParaRPr spc="-25"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Emeklilik</a:t>
            </a:r>
            <a:r>
              <a:rPr spc="-45" dirty="0"/>
              <a:t> </a:t>
            </a:r>
            <a:r>
              <a:rPr spc="-10" dirty="0"/>
              <a:t>başvuru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7723" y="714755"/>
            <a:ext cx="12035155" cy="5724525"/>
            <a:chOff x="77723" y="714755"/>
            <a:chExt cx="12035155" cy="57245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867" y="723900"/>
              <a:ext cx="12016740" cy="57058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2295" y="719327"/>
              <a:ext cx="12026265" cy="5715000"/>
            </a:xfrm>
            <a:custGeom>
              <a:avLst/>
              <a:gdLst/>
              <a:ahLst/>
              <a:cxnLst/>
              <a:rect l="l" t="t" r="r" b="b"/>
              <a:pathLst>
                <a:path w="12026265" h="5715000">
                  <a:moveTo>
                    <a:pt x="0" y="5715000"/>
                  </a:moveTo>
                  <a:lnTo>
                    <a:pt x="12025884" y="5715000"/>
                  </a:lnTo>
                  <a:lnTo>
                    <a:pt x="12025884" y="0"/>
                  </a:lnTo>
                  <a:lnTo>
                    <a:pt x="0" y="0"/>
                  </a:lnTo>
                  <a:lnTo>
                    <a:pt x="0" y="5715000"/>
                  </a:lnTo>
                  <a:close/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16702" y="1073657"/>
              <a:ext cx="6288024" cy="212140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616702" y="1073657"/>
              <a:ext cx="6288405" cy="2121535"/>
            </a:xfrm>
            <a:custGeom>
              <a:avLst/>
              <a:gdLst/>
              <a:ahLst/>
              <a:cxnLst/>
              <a:rect l="l" t="t" r="r" b="b"/>
              <a:pathLst>
                <a:path w="6288405" h="2121535">
                  <a:moveTo>
                    <a:pt x="0" y="353567"/>
                  </a:moveTo>
                  <a:lnTo>
                    <a:pt x="3226" y="305579"/>
                  </a:lnTo>
                  <a:lnTo>
                    <a:pt x="12625" y="259556"/>
                  </a:lnTo>
                  <a:lnTo>
                    <a:pt x="27777" y="215919"/>
                  </a:lnTo>
                  <a:lnTo>
                    <a:pt x="48259" y="175090"/>
                  </a:lnTo>
                  <a:lnTo>
                    <a:pt x="73653" y="137489"/>
                  </a:lnTo>
                  <a:lnTo>
                    <a:pt x="103536" y="103536"/>
                  </a:lnTo>
                  <a:lnTo>
                    <a:pt x="137489" y="73653"/>
                  </a:lnTo>
                  <a:lnTo>
                    <a:pt x="175090" y="48259"/>
                  </a:lnTo>
                  <a:lnTo>
                    <a:pt x="215919" y="27777"/>
                  </a:lnTo>
                  <a:lnTo>
                    <a:pt x="259556" y="12625"/>
                  </a:lnTo>
                  <a:lnTo>
                    <a:pt x="305579" y="3226"/>
                  </a:lnTo>
                  <a:lnTo>
                    <a:pt x="353568" y="0"/>
                  </a:lnTo>
                  <a:lnTo>
                    <a:pt x="5934456" y="0"/>
                  </a:lnTo>
                  <a:lnTo>
                    <a:pt x="5982444" y="3226"/>
                  </a:lnTo>
                  <a:lnTo>
                    <a:pt x="6028467" y="12625"/>
                  </a:lnTo>
                  <a:lnTo>
                    <a:pt x="6072104" y="27777"/>
                  </a:lnTo>
                  <a:lnTo>
                    <a:pt x="6112933" y="48259"/>
                  </a:lnTo>
                  <a:lnTo>
                    <a:pt x="6150534" y="73653"/>
                  </a:lnTo>
                  <a:lnTo>
                    <a:pt x="6184487" y="103536"/>
                  </a:lnTo>
                  <a:lnTo>
                    <a:pt x="6214370" y="137489"/>
                  </a:lnTo>
                  <a:lnTo>
                    <a:pt x="6239763" y="175090"/>
                  </a:lnTo>
                  <a:lnTo>
                    <a:pt x="6260246" y="215919"/>
                  </a:lnTo>
                  <a:lnTo>
                    <a:pt x="6275398" y="259556"/>
                  </a:lnTo>
                  <a:lnTo>
                    <a:pt x="6284797" y="305579"/>
                  </a:lnTo>
                  <a:lnTo>
                    <a:pt x="6288024" y="353567"/>
                  </a:lnTo>
                  <a:lnTo>
                    <a:pt x="6288024" y="1767839"/>
                  </a:lnTo>
                  <a:lnTo>
                    <a:pt x="6284797" y="1815828"/>
                  </a:lnTo>
                  <a:lnTo>
                    <a:pt x="6275398" y="1861851"/>
                  </a:lnTo>
                  <a:lnTo>
                    <a:pt x="6260246" y="1905488"/>
                  </a:lnTo>
                  <a:lnTo>
                    <a:pt x="6239763" y="1946317"/>
                  </a:lnTo>
                  <a:lnTo>
                    <a:pt x="6214370" y="1983918"/>
                  </a:lnTo>
                  <a:lnTo>
                    <a:pt x="6184487" y="2017871"/>
                  </a:lnTo>
                  <a:lnTo>
                    <a:pt x="6150534" y="2047754"/>
                  </a:lnTo>
                  <a:lnTo>
                    <a:pt x="6112933" y="2073148"/>
                  </a:lnTo>
                  <a:lnTo>
                    <a:pt x="6072104" y="2093630"/>
                  </a:lnTo>
                  <a:lnTo>
                    <a:pt x="6028467" y="2108782"/>
                  </a:lnTo>
                  <a:lnTo>
                    <a:pt x="5982444" y="2118181"/>
                  </a:lnTo>
                  <a:lnTo>
                    <a:pt x="5934456" y="2121407"/>
                  </a:lnTo>
                  <a:lnTo>
                    <a:pt x="353568" y="2121407"/>
                  </a:lnTo>
                  <a:lnTo>
                    <a:pt x="305579" y="2118181"/>
                  </a:lnTo>
                  <a:lnTo>
                    <a:pt x="259556" y="2108782"/>
                  </a:lnTo>
                  <a:lnTo>
                    <a:pt x="215919" y="2093630"/>
                  </a:lnTo>
                  <a:lnTo>
                    <a:pt x="175090" y="2073148"/>
                  </a:lnTo>
                  <a:lnTo>
                    <a:pt x="137489" y="2047754"/>
                  </a:lnTo>
                  <a:lnTo>
                    <a:pt x="103536" y="2017871"/>
                  </a:lnTo>
                  <a:lnTo>
                    <a:pt x="73653" y="1983918"/>
                  </a:lnTo>
                  <a:lnTo>
                    <a:pt x="48260" y="1946317"/>
                  </a:lnTo>
                  <a:lnTo>
                    <a:pt x="27777" y="1905488"/>
                  </a:lnTo>
                  <a:lnTo>
                    <a:pt x="12625" y="1861851"/>
                  </a:lnTo>
                  <a:lnTo>
                    <a:pt x="3226" y="1815828"/>
                  </a:lnTo>
                  <a:lnTo>
                    <a:pt x="0" y="1767839"/>
                  </a:lnTo>
                  <a:lnTo>
                    <a:pt x="0" y="353567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798946" y="1205229"/>
            <a:ext cx="585025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Verdana"/>
                <a:cs typeface="Verdana"/>
              </a:rPr>
              <a:t>BU</a:t>
            </a:r>
            <a:r>
              <a:rPr sz="1200" b="1" spc="-3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ALANDA</a:t>
            </a:r>
            <a:r>
              <a:rPr sz="1200" b="1" spc="-2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HİTAP</a:t>
            </a:r>
            <a:r>
              <a:rPr sz="1200" b="1" spc="-6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işlem</a:t>
            </a:r>
            <a:r>
              <a:rPr sz="1200" b="1" spc="-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yapma</a:t>
            </a:r>
            <a:r>
              <a:rPr sz="1200" b="1" spc="-4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yetkisi</a:t>
            </a:r>
            <a:r>
              <a:rPr sz="1200" b="1" spc="-3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olan</a:t>
            </a:r>
            <a:r>
              <a:rPr sz="1200" b="1" spc="-3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birim</a:t>
            </a:r>
            <a:r>
              <a:rPr sz="1200" b="1" spc="-20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tarafından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Verdana"/>
                <a:cs typeface="Verdana"/>
              </a:rPr>
              <a:t>emeklilik</a:t>
            </a:r>
            <a:r>
              <a:rPr sz="1200" b="1" spc="-1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belgeleri</a:t>
            </a:r>
            <a:r>
              <a:rPr sz="1200" b="1" spc="-5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gönderilecektir.</a:t>
            </a:r>
            <a:r>
              <a:rPr sz="1200" b="1" spc="-1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Sol</a:t>
            </a:r>
            <a:r>
              <a:rPr sz="1200" b="1" spc="-4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panelde</a:t>
            </a:r>
            <a:r>
              <a:rPr sz="1200" b="1" spc="-3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bulunan</a:t>
            </a:r>
            <a:r>
              <a:rPr sz="1200" b="1" spc="-40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Başvurular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Verdana"/>
                <a:cs typeface="Verdana"/>
              </a:rPr>
              <a:t>alanından</a:t>
            </a:r>
            <a:r>
              <a:rPr sz="1200" b="1" spc="-6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evrakların</a:t>
            </a:r>
            <a:r>
              <a:rPr sz="1200" b="1" spc="-4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gönderilmesi</a:t>
            </a:r>
            <a:r>
              <a:rPr sz="1200" b="1" spc="-3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ile</a:t>
            </a:r>
            <a:r>
              <a:rPr sz="1200" b="1" spc="-3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ilgili</a:t>
            </a:r>
            <a:r>
              <a:rPr sz="1200" b="1" spc="-3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herhangi</a:t>
            </a:r>
            <a:r>
              <a:rPr sz="1200" b="1" spc="-5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bir</a:t>
            </a:r>
            <a:r>
              <a:rPr sz="1200" b="1" spc="-40" dirty="0">
                <a:latin typeface="Verdana"/>
                <a:cs typeface="Verdana"/>
              </a:rPr>
              <a:t> </a:t>
            </a:r>
            <a:r>
              <a:rPr sz="1200" b="1" spc="-20" dirty="0">
                <a:latin typeface="Verdana"/>
                <a:cs typeface="Verdana"/>
              </a:rPr>
              <a:t>fark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200" b="1" spc="-10" dirty="0">
                <a:latin typeface="Verdana"/>
                <a:cs typeface="Verdana"/>
              </a:rPr>
              <a:t>bulunmamaktadır.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Verdana"/>
                <a:cs typeface="Verdana"/>
              </a:rPr>
              <a:t>-KURUM</a:t>
            </a:r>
            <a:r>
              <a:rPr sz="1200" b="1" spc="-1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ÜST</a:t>
            </a:r>
            <a:r>
              <a:rPr sz="1200" b="1" spc="-25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YAZISI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Verdana"/>
                <a:cs typeface="Verdana"/>
              </a:rPr>
              <a:t>-EMEKLİLİK</a:t>
            </a:r>
            <a:r>
              <a:rPr sz="1200" b="1" spc="-4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SEVK</a:t>
            </a:r>
            <a:r>
              <a:rPr sz="1200" b="1" spc="-15" dirty="0">
                <a:latin typeface="Verdana"/>
                <a:cs typeface="Verdana"/>
              </a:rPr>
              <a:t> </a:t>
            </a:r>
            <a:r>
              <a:rPr sz="1200" b="1" spc="-20" dirty="0">
                <a:latin typeface="Verdana"/>
                <a:cs typeface="Verdana"/>
              </a:rPr>
              <a:t>ONAYI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Verdana"/>
                <a:cs typeface="Verdana"/>
              </a:rPr>
              <a:t>-BANKA</a:t>
            </a:r>
            <a:r>
              <a:rPr sz="1200" b="1" spc="-4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TALEP</a:t>
            </a:r>
            <a:r>
              <a:rPr sz="1200" b="1" spc="-45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FORMU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Verdana"/>
                <a:cs typeface="Verdana"/>
              </a:rPr>
              <a:t>-EMEKLİLİK</a:t>
            </a:r>
            <a:r>
              <a:rPr sz="1200" b="1" spc="-4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TALEP</a:t>
            </a:r>
            <a:r>
              <a:rPr sz="1200" b="1" spc="-2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DİLEKÇESİ</a:t>
            </a:r>
            <a:r>
              <a:rPr sz="1200" b="1" spc="-3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(ayrı</a:t>
            </a:r>
            <a:r>
              <a:rPr sz="1200" b="1" spc="-2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dilekçe</a:t>
            </a:r>
            <a:r>
              <a:rPr sz="1200" b="1" spc="-20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varsa)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Verdana"/>
                <a:cs typeface="Verdana"/>
              </a:rPr>
              <a:t>VE</a:t>
            </a:r>
            <a:r>
              <a:rPr sz="1200" b="1" spc="-3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KURUMUMUZCA</a:t>
            </a:r>
            <a:r>
              <a:rPr sz="1200" b="1" spc="-2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TALEP</a:t>
            </a:r>
            <a:r>
              <a:rPr sz="1200" b="1" spc="-2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EDİLECEK</a:t>
            </a:r>
            <a:r>
              <a:rPr sz="1200" b="1" spc="-3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DİGER</a:t>
            </a:r>
            <a:r>
              <a:rPr sz="1200" b="1" spc="-2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BELGELER</a:t>
            </a:r>
            <a:r>
              <a:rPr sz="1200" b="1" spc="-2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BU</a:t>
            </a:r>
            <a:r>
              <a:rPr sz="1200" b="1" spc="-35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ALANDAN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latin typeface="Verdana"/>
                <a:cs typeface="Verdana"/>
              </a:rPr>
              <a:t>HİTAPA</a:t>
            </a:r>
            <a:r>
              <a:rPr sz="1200" b="1" spc="-70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YÜKLEME</a:t>
            </a:r>
            <a:r>
              <a:rPr sz="1200" b="1" spc="-55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YAPILACAKTIR.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144</a:t>
            </a:fld>
            <a:endParaRPr spc="-2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Emeklilik</a:t>
            </a:r>
            <a:r>
              <a:rPr spc="-45" dirty="0"/>
              <a:t> </a:t>
            </a:r>
            <a:r>
              <a:rPr spc="-10" dirty="0"/>
              <a:t>başvuru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7533" y="728281"/>
            <a:ext cx="12119610" cy="5680710"/>
            <a:chOff x="77533" y="728281"/>
            <a:chExt cx="12119610" cy="56807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868" y="737616"/>
              <a:ext cx="12105132" cy="566166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2296" y="733044"/>
              <a:ext cx="12110085" cy="5671185"/>
            </a:xfrm>
            <a:custGeom>
              <a:avLst/>
              <a:gdLst/>
              <a:ahLst/>
              <a:cxnLst/>
              <a:rect l="l" t="t" r="r" b="b"/>
              <a:pathLst>
                <a:path w="12110085" h="5671185">
                  <a:moveTo>
                    <a:pt x="12109704" y="0"/>
                  </a:moveTo>
                  <a:lnTo>
                    <a:pt x="0" y="0"/>
                  </a:lnTo>
                  <a:lnTo>
                    <a:pt x="0" y="5670804"/>
                  </a:lnTo>
                  <a:lnTo>
                    <a:pt x="12109704" y="5670804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19465" y="1303781"/>
              <a:ext cx="3970019" cy="174193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919465" y="1303781"/>
              <a:ext cx="3970020" cy="1742439"/>
            </a:xfrm>
            <a:custGeom>
              <a:avLst/>
              <a:gdLst/>
              <a:ahLst/>
              <a:cxnLst/>
              <a:rect l="l" t="t" r="r" b="b"/>
              <a:pathLst>
                <a:path w="3970020" h="1742439">
                  <a:moveTo>
                    <a:pt x="0" y="290321"/>
                  </a:moveTo>
                  <a:lnTo>
                    <a:pt x="3798" y="243215"/>
                  </a:lnTo>
                  <a:lnTo>
                    <a:pt x="14794" y="198534"/>
                  </a:lnTo>
                  <a:lnTo>
                    <a:pt x="32393" y="156875"/>
                  </a:lnTo>
                  <a:lnTo>
                    <a:pt x="55997" y="118835"/>
                  </a:lnTo>
                  <a:lnTo>
                    <a:pt x="85010" y="85010"/>
                  </a:lnTo>
                  <a:lnTo>
                    <a:pt x="118835" y="55997"/>
                  </a:lnTo>
                  <a:lnTo>
                    <a:pt x="156875" y="32393"/>
                  </a:lnTo>
                  <a:lnTo>
                    <a:pt x="198534" y="14794"/>
                  </a:lnTo>
                  <a:lnTo>
                    <a:pt x="243215" y="3798"/>
                  </a:lnTo>
                  <a:lnTo>
                    <a:pt x="290322" y="0"/>
                  </a:lnTo>
                  <a:lnTo>
                    <a:pt x="3679698" y="0"/>
                  </a:lnTo>
                  <a:lnTo>
                    <a:pt x="3726773" y="3798"/>
                  </a:lnTo>
                  <a:lnTo>
                    <a:pt x="3771436" y="14794"/>
                  </a:lnTo>
                  <a:lnTo>
                    <a:pt x="3813088" y="32393"/>
                  </a:lnTo>
                  <a:lnTo>
                    <a:pt x="3851129" y="55997"/>
                  </a:lnTo>
                  <a:lnTo>
                    <a:pt x="3884961" y="85010"/>
                  </a:lnTo>
                  <a:lnTo>
                    <a:pt x="3913985" y="118835"/>
                  </a:lnTo>
                  <a:lnTo>
                    <a:pt x="3937602" y="156875"/>
                  </a:lnTo>
                  <a:lnTo>
                    <a:pt x="3955212" y="198534"/>
                  </a:lnTo>
                  <a:lnTo>
                    <a:pt x="3966218" y="243215"/>
                  </a:lnTo>
                  <a:lnTo>
                    <a:pt x="3970019" y="290321"/>
                  </a:lnTo>
                  <a:lnTo>
                    <a:pt x="3970019" y="1451609"/>
                  </a:lnTo>
                  <a:lnTo>
                    <a:pt x="3966218" y="1498716"/>
                  </a:lnTo>
                  <a:lnTo>
                    <a:pt x="3955212" y="1543397"/>
                  </a:lnTo>
                  <a:lnTo>
                    <a:pt x="3937602" y="1585056"/>
                  </a:lnTo>
                  <a:lnTo>
                    <a:pt x="3913985" y="1623096"/>
                  </a:lnTo>
                  <a:lnTo>
                    <a:pt x="3884961" y="1656921"/>
                  </a:lnTo>
                  <a:lnTo>
                    <a:pt x="3851129" y="1685934"/>
                  </a:lnTo>
                  <a:lnTo>
                    <a:pt x="3813088" y="1709538"/>
                  </a:lnTo>
                  <a:lnTo>
                    <a:pt x="3771436" y="1727137"/>
                  </a:lnTo>
                  <a:lnTo>
                    <a:pt x="3726773" y="1738133"/>
                  </a:lnTo>
                  <a:lnTo>
                    <a:pt x="3679698" y="1741931"/>
                  </a:lnTo>
                  <a:lnTo>
                    <a:pt x="290322" y="1741931"/>
                  </a:lnTo>
                  <a:lnTo>
                    <a:pt x="243215" y="1738133"/>
                  </a:lnTo>
                  <a:lnTo>
                    <a:pt x="198534" y="1727137"/>
                  </a:lnTo>
                  <a:lnTo>
                    <a:pt x="156875" y="1709538"/>
                  </a:lnTo>
                  <a:lnTo>
                    <a:pt x="118835" y="1685934"/>
                  </a:lnTo>
                  <a:lnTo>
                    <a:pt x="85010" y="1656921"/>
                  </a:lnTo>
                  <a:lnTo>
                    <a:pt x="55997" y="1623096"/>
                  </a:lnTo>
                  <a:lnTo>
                    <a:pt x="32393" y="1585056"/>
                  </a:lnTo>
                  <a:lnTo>
                    <a:pt x="14794" y="1543397"/>
                  </a:lnTo>
                  <a:lnTo>
                    <a:pt x="3798" y="1498716"/>
                  </a:lnTo>
                  <a:lnTo>
                    <a:pt x="0" y="1451609"/>
                  </a:lnTo>
                  <a:lnTo>
                    <a:pt x="0" y="290321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02524" y="1336560"/>
              <a:ext cx="3870198" cy="40156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36607" y="1549920"/>
              <a:ext cx="948690" cy="401561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104123" y="1382649"/>
            <a:ext cx="3599179" cy="15805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Verdana"/>
                <a:cs typeface="Verdana"/>
              </a:rPr>
              <a:t>BANKA</a:t>
            </a:r>
            <a:r>
              <a:rPr sz="1400" b="1" spc="-45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BİLGİLERİ</a:t>
            </a:r>
            <a:r>
              <a:rPr sz="1400" b="1" spc="-65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DE</a:t>
            </a:r>
            <a:r>
              <a:rPr sz="1400" b="1" spc="-20" dirty="0">
                <a:latin typeface="Verdana"/>
                <a:cs typeface="Verdana"/>
              </a:rPr>
              <a:t> </a:t>
            </a:r>
            <a:r>
              <a:rPr sz="1400" b="1" spc="-10" dirty="0">
                <a:latin typeface="Verdana"/>
                <a:cs typeface="Verdana"/>
              </a:rPr>
              <a:t>SEÇİLDİKTEN</a:t>
            </a:r>
            <a:endParaRPr sz="1400">
              <a:latin typeface="Verdana"/>
              <a:cs typeface="Verdana"/>
            </a:endParaRPr>
          </a:p>
          <a:p>
            <a:pPr marL="1905" algn="ctr">
              <a:lnSpc>
                <a:spcPct val="100000"/>
              </a:lnSpc>
            </a:pPr>
            <a:r>
              <a:rPr sz="1400" b="1" spc="-10" dirty="0">
                <a:latin typeface="Verdana"/>
                <a:cs typeface="Verdana"/>
              </a:rPr>
              <a:t>SONRA</a:t>
            </a:r>
            <a:endParaRPr sz="1400">
              <a:latin typeface="Verdana"/>
              <a:cs typeface="Verdana"/>
            </a:endParaRPr>
          </a:p>
          <a:p>
            <a:pPr marL="244475" marR="234950" algn="ctr">
              <a:lnSpc>
                <a:spcPct val="100000"/>
              </a:lnSpc>
            </a:pPr>
            <a:r>
              <a:rPr sz="1400" dirty="0">
                <a:latin typeface="Verdana"/>
                <a:cs typeface="Verdana"/>
              </a:rPr>
              <a:t>EMEKLİLİK</a:t>
            </a:r>
            <a:r>
              <a:rPr sz="1400" spc="-7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EVRAKLARINI</a:t>
            </a:r>
            <a:r>
              <a:rPr sz="1400" spc="-5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GÖNDER </a:t>
            </a:r>
            <a:r>
              <a:rPr sz="1400" dirty="0">
                <a:latin typeface="Verdana"/>
                <a:cs typeface="Verdana"/>
              </a:rPr>
              <a:t>SEÇİMİNE</a:t>
            </a:r>
            <a:r>
              <a:rPr sz="1400" spc="-65" dirty="0">
                <a:latin typeface="Verdana"/>
                <a:cs typeface="Verdana"/>
              </a:rPr>
              <a:t> </a:t>
            </a:r>
            <a:r>
              <a:rPr sz="1400" spc="-25" dirty="0">
                <a:latin typeface="Verdana"/>
                <a:cs typeface="Verdana"/>
              </a:rPr>
              <a:t>AİT</a:t>
            </a:r>
            <a:endParaRPr sz="1400">
              <a:latin typeface="Verdana"/>
              <a:cs typeface="Verdana"/>
            </a:endParaRPr>
          </a:p>
          <a:p>
            <a:pPr marL="500380" marR="121920" indent="-369570">
              <a:lnSpc>
                <a:spcPct val="100000"/>
              </a:lnSpc>
            </a:pPr>
            <a:r>
              <a:rPr sz="1400" dirty="0">
                <a:latin typeface="Verdana"/>
                <a:cs typeface="Verdana"/>
              </a:rPr>
              <a:t>«</a:t>
            </a:r>
            <a:r>
              <a:rPr sz="1400" b="1" dirty="0">
                <a:latin typeface="Verdana"/>
                <a:cs typeface="Verdana"/>
              </a:rPr>
              <a:t>EMEKLİLİK</a:t>
            </a:r>
            <a:r>
              <a:rPr sz="1400" b="1" spc="-90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EVRAĞINI</a:t>
            </a:r>
            <a:r>
              <a:rPr sz="1400" b="1" spc="-70" dirty="0">
                <a:latin typeface="Verdana"/>
                <a:cs typeface="Verdana"/>
              </a:rPr>
              <a:t> </a:t>
            </a:r>
            <a:r>
              <a:rPr sz="1400" b="1" spc="-10" dirty="0">
                <a:latin typeface="Verdana"/>
                <a:cs typeface="Verdana"/>
              </a:rPr>
              <a:t>GÖNDER</a:t>
            </a:r>
            <a:r>
              <a:rPr sz="1400" spc="-10" dirty="0">
                <a:latin typeface="Verdana"/>
                <a:cs typeface="Verdana"/>
              </a:rPr>
              <a:t>» </a:t>
            </a:r>
            <a:r>
              <a:rPr sz="1400" dirty="0">
                <a:latin typeface="Verdana"/>
                <a:cs typeface="Verdana"/>
              </a:rPr>
              <a:t>BUTONU</a:t>
            </a:r>
            <a:r>
              <a:rPr sz="1400" spc="-90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TIKLANARAK</a:t>
            </a:r>
            <a:r>
              <a:rPr sz="1400" spc="-7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İŞLEM SONUÇLANDIRILACAKTIR</a:t>
            </a:r>
            <a:r>
              <a:rPr sz="1800" spc="-10" dirty="0">
                <a:latin typeface="Verdana"/>
                <a:cs typeface="Verdana"/>
              </a:rPr>
              <a:t>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066736" y="3032696"/>
            <a:ext cx="2208530" cy="1570355"/>
            <a:chOff x="1066736" y="3032696"/>
            <a:chExt cx="2208530" cy="157035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9754" y="3045713"/>
              <a:ext cx="2182368" cy="154381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79754" y="3045713"/>
              <a:ext cx="2182495" cy="1544320"/>
            </a:xfrm>
            <a:custGeom>
              <a:avLst/>
              <a:gdLst/>
              <a:ahLst/>
              <a:cxnLst/>
              <a:rect l="l" t="t" r="r" b="b"/>
              <a:pathLst>
                <a:path w="2182495" h="1544320">
                  <a:moveTo>
                    <a:pt x="0" y="257301"/>
                  </a:moveTo>
                  <a:lnTo>
                    <a:pt x="4145" y="211049"/>
                  </a:lnTo>
                  <a:lnTo>
                    <a:pt x="16097" y="167517"/>
                  </a:lnTo>
                  <a:lnTo>
                    <a:pt x="35130" y="127432"/>
                  </a:lnTo>
                  <a:lnTo>
                    <a:pt x="60515" y="91521"/>
                  </a:lnTo>
                  <a:lnTo>
                    <a:pt x="91527" y="60511"/>
                  </a:lnTo>
                  <a:lnTo>
                    <a:pt x="127438" y="35127"/>
                  </a:lnTo>
                  <a:lnTo>
                    <a:pt x="167522" y="16096"/>
                  </a:lnTo>
                  <a:lnTo>
                    <a:pt x="211052" y="4145"/>
                  </a:lnTo>
                  <a:lnTo>
                    <a:pt x="257302" y="0"/>
                  </a:lnTo>
                  <a:lnTo>
                    <a:pt x="1925065" y="0"/>
                  </a:lnTo>
                  <a:lnTo>
                    <a:pt x="1971318" y="4145"/>
                  </a:lnTo>
                  <a:lnTo>
                    <a:pt x="2014850" y="16096"/>
                  </a:lnTo>
                  <a:lnTo>
                    <a:pt x="2054935" y="35127"/>
                  </a:lnTo>
                  <a:lnTo>
                    <a:pt x="2090846" y="60511"/>
                  </a:lnTo>
                  <a:lnTo>
                    <a:pt x="2121856" y="91521"/>
                  </a:lnTo>
                  <a:lnTo>
                    <a:pt x="2147240" y="127432"/>
                  </a:lnTo>
                  <a:lnTo>
                    <a:pt x="2166271" y="167517"/>
                  </a:lnTo>
                  <a:lnTo>
                    <a:pt x="2178222" y="211049"/>
                  </a:lnTo>
                  <a:lnTo>
                    <a:pt x="2182368" y="257301"/>
                  </a:lnTo>
                  <a:lnTo>
                    <a:pt x="2182368" y="1286510"/>
                  </a:lnTo>
                  <a:lnTo>
                    <a:pt x="2178222" y="1332762"/>
                  </a:lnTo>
                  <a:lnTo>
                    <a:pt x="2166271" y="1376294"/>
                  </a:lnTo>
                  <a:lnTo>
                    <a:pt x="2147240" y="1416379"/>
                  </a:lnTo>
                  <a:lnTo>
                    <a:pt x="2121856" y="1452290"/>
                  </a:lnTo>
                  <a:lnTo>
                    <a:pt x="2090846" y="1483300"/>
                  </a:lnTo>
                  <a:lnTo>
                    <a:pt x="2054935" y="1508684"/>
                  </a:lnTo>
                  <a:lnTo>
                    <a:pt x="2014850" y="1527715"/>
                  </a:lnTo>
                  <a:lnTo>
                    <a:pt x="1971318" y="1539666"/>
                  </a:lnTo>
                  <a:lnTo>
                    <a:pt x="1925065" y="1543812"/>
                  </a:lnTo>
                  <a:lnTo>
                    <a:pt x="257302" y="1543812"/>
                  </a:lnTo>
                  <a:lnTo>
                    <a:pt x="211052" y="1539666"/>
                  </a:lnTo>
                  <a:lnTo>
                    <a:pt x="167522" y="1527715"/>
                  </a:lnTo>
                  <a:lnTo>
                    <a:pt x="127438" y="1508684"/>
                  </a:lnTo>
                  <a:lnTo>
                    <a:pt x="91527" y="1483300"/>
                  </a:lnTo>
                  <a:lnTo>
                    <a:pt x="60515" y="1452290"/>
                  </a:lnTo>
                  <a:lnTo>
                    <a:pt x="35130" y="1416379"/>
                  </a:lnTo>
                  <a:lnTo>
                    <a:pt x="16097" y="1376294"/>
                  </a:lnTo>
                  <a:lnTo>
                    <a:pt x="4145" y="1332762"/>
                  </a:lnTo>
                  <a:lnTo>
                    <a:pt x="0" y="1286510"/>
                  </a:lnTo>
                  <a:lnTo>
                    <a:pt x="0" y="257301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263522" y="3255009"/>
            <a:ext cx="181102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BAŞARILI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BİR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ŞEKİLDE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BELGE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YÜKLEME</a:t>
            </a:r>
            <a:endParaRPr sz="1200">
              <a:latin typeface="Verdana"/>
              <a:cs typeface="Verdana"/>
            </a:endParaRPr>
          </a:p>
          <a:p>
            <a:pPr marL="167640" marR="159385" indent="3810" algn="ctr">
              <a:lnSpc>
                <a:spcPct val="100000"/>
              </a:lnSpc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İŞLEMİ</a:t>
            </a:r>
            <a:r>
              <a:rPr sz="1200" spc="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YAPILIP YAPILMADIĞINI</a:t>
            </a:r>
            <a:r>
              <a:rPr sz="1200" spc="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BU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ALANDAN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</a:rPr>
              <a:t>TAKİP</a:t>
            </a:r>
            <a:endParaRPr sz="1200">
              <a:latin typeface="Verdana"/>
              <a:cs typeface="Verdana"/>
            </a:endParaRPr>
          </a:p>
          <a:p>
            <a:pPr marL="1905" algn="ctr">
              <a:lnSpc>
                <a:spcPct val="100000"/>
              </a:lnSpc>
            </a:pP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EDEBİLİRSİNİZ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249167" y="2549651"/>
            <a:ext cx="733425" cy="2192020"/>
            <a:chOff x="3249167" y="2549651"/>
            <a:chExt cx="733425" cy="2192020"/>
          </a:xfrm>
        </p:grpSpPr>
        <p:sp>
          <p:nvSpPr>
            <p:cNvPr id="16" name="object 16"/>
            <p:cNvSpPr/>
            <p:nvPr/>
          </p:nvSpPr>
          <p:spPr>
            <a:xfrm>
              <a:off x="3262121" y="3184397"/>
              <a:ext cx="167640" cy="1544320"/>
            </a:xfrm>
            <a:custGeom>
              <a:avLst/>
              <a:gdLst/>
              <a:ahLst/>
              <a:cxnLst/>
              <a:rect l="l" t="t" r="r" b="b"/>
              <a:pathLst>
                <a:path w="167639" h="1544320">
                  <a:moveTo>
                    <a:pt x="83819" y="0"/>
                  </a:moveTo>
                  <a:lnTo>
                    <a:pt x="83819" y="385952"/>
                  </a:lnTo>
                  <a:lnTo>
                    <a:pt x="0" y="385952"/>
                  </a:lnTo>
                  <a:lnTo>
                    <a:pt x="0" y="1157858"/>
                  </a:lnTo>
                  <a:lnTo>
                    <a:pt x="83819" y="1157858"/>
                  </a:lnTo>
                  <a:lnTo>
                    <a:pt x="83819" y="1543812"/>
                  </a:lnTo>
                  <a:lnTo>
                    <a:pt x="167639" y="771906"/>
                  </a:lnTo>
                  <a:lnTo>
                    <a:pt x="838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262121" y="3184397"/>
              <a:ext cx="167640" cy="1544320"/>
            </a:xfrm>
            <a:custGeom>
              <a:avLst/>
              <a:gdLst/>
              <a:ahLst/>
              <a:cxnLst/>
              <a:rect l="l" t="t" r="r" b="b"/>
              <a:pathLst>
                <a:path w="167639" h="1544320">
                  <a:moveTo>
                    <a:pt x="0" y="385952"/>
                  </a:moveTo>
                  <a:lnTo>
                    <a:pt x="83819" y="385952"/>
                  </a:lnTo>
                  <a:lnTo>
                    <a:pt x="83819" y="0"/>
                  </a:lnTo>
                  <a:lnTo>
                    <a:pt x="167639" y="771906"/>
                  </a:lnTo>
                  <a:lnTo>
                    <a:pt x="83819" y="1543812"/>
                  </a:lnTo>
                  <a:lnTo>
                    <a:pt x="83819" y="1157858"/>
                  </a:lnTo>
                  <a:lnTo>
                    <a:pt x="0" y="1157858"/>
                  </a:lnTo>
                  <a:lnTo>
                    <a:pt x="0" y="385952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262121" y="2562605"/>
              <a:ext cx="707390" cy="285115"/>
            </a:xfrm>
            <a:custGeom>
              <a:avLst/>
              <a:gdLst/>
              <a:ahLst/>
              <a:cxnLst/>
              <a:rect l="l" t="t" r="r" b="b"/>
              <a:pathLst>
                <a:path w="707389" h="285114">
                  <a:moveTo>
                    <a:pt x="353567" y="0"/>
                  </a:moveTo>
                  <a:lnTo>
                    <a:pt x="289999" y="2294"/>
                  </a:lnTo>
                  <a:lnTo>
                    <a:pt x="230174" y="8909"/>
                  </a:lnTo>
                  <a:lnTo>
                    <a:pt x="175090" y="19445"/>
                  </a:lnTo>
                  <a:lnTo>
                    <a:pt x="125745" y="33498"/>
                  </a:lnTo>
                  <a:lnTo>
                    <a:pt x="83136" y="50669"/>
                  </a:lnTo>
                  <a:lnTo>
                    <a:pt x="48259" y="70555"/>
                  </a:lnTo>
                  <a:lnTo>
                    <a:pt x="5694" y="116869"/>
                  </a:lnTo>
                  <a:lnTo>
                    <a:pt x="0" y="142494"/>
                  </a:lnTo>
                  <a:lnTo>
                    <a:pt x="5694" y="168118"/>
                  </a:lnTo>
                  <a:lnTo>
                    <a:pt x="48259" y="214432"/>
                  </a:lnTo>
                  <a:lnTo>
                    <a:pt x="83136" y="234318"/>
                  </a:lnTo>
                  <a:lnTo>
                    <a:pt x="125745" y="251489"/>
                  </a:lnTo>
                  <a:lnTo>
                    <a:pt x="175090" y="265542"/>
                  </a:lnTo>
                  <a:lnTo>
                    <a:pt x="230174" y="276078"/>
                  </a:lnTo>
                  <a:lnTo>
                    <a:pt x="289999" y="282693"/>
                  </a:lnTo>
                  <a:lnTo>
                    <a:pt x="353567" y="284988"/>
                  </a:lnTo>
                  <a:lnTo>
                    <a:pt x="417136" y="282693"/>
                  </a:lnTo>
                  <a:lnTo>
                    <a:pt x="476961" y="276078"/>
                  </a:lnTo>
                  <a:lnTo>
                    <a:pt x="532045" y="265542"/>
                  </a:lnTo>
                  <a:lnTo>
                    <a:pt x="581390" y="251489"/>
                  </a:lnTo>
                  <a:lnTo>
                    <a:pt x="623999" y="234318"/>
                  </a:lnTo>
                  <a:lnTo>
                    <a:pt x="658876" y="214432"/>
                  </a:lnTo>
                  <a:lnTo>
                    <a:pt x="701441" y="168118"/>
                  </a:lnTo>
                  <a:lnTo>
                    <a:pt x="707136" y="142494"/>
                  </a:lnTo>
                  <a:lnTo>
                    <a:pt x="701441" y="116869"/>
                  </a:lnTo>
                  <a:lnTo>
                    <a:pt x="658876" y="70555"/>
                  </a:lnTo>
                  <a:lnTo>
                    <a:pt x="623999" y="50669"/>
                  </a:lnTo>
                  <a:lnTo>
                    <a:pt x="581390" y="33498"/>
                  </a:lnTo>
                  <a:lnTo>
                    <a:pt x="532045" y="19445"/>
                  </a:lnTo>
                  <a:lnTo>
                    <a:pt x="476961" y="8909"/>
                  </a:lnTo>
                  <a:lnTo>
                    <a:pt x="417136" y="2294"/>
                  </a:lnTo>
                  <a:lnTo>
                    <a:pt x="353567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262121" y="2562605"/>
              <a:ext cx="707390" cy="285115"/>
            </a:xfrm>
            <a:custGeom>
              <a:avLst/>
              <a:gdLst/>
              <a:ahLst/>
              <a:cxnLst/>
              <a:rect l="l" t="t" r="r" b="b"/>
              <a:pathLst>
                <a:path w="707389" h="285114">
                  <a:moveTo>
                    <a:pt x="0" y="142494"/>
                  </a:moveTo>
                  <a:lnTo>
                    <a:pt x="22113" y="92755"/>
                  </a:lnTo>
                  <a:lnTo>
                    <a:pt x="83136" y="50669"/>
                  </a:lnTo>
                  <a:lnTo>
                    <a:pt x="125745" y="33498"/>
                  </a:lnTo>
                  <a:lnTo>
                    <a:pt x="175090" y="19445"/>
                  </a:lnTo>
                  <a:lnTo>
                    <a:pt x="230174" y="8909"/>
                  </a:lnTo>
                  <a:lnTo>
                    <a:pt x="289999" y="2294"/>
                  </a:lnTo>
                  <a:lnTo>
                    <a:pt x="353567" y="0"/>
                  </a:lnTo>
                  <a:lnTo>
                    <a:pt x="417136" y="2294"/>
                  </a:lnTo>
                  <a:lnTo>
                    <a:pt x="476961" y="8909"/>
                  </a:lnTo>
                  <a:lnTo>
                    <a:pt x="532045" y="19445"/>
                  </a:lnTo>
                  <a:lnTo>
                    <a:pt x="581390" y="33498"/>
                  </a:lnTo>
                  <a:lnTo>
                    <a:pt x="623999" y="50669"/>
                  </a:lnTo>
                  <a:lnTo>
                    <a:pt x="658876" y="70555"/>
                  </a:lnTo>
                  <a:lnTo>
                    <a:pt x="701441" y="116869"/>
                  </a:lnTo>
                  <a:lnTo>
                    <a:pt x="707136" y="142494"/>
                  </a:lnTo>
                  <a:lnTo>
                    <a:pt x="701441" y="168118"/>
                  </a:lnTo>
                  <a:lnTo>
                    <a:pt x="658876" y="214432"/>
                  </a:lnTo>
                  <a:lnTo>
                    <a:pt x="623999" y="234318"/>
                  </a:lnTo>
                  <a:lnTo>
                    <a:pt x="581390" y="251489"/>
                  </a:lnTo>
                  <a:lnTo>
                    <a:pt x="532045" y="265542"/>
                  </a:lnTo>
                  <a:lnTo>
                    <a:pt x="476961" y="276078"/>
                  </a:lnTo>
                  <a:lnTo>
                    <a:pt x="417136" y="282693"/>
                  </a:lnTo>
                  <a:lnTo>
                    <a:pt x="353567" y="284988"/>
                  </a:lnTo>
                  <a:lnTo>
                    <a:pt x="289999" y="282693"/>
                  </a:lnTo>
                  <a:lnTo>
                    <a:pt x="230174" y="276078"/>
                  </a:lnTo>
                  <a:lnTo>
                    <a:pt x="175090" y="265542"/>
                  </a:lnTo>
                  <a:lnTo>
                    <a:pt x="125745" y="251489"/>
                  </a:lnTo>
                  <a:lnTo>
                    <a:pt x="83136" y="234318"/>
                  </a:lnTo>
                  <a:lnTo>
                    <a:pt x="48259" y="214432"/>
                  </a:lnTo>
                  <a:lnTo>
                    <a:pt x="5694" y="168118"/>
                  </a:lnTo>
                  <a:lnTo>
                    <a:pt x="0" y="142494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145</a:t>
            </a:fld>
            <a:endParaRPr spc="-25" dirty="0"/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Emeklilik</a:t>
            </a:r>
            <a:r>
              <a:rPr spc="-45" dirty="0"/>
              <a:t> </a:t>
            </a:r>
            <a:r>
              <a:rPr spc="-10" dirty="0"/>
              <a:t>başvuru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4000" y="714565"/>
            <a:ext cx="12200890" cy="5724525"/>
            <a:chOff x="-4000" y="714565"/>
            <a:chExt cx="12200890" cy="57245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23899"/>
              <a:ext cx="12192000" cy="57058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19327"/>
              <a:ext cx="12191365" cy="5715000"/>
            </a:xfrm>
            <a:custGeom>
              <a:avLst/>
              <a:gdLst/>
              <a:ahLst/>
              <a:cxnLst/>
              <a:rect l="l" t="t" r="r" b="b"/>
              <a:pathLst>
                <a:path w="12191365" h="5715000">
                  <a:moveTo>
                    <a:pt x="0" y="5715000"/>
                  </a:moveTo>
                  <a:lnTo>
                    <a:pt x="12191238" y="5715000"/>
                  </a:lnTo>
                </a:path>
                <a:path w="12191365" h="5715000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33194" y="4037837"/>
              <a:ext cx="4149852" cy="159562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933194" y="4037837"/>
              <a:ext cx="4150360" cy="1595755"/>
            </a:xfrm>
            <a:custGeom>
              <a:avLst/>
              <a:gdLst/>
              <a:ahLst/>
              <a:cxnLst/>
              <a:rect l="l" t="t" r="r" b="b"/>
              <a:pathLst>
                <a:path w="4150360" h="1595754">
                  <a:moveTo>
                    <a:pt x="0" y="265938"/>
                  </a:moveTo>
                  <a:lnTo>
                    <a:pt x="4286" y="218151"/>
                  </a:lnTo>
                  <a:lnTo>
                    <a:pt x="16644" y="173168"/>
                  </a:lnTo>
                  <a:lnTo>
                    <a:pt x="36322" y="131741"/>
                  </a:lnTo>
                  <a:lnTo>
                    <a:pt x="62565" y="94622"/>
                  </a:lnTo>
                  <a:lnTo>
                    <a:pt x="94622" y="62565"/>
                  </a:lnTo>
                  <a:lnTo>
                    <a:pt x="131741" y="36321"/>
                  </a:lnTo>
                  <a:lnTo>
                    <a:pt x="173168" y="16644"/>
                  </a:lnTo>
                  <a:lnTo>
                    <a:pt x="218151" y="4286"/>
                  </a:lnTo>
                  <a:lnTo>
                    <a:pt x="265938" y="0"/>
                  </a:lnTo>
                  <a:lnTo>
                    <a:pt x="3883914" y="0"/>
                  </a:lnTo>
                  <a:lnTo>
                    <a:pt x="3931700" y="4286"/>
                  </a:lnTo>
                  <a:lnTo>
                    <a:pt x="3976683" y="16644"/>
                  </a:lnTo>
                  <a:lnTo>
                    <a:pt x="4018110" y="36322"/>
                  </a:lnTo>
                  <a:lnTo>
                    <a:pt x="4055229" y="62565"/>
                  </a:lnTo>
                  <a:lnTo>
                    <a:pt x="4087286" y="94622"/>
                  </a:lnTo>
                  <a:lnTo>
                    <a:pt x="4113529" y="131741"/>
                  </a:lnTo>
                  <a:lnTo>
                    <a:pt x="4133207" y="173168"/>
                  </a:lnTo>
                  <a:lnTo>
                    <a:pt x="4145565" y="218151"/>
                  </a:lnTo>
                  <a:lnTo>
                    <a:pt x="4149852" y="265938"/>
                  </a:lnTo>
                  <a:lnTo>
                    <a:pt x="4149852" y="1329690"/>
                  </a:lnTo>
                  <a:lnTo>
                    <a:pt x="4145565" y="1377476"/>
                  </a:lnTo>
                  <a:lnTo>
                    <a:pt x="4133207" y="1422459"/>
                  </a:lnTo>
                  <a:lnTo>
                    <a:pt x="4113530" y="1463886"/>
                  </a:lnTo>
                  <a:lnTo>
                    <a:pt x="4087286" y="1501005"/>
                  </a:lnTo>
                  <a:lnTo>
                    <a:pt x="4055229" y="1533062"/>
                  </a:lnTo>
                  <a:lnTo>
                    <a:pt x="4018110" y="1559306"/>
                  </a:lnTo>
                  <a:lnTo>
                    <a:pt x="3976683" y="1578983"/>
                  </a:lnTo>
                  <a:lnTo>
                    <a:pt x="3931700" y="1591341"/>
                  </a:lnTo>
                  <a:lnTo>
                    <a:pt x="3883914" y="1595628"/>
                  </a:lnTo>
                  <a:lnTo>
                    <a:pt x="265938" y="1595628"/>
                  </a:lnTo>
                  <a:lnTo>
                    <a:pt x="218151" y="1591341"/>
                  </a:lnTo>
                  <a:lnTo>
                    <a:pt x="173168" y="1578983"/>
                  </a:lnTo>
                  <a:lnTo>
                    <a:pt x="131741" y="1559306"/>
                  </a:lnTo>
                  <a:lnTo>
                    <a:pt x="94622" y="1533062"/>
                  </a:lnTo>
                  <a:lnTo>
                    <a:pt x="62565" y="1501005"/>
                  </a:lnTo>
                  <a:lnTo>
                    <a:pt x="36321" y="1463886"/>
                  </a:lnTo>
                  <a:lnTo>
                    <a:pt x="16644" y="1422459"/>
                  </a:lnTo>
                  <a:lnTo>
                    <a:pt x="4286" y="1377476"/>
                  </a:lnTo>
                  <a:lnTo>
                    <a:pt x="0" y="1329690"/>
                  </a:lnTo>
                  <a:lnTo>
                    <a:pt x="0" y="265938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089150" y="4075302"/>
            <a:ext cx="3816350" cy="1520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0000"/>
                </a:solidFill>
                <a:latin typeface="Verdana"/>
                <a:cs typeface="Verdana"/>
              </a:rPr>
              <a:t>«EMEKLİLİK</a:t>
            </a:r>
            <a:r>
              <a:rPr sz="1400" b="1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Verdana"/>
                <a:cs typeface="Verdana"/>
              </a:rPr>
              <a:t>EVRAKLARINI</a:t>
            </a:r>
            <a:r>
              <a:rPr sz="1400" b="1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Verdana"/>
                <a:cs typeface="Verdana"/>
              </a:rPr>
              <a:t>GÖNDER» </a:t>
            </a:r>
            <a:r>
              <a:rPr sz="1400" b="1" dirty="0">
                <a:solidFill>
                  <a:srgbClr val="FF0000"/>
                </a:solidFill>
                <a:latin typeface="Verdana"/>
                <a:cs typeface="Verdana"/>
              </a:rPr>
              <a:t>TIKLANDIKTAN</a:t>
            </a:r>
            <a:r>
              <a:rPr sz="1400" b="1" spc="-8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FF0000"/>
                </a:solidFill>
                <a:latin typeface="Verdana"/>
                <a:cs typeface="Verdana"/>
              </a:rPr>
              <a:t>SONRA</a:t>
            </a:r>
            <a:r>
              <a:rPr sz="1400" b="1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Verdana"/>
                <a:cs typeface="Verdana"/>
              </a:rPr>
              <a:t>HİTAP</a:t>
            </a:r>
            <a:endParaRPr sz="1400">
              <a:latin typeface="Verdana"/>
              <a:cs typeface="Verdana"/>
            </a:endParaRPr>
          </a:p>
          <a:p>
            <a:pPr marL="12700" marR="621665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solidFill>
                  <a:srgbClr val="FF0000"/>
                </a:solidFill>
                <a:latin typeface="Verdana"/>
                <a:cs typeface="Verdana"/>
              </a:rPr>
              <a:t>ÜZERİNDEN</a:t>
            </a:r>
            <a:r>
              <a:rPr sz="1400" b="1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FF0000"/>
                </a:solidFill>
                <a:latin typeface="Verdana"/>
                <a:cs typeface="Verdana"/>
              </a:rPr>
              <a:t>PERSONELİNİZ</a:t>
            </a:r>
            <a:r>
              <a:rPr sz="1400" b="1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b="1" spc="-25" dirty="0">
                <a:solidFill>
                  <a:srgbClr val="FF0000"/>
                </a:solidFill>
                <a:latin typeface="Verdana"/>
                <a:cs typeface="Verdana"/>
              </a:rPr>
              <a:t>İLE </a:t>
            </a:r>
            <a:r>
              <a:rPr sz="1400" b="1" dirty="0">
                <a:solidFill>
                  <a:srgbClr val="FF0000"/>
                </a:solidFill>
                <a:latin typeface="Verdana"/>
                <a:cs typeface="Verdana"/>
              </a:rPr>
              <a:t>İLGİLİ</a:t>
            </a:r>
            <a:r>
              <a:rPr sz="1400" b="1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FF0000"/>
                </a:solidFill>
                <a:latin typeface="Verdana"/>
                <a:cs typeface="Verdana"/>
              </a:rPr>
              <a:t>İŞLEM</a:t>
            </a:r>
            <a:r>
              <a:rPr sz="1400" b="1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FF0000"/>
                </a:solidFill>
                <a:latin typeface="Verdana"/>
                <a:cs typeface="Verdana"/>
              </a:rPr>
              <a:t>YAPMA</a:t>
            </a:r>
            <a:r>
              <a:rPr sz="1400" b="1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Verdana"/>
                <a:cs typeface="Verdana"/>
              </a:rPr>
              <a:t>YETKİNİZ</a:t>
            </a:r>
            <a:endParaRPr sz="1400">
              <a:latin typeface="Verdana"/>
              <a:cs typeface="Verdana"/>
            </a:endParaRPr>
          </a:p>
          <a:p>
            <a:pPr marL="12700" marR="38735">
              <a:lnSpc>
                <a:spcPct val="100000"/>
              </a:lnSpc>
            </a:pPr>
            <a:r>
              <a:rPr sz="1400" b="1" dirty="0">
                <a:solidFill>
                  <a:srgbClr val="FF0000"/>
                </a:solidFill>
                <a:latin typeface="Verdana"/>
                <a:cs typeface="Verdana"/>
              </a:rPr>
              <a:t>OLMAYACAĞINDAN</a:t>
            </a:r>
            <a:r>
              <a:rPr sz="1400" b="1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FF0000"/>
                </a:solidFill>
                <a:latin typeface="Verdana"/>
                <a:cs typeface="Verdana"/>
              </a:rPr>
              <a:t>TÜM</a:t>
            </a:r>
            <a:r>
              <a:rPr sz="1400" b="1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Verdana"/>
                <a:cs typeface="Verdana"/>
              </a:rPr>
              <a:t>KAYITLARIN </a:t>
            </a:r>
            <a:r>
              <a:rPr sz="1400" b="1" dirty="0">
                <a:solidFill>
                  <a:srgbClr val="FF0000"/>
                </a:solidFill>
                <a:latin typeface="Verdana"/>
                <a:cs typeface="Verdana"/>
              </a:rPr>
              <a:t>DOĞRU</a:t>
            </a:r>
            <a:r>
              <a:rPr sz="1400" b="1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FF0000"/>
                </a:solidFill>
                <a:latin typeface="Verdana"/>
                <a:cs typeface="Verdana"/>
              </a:rPr>
              <a:t>GİRİLMİŞ</a:t>
            </a:r>
            <a:r>
              <a:rPr sz="1400" b="1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b="1" spc="-10" dirty="0">
                <a:solidFill>
                  <a:srgbClr val="FF0000"/>
                </a:solidFill>
                <a:latin typeface="Verdana"/>
                <a:cs typeface="Verdana"/>
              </a:rPr>
              <a:t>OLDUĞUNDAN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FF0000"/>
                </a:solidFill>
                <a:latin typeface="Verdana"/>
                <a:cs typeface="Verdana"/>
              </a:rPr>
              <a:t>EMİN</a:t>
            </a:r>
            <a:r>
              <a:rPr sz="1400" b="1" spc="-10" dirty="0">
                <a:solidFill>
                  <a:srgbClr val="FF0000"/>
                </a:solidFill>
                <a:latin typeface="Verdana"/>
                <a:cs typeface="Verdana"/>
              </a:rPr>
              <a:t> OLMALISINIZ.</a:t>
            </a:r>
            <a:endParaRPr sz="14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197351" y="1895855"/>
            <a:ext cx="9008110" cy="3488690"/>
            <a:chOff x="3197351" y="1895855"/>
            <a:chExt cx="9008110" cy="3488690"/>
          </a:xfrm>
        </p:grpSpPr>
        <p:sp>
          <p:nvSpPr>
            <p:cNvPr id="10" name="object 10"/>
            <p:cNvSpPr/>
            <p:nvPr/>
          </p:nvSpPr>
          <p:spPr>
            <a:xfrm>
              <a:off x="6358889" y="4737354"/>
              <a:ext cx="1353820" cy="327660"/>
            </a:xfrm>
            <a:custGeom>
              <a:avLst/>
              <a:gdLst/>
              <a:ahLst/>
              <a:cxnLst/>
              <a:rect l="l" t="t" r="r" b="b"/>
              <a:pathLst>
                <a:path w="1353820" h="327660">
                  <a:moveTo>
                    <a:pt x="1189482" y="0"/>
                  </a:moveTo>
                  <a:lnTo>
                    <a:pt x="1189482" y="81915"/>
                  </a:lnTo>
                  <a:lnTo>
                    <a:pt x="0" y="81915"/>
                  </a:lnTo>
                  <a:lnTo>
                    <a:pt x="0" y="245745"/>
                  </a:lnTo>
                  <a:lnTo>
                    <a:pt x="1189482" y="245745"/>
                  </a:lnTo>
                  <a:lnTo>
                    <a:pt x="1189482" y="327660"/>
                  </a:lnTo>
                  <a:lnTo>
                    <a:pt x="1353312" y="163830"/>
                  </a:lnTo>
                  <a:lnTo>
                    <a:pt x="1189482" y="0"/>
                  </a:lnTo>
                  <a:close/>
                </a:path>
              </a:pathLst>
            </a:custGeom>
            <a:solidFill>
              <a:srgbClr val="28AD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358889" y="4737354"/>
              <a:ext cx="1353820" cy="327660"/>
            </a:xfrm>
            <a:custGeom>
              <a:avLst/>
              <a:gdLst/>
              <a:ahLst/>
              <a:cxnLst/>
              <a:rect l="l" t="t" r="r" b="b"/>
              <a:pathLst>
                <a:path w="1353820" h="327660">
                  <a:moveTo>
                    <a:pt x="0" y="81915"/>
                  </a:moveTo>
                  <a:lnTo>
                    <a:pt x="1189482" y="81915"/>
                  </a:lnTo>
                  <a:lnTo>
                    <a:pt x="1189482" y="0"/>
                  </a:lnTo>
                  <a:lnTo>
                    <a:pt x="1353312" y="163830"/>
                  </a:lnTo>
                  <a:lnTo>
                    <a:pt x="1189482" y="327660"/>
                  </a:lnTo>
                  <a:lnTo>
                    <a:pt x="1189482" y="245745"/>
                  </a:lnTo>
                  <a:lnTo>
                    <a:pt x="0" y="245745"/>
                  </a:lnTo>
                  <a:lnTo>
                    <a:pt x="0" y="81915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210305" y="1908809"/>
              <a:ext cx="797560" cy="220979"/>
            </a:xfrm>
            <a:custGeom>
              <a:avLst/>
              <a:gdLst/>
              <a:ahLst/>
              <a:cxnLst/>
              <a:rect l="l" t="t" r="r" b="b"/>
              <a:pathLst>
                <a:path w="797560" h="220980">
                  <a:moveTo>
                    <a:pt x="398526" y="0"/>
                  </a:moveTo>
                  <a:lnTo>
                    <a:pt x="326892" y="1782"/>
                  </a:lnTo>
                  <a:lnTo>
                    <a:pt x="259470" y="6919"/>
                  </a:lnTo>
                  <a:lnTo>
                    <a:pt x="197386" y="15098"/>
                  </a:lnTo>
                  <a:lnTo>
                    <a:pt x="141764" y="26006"/>
                  </a:lnTo>
                  <a:lnTo>
                    <a:pt x="93731" y="39328"/>
                  </a:lnTo>
                  <a:lnTo>
                    <a:pt x="54412" y="54751"/>
                  </a:lnTo>
                  <a:lnTo>
                    <a:pt x="6421" y="90645"/>
                  </a:lnTo>
                  <a:lnTo>
                    <a:pt x="0" y="110489"/>
                  </a:lnTo>
                  <a:lnTo>
                    <a:pt x="6421" y="130334"/>
                  </a:lnTo>
                  <a:lnTo>
                    <a:pt x="54412" y="166228"/>
                  </a:lnTo>
                  <a:lnTo>
                    <a:pt x="93731" y="181651"/>
                  </a:lnTo>
                  <a:lnTo>
                    <a:pt x="141764" y="194973"/>
                  </a:lnTo>
                  <a:lnTo>
                    <a:pt x="197386" y="205881"/>
                  </a:lnTo>
                  <a:lnTo>
                    <a:pt x="259470" y="214060"/>
                  </a:lnTo>
                  <a:lnTo>
                    <a:pt x="326892" y="219197"/>
                  </a:lnTo>
                  <a:lnTo>
                    <a:pt x="398526" y="220979"/>
                  </a:lnTo>
                  <a:lnTo>
                    <a:pt x="470159" y="219197"/>
                  </a:lnTo>
                  <a:lnTo>
                    <a:pt x="537581" y="214060"/>
                  </a:lnTo>
                  <a:lnTo>
                    <a:pt x="599665" y="205881"/>
                  </a:lnTo>
                  <a:lnTo>
                    <a:pt x="655287" y="194973"/>
                  </a:lnTo>
                  <a:lnTo>
                    <a:pt x="703320" y="181651"/>
                  </a:lnTo>
                  <a:lnTo>
                    <a:pt x="742639" y="166228"/>
                  </a:lnTo>
                  <a:lnTo>
                    <a:pt x="790630" y="130334"/>
                  </a:lnTo>
                  <a:lnTo>
                    <a:pt x="797052" y="110489"/>
                  </a:lnTo>
                  <a:lnTo>
                    <a:pt x="790630" y="90645"/>
                  </a:lnTo>
                  <a:lnTo>
                    <a:pt x="742639" y="54751"/>
                  </a:lnTo>
                  <a:lnTo>
                    <a:pt x="703320" y="39328"/>
                  </a:lnTo>
                  <a:lnTo>
                    <a:pt x="655287" y="26006"/>
                  </a:lnTo>
                  <a:lnTo>
                    <a:pt x="599665" y="15098"/>
                  </a:lnTo>
                  <a:lnTo>
                    <a:pt x="537581" y="6919"/>
                  </a:lnTo>
                  <a:lnTo>
                    <a:pt x="470159" y="1782"/>
                  </a:lnTo>
                  <a:lnTo>
                    <a:pt x="3985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210305" y="1908809"/>
              <a:ext cx="797560" cy="220979"/>
            </a:xfrm>
            <a:custGeom>
              <a:avLst/>
              <a:gdLst/>
              <a:ahLst/>
              <a:cxnLst/>
              <a:rect l="l" t="t" r="r" b="b"/>
              <a:pathLst>
                <a:path w="797560" h="220980">
                  <a:moveTo>
                    <a:pt x="0" y="110489"/>
                  </a:moveTo>
                  <a:lnTo>
                    <a:pt x="24933" y="71961"/>
                  </a:lnTo>
                  <a:lnTo>
                    <a:pt x="93731" y="39328"/>
                  </a:lnTo>
                  <a:lnTo>
                    <a:pt x="141764" y="26006"/>
                  </a:lnTo>
                  <a:lnTo>
                    <a:pt x="197386" y="15098"/>
                  </a:lnTo>
                  <a:lnTo>
                    <a:pt x="259470" y="6919"/>
                  </a:lnTo>
                  <a:lnTo>
                    <a:pt x="326892" y="1782"/>
                  </a:lnTo>
                  <a:lnTo>
                    <a:pt x="398526" y="0"/>
                  </a:lnTo>
                  <a:lnTo>
                    <a:pt x="470159" y="1782"/>
                  </a:lnTo>
                  <a:lnTo>
                    <a:pt x="537581" y="6919"/>
                  </a:lnTo>
                  <a:lnTo>
                    <a:pt x="599665" y="15098"/>
                  </a:lnTo>
                  <a:lnTo>
                    <a:pt x="655287" y="26006"/>
                  </a:lnTo>
                  <a:lnTo>
                    <a:pt x="703320" y="39328"/>
                  </a:lnTo>
                  <a:lnTo>
                    <a:pt x="742639" y="54751"/>
                  </a:lnTo>
                  <a:lnTo>
                    <a:pt x="790630" y="90645"/>
                  </a:lnTo>
                  <a:lnTo>
                    <a:pt x="797052" y="110489"/>
                  </a:lnTo>
                  <a:lnTo>
                    <a:pt x="790630" y="130334"/>
                  </a:lnTo>
                  <a:lnTo>
                    <a:pt x="742639" y="166228"/>
                  </a:lnTo>
                  <a:lnTo>
                    <a:pt x="703320" y="181651"/>
                  </a:lnTo>
                  <a:lnTo>
                    <a:pt x="655287" y="194973"/>
                  </a:lnTo>
                  <a:lnTo>
                    <a:pt x="599665" y="205881"/>
                  </a:lnTo>
                  <a:lnTo>
                    <a:pt x="537581" y="214060"/>
                  </a:lnTo>
                  <a:lnTo>
                    <a:pt x="470159" y="219197"/>
                  </a:lnTo>
                  <a:lnTo>
                    <a:pt x="398526" y="220979"/>
                  </a:lnTo>
                  <a:lnTo>
                    <a:pt x="326892" y="219197"/>
                  </a:lnTo>
                  <a:lnTo>
                    <a:pt x="259470" y="214060"/>
                  </a:lnTo>
                  <a:lnTo>
                    <a:pt x="197386" y="205881"/>
                  </a:lnTo>
                  <a:lnTo>
                    <a:pt x="141764" y="194973"/>
                  </a:lnTo>
                  <a:lnTo>
                    <a:pt x="93731" y="181651"/>
                  </a:lnTo>
                  <a:lnTo>
                    <a:pt x="54412" y="166228"/>
                  </a:lnTo>
                  <a:lnTo>
                    <a:pt x="6421" y="130334"/>
                  </a:lnTo>
                  <a:lnTo>
                    <a:pt x="0" y="110489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544049" y="4301489"/>
              <a:ext cx="2647950" cy="1069975"/>
            </a:xfrm>
            <a:custGeom>
              <a:avLst/>
              <a:gdLst/>
              <a:ahLst/>
              <a:cxnLst/>
              <a:rect l="l" t="t" r="r" b="b"/>
              <a:pathLst>
                <a:path w="2647950" h="1069975">
                  <a:moveTo>
                    <a:pt x="2609088" y="0"/>
                  </a:moveTo>
                  <a:lnTo>
                    <a:pt x="178307" y="0"/>
                  </a:lnTo>
                  <a:lnTo>
                    <a:pt x="130924" y="6372"/>
                  </a:lnTo>
                  <a:lnTo>
                    <a:pt x="88335" y="24355"/>
                  </a:lnTo>
                  <a:lnTo>
                    <a:pt x="52244" y="52244"/>
                  </a:lnTo>
                  <a:lnTo>
                    <a:pt x="24355" y="88335"/>
                  </a:lnTo>
                  <a:lnTo>
                    <a:pt x="6372" y="130924"/>
                  </a:lnTo>
                  <a:lnTo>
                    <a:pt x="0" y="178308"/>
                  </a:lnTo>
                  <a:lnTo>
                    <a:pt x="0" y="891540"/>
                  </a:lnTo>
                  <a:lnTo>
                    <a:pt x="6372" y="938923"/>
                  </a:lnTo>
                  <a:lnTo>
                    <a:pt x="24355" y="981512"/>
                  </a:lnTo>
                  <a:lnTo>
                    <a:pt x="52244" y="1017603"/>
                  </a:lnTo>
                  <a:lnTo>
                    <a:pt x="88335" y="1045492"/>
                  </a:lnTo>
                  <a:lnTo>
                    <a:pt x="130924" y="1063475"/>
                  </a:lnTo>
                  <a:lnTo>
                    <a:pt x="178307" y="1069848"/>
                  </a:lnTo>
                  <a:lnTo>
                    <a:pt x="2609088" y="1069848"/>
                  </a:lnTo>
                  <a:lnTo>
                    <a:pt x="2647950" y="1064621"/>
                  </a:lnTo>
                  <a:lnTo>
                    <a:pt x="2647950" y="5226"/>
                  </a:lnTo>
                  <a:lnTo>
                    <a:pt x="2609088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544049" y="4301489"/>
              <a:ext cx="2647950" cy="1069975"/>
            </a:xfrm>
            <a:custGeom>
              <a:avLst/>
              <a:gdLst/>
              <a:ahLst/>
              <a:cxnLst/>
              <a:rect l="l" t="t" r="r" b="b"/>
              <a:pathLst>
                <a:path w="2647950" h="1069975">
                  <a:moveTo>
                    <a:pt x="2647950" y="1064621"/>
                  </a:moveTo>
                  <a:lnTo>
                    <a:pt x="2609088" y="1069848"/>
                  </a:lnTo>
                  <a:lnTo>
                    <a:pt x="178307" y="1069848"/>
                  </a:lnTo>
                  <a:lnTo>
                    <a:pt x="130924" y="1063475"/>
                  </a:lnTo>
                  <a:lnTo>
                    <a:pt x="88335" y="1045492"/>
                  </a:lnTo>
                  <a:lnTo>
                    <a:pt x="52244" y="1017603"/>
                  </a:lnTo>
                  <a:lnTo>
                    <a:pt x="24355" y="981512"/>
                  </a:lnTo>
                  <a:lnTo>
                    <a:pt x="6372" y="938923"/>
                  </a:lnTo>
                  <a:lnTo>
                    <a:pt x="0" y="891540"/>
                  </a:lnTo>
                  <a:lnTo>
                    <a:pt x="0" y="178308"/>
                  </a:lnTo>
                  <a:lnTo>
                    <a:pt x="6372" y="130924"/>
                  </a:lnTo>
                  <a:lnTo>
                    <a:pt x="24355" y="88335"/>
                  </a:lnTo>
                  <a:lnTo>
                    <a:pt x="52244" y="52244"/>
                  </a:lnTo>
                  <a:lnTo>
                    <a:pt x="88335" y="24355"/>
                  </a:lnTo>
                  <a:lnTo>
                    <a:pt x="130924" y="6372"/>
                  </a:lnTo>
                  <a:lnTo>
                    <a:pt x="178307" y="0"/>
                  </a:lnTo>
                  <a:lnTo>
                    <a:pt x="2609088" y="0"/>
                  </a:lnTo>
                  <a:lnTo>
                    <a:pt x="2647950" y="5226"/>
                  </a:lnTo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9708006" y="4547742"/>
            <a:ext cx="24587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Verdana"/>
                <a:cs typeface="Verdana"/>
              </a:rPr>
              <a:t>Gönderilen</a:t>
            </a:r>
            <a:r>
              <a:rPr sz="1200" b="1" spc="-5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emekli</a:t>
            </a:r>
            <a:r>
              <a:rPr sz="1200" b="1" spc="-55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evrakları </a:t>
            </a:r>
            <a:r>
              <a:rPr sz="1200" b="1" dirty="0">
                <a:latin typeface="Verdana"/>
                <a:cs typeface="Verdana"/>
              </a:rPr>
              <a:t>kurum</a:t>
            </a:r>
            <a:r>
              <a:rPr sz="1200" b="1" spc="-55" dirty="0">
                <a:latin typeface="Verdana"/>
                <a:cs typeface="Verdana"/>
              </a:rPr>
              <a:t> </a:t>
            </a:r>
            <a:r>
              <a:rPr sz="1200" b="1" dirty="0">
                <a:latin typeface="Verdana"/>
                <a:cs typeface="Verdana"/>
              </a:rPr>
              <a:t>mektupları</a:t>
            </a:r>
            <a:r>
              <a:rPr sz="1200" b="1" spc="-50" dirty="0">
                <a:latin typeface="Verdana"/>
                <a:cs typeface="Verdana"/>
              </a:rPr>
              <a:t> </a:t>
            </a:r>
            <a:r>
              <a:rPr sz="1200" b="1" spc="-10" dirty="0">
                <a:latin typeface="Verdana"/>
                <a:cs typeface="Verdana"/>
              </a:rPr>
              <a:t>alanından </a:t>
            </a:r>
            <a:r>
              <a:rPr sz="1200" b="1" dirty="0">
                <a:latin typeface="Verdana"/>
                <a:cs typeface="Verdana"/>
              </a:rPr>
              <a:t>da </a:t>
            </a:r>
            <a:r>
              <a:rPr sz="1200" b="1" spc="-10" dirty="0">
                <a:latin typeface="Verdana"/>
                <a:cs typeface="Verdana"/>
              </a:rPr>
              <a:t>sorgulayabilirsiniz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146</a:t>
            </a:fld>
            <a:endParaRPr spc="-25" dirty="0"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SON </a:t>
            </a:r>
            <a:r>
              <a:rPr spc="-10" dirty="0"/>
              <a:t>NOTLAR</a:t>
            </a:r>
          </a:p>
        </p:txBody>
      </p:sp>
      <p:sp>
        <p:nvSpPr>
          <p:cNvPr id="3" name="object 3"/>
          <p:cNvSpPr/>
          <p:nvPr/>
        </p:nvSpPr>
        <p:spPr>
          <a:xfrm>
            <a:off x="406908" y="1071372"/>
            <a:ext cx="11480800" cy="5358765"/>
          </a:xfrm>
          <a:custGeom>
            <a:avLst/>
            <a:gdLst/>
            <a:ahLst/>
            <a:cxnLst/>
            <a:rect l="l" t="t" r="r" b="b"/>
            <a:pathLst>
              <a:path w="11480800" h="5358765">
                <a:moveTo>
                  <a:pt x="0" y="5358383"/>
                </a:moveTo>
                <a:lnTo>
                  <a:pt x="11480292" y="5358383"/>
                </a:lnTo>
                <a:lnTo>
                  <a:pt x="11480292" y="0"/>
                </a:lnTo>
                <a:lnTo>
                  <a:pt x="0" y="0"/>
                </a:lnTo>
                <a:lnTo>
                  <a:pt x="0" y="5358383"/>
                </a:lnTo>
                <a:close/>
              </a:path>
            </a:pathLst>
          </a:custGeom>
          <a:ln w="9144">
            <a:solidFill>
              <a:srgbClr val="046C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85343" y="1082167"/>
            <a:ext cx="11262995" cy="3609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marR="266700" indent="-342900">
              <a:lnSpc>
                <a:spcPct val="100000"/>
              </a:lnSpc>
              <a:spcBef>
                <a:spcPts val="95"/>
              </a:spcBef>
              <a:buFont typeface="Wingdings"/>
              <a:buChar char=""/>
              <a:tabLst>
                <a:tab pos="354965" algn="l"/>
                <a:tab pos="922019" algn="l"/>
              </a:tabLst>
            </a:pPr>
            <a:r>
              <a:rPr sz="2800" dirty="0">
                <a:solidFill>
                  <a:srgbClr val="046CA6"/>
                </a:solidFill>
                <a:latin typeface="Times New Roman"/>
                <a:cs typeface="Times New Roman"/>
              </a:rPr>
              <a:t>	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1)</a:t>
            </a:r>
            <a:r>
              <a:rPr sz="28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Web</a:t>
            </a:r>
            <a:r>
              <a:rPr sz="2800" b="1" spc="-8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Servis</a:t>
            </a:r>
            <a:r>
              <a:rPr sz="28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yöntemini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kullanan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kurumlar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kurumlarına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nakil</a:t>
            </a:r>
            <a:r>
              <a:rPr sz="2800" b="1" spc="-8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046CA6"/>
                </a:solidFill>
                <a:latin typeface="Calibri"/>
                <a:cs typeface="Calibri"/>
              </a:rPr>
              <a:t>olan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personelin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bilgilerini</a:t>
            </a:r>
            <a:r>
              <a:rPr sz="28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ilgili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kurumca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veri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girişi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yapılmış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ise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aynı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sorgulama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yöntemi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ile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kendi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personel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programına</a:t>
            </a:r>
            <a:r>
              <a:rPr sz="28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aktarabileceklerdir.</a:t>
            </a:r>
            <a:endParaRPr sz="2800">
              <a:latin typeface="Calibri"/>
              <a:cs typeface="Calibri"/>
            </a:endParaRPr>
          </a:p>
          <a:p>
            <a:pPr marL="354965" marR="504825" indent="-342900">
              <a:lnSpc>
                <a:spcPct val="100000"/>
              </a:lnSpc>
              <a:spcBef>
                <a:spcPts val="675"/>
              </a:spcBef>
              <a:buFont typeface="Wingdings"/>
              <a:buChar char=""/>
              <a:tabLst>
                <a:tab pos="354965" algn="l"/>
                <a:tab pos="926465" algn="l"/>
              </a:tabLst>
            </a:pPr>
            <a:r>
              <a:rPr sz="2800" dirty="0">
                <a:solidFill>
                  <a:srgbClr val="046CA6"/>
                </a:solidFill>
                <a:latin typeface="Times New Roman"/>
                <a:cs typeface="Times New Roman"/>
              </a:rPr>
              <a:t>	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2)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Toplu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veri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yöntemini</a:t>
            </a:r>
            <a:r>
              <a:rPr sz="28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kullanan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kurumlar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güncellemeleri</a:t>
            </a:r>
            <a:r>
              <a:rPr sz="28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kişi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bazlı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manuel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sistem</a:t>
            </a:r>
            <a:r>
              <a:rPr sz="28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üzerinden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yaparak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işlem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yapabileceklerdir.</a:t>
            </a:r>
            <a:endParaRPr sz="2800">
              <a:latin typeface="Calibri"/>
              <a:cs typeface="Calibri"/>
            </a:endParaRPr>
          </a:p>
          <a:p>
            <a:pPr marL="354965" marR="5080" indent="-342900" algn="just">
              <a:lnSpc>
                <a:spcPct val="100000"/>
              </a:lnSpc>
              <a:spcBef>
                <a:spcPts val="675"/>
              </a:spcBef>
              <a:buFont typeface="Wingdings"/>
              <a:buChar char=""/>
              <a:tabLst>
                <a:tab pos="354965" algn="l"/>
                <a:tab pos="925830" algn="l"/>
              </a:tabLst>
            </a:pPr>
            <a:r>
              <a:rPr sz="2800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3)</a:t>
            </a:r>
            <a:r>
              <a:rPr sz="2800" b="1" spc="-9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Belge</a:t>
            </a:r>
            <a:r>
              <a:rPr sz="2800" b="1" spc="-9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niteliği</a:t>
            </a:r>
            <a:r>
              <a:rPr sz="28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taşıyan</a:t>
            </a:r>
            <a:r>
              <a:rPr sz="28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bilgilerde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belgenin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kuruma</a:t>
            </a:r>
            <a:r>
              <a:rPr sz="2800" b="1" spc="-9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ibraz/intikal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tarihi,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onay</a:t>
            </a:r>
            <a:r>
              <a:rPr sz="2800" b="1" spc="-9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niteliği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taşıyan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bilgilerde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kurum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onay</a:t>
            </a:r>
            <a:r>
              <a:rPr sz="2800" b="1" spc="-9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tarihi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alanlarının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kurumunuzca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yapılan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işlemlere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ait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bilgiler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esas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alınarak</a:t>
            </a:r>
            <a:r>
              <a:rPr sz="28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girilecektir.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147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SON </a:t>
            </a:r>
            <a:r>
              <a:rPr spc="-10" dirty="0"/>
              <a:t>NOTLAR</a:t>
            </a:r>
          </a:p>
        </p:txBody>
      </p:sp>
      <p:sp>
        <p:nvSpPr>
          <p:cNvPr id="3" name="object 3"/>
          <p:cNvSpPr/>
          <p:nvPr/>
        </p:nvSpPr>
        <p:spPr>
          <a:xfrm>
            <a:off x="406908" y="794004"/>
            <a:ext cx="11480800" cy="5636260"/>
          </a:xfrm>
          <a:custGeom>
            <a:avLst/>
            <a:gdLst/>
            <a:ahLst/>
            <a:cxnLst/>
            <a:rect l="l" t="t" r="r" b="b"/>
            <a:pathLst>
              <a:path w="11480800" h="5636260">
                <a:moveTo>
                  <a:pt x="0" y="5635752"/>
                </a:moveTo>
                <a:lnTo>
                  <a:pt x="11480292" y="5635752"/>
                </a:lnTo>
                <a:lnTo>
                  <a:pt x="11480292" y="0"/>
                </a:lnTo>
                <a:lnTo>
                  <a:pt x="0" y="0"/>
                </a:lnTo>
                <a:lnTo>
                  <a:pt x="0" y="5635752"/>
                </a:lnTo>
                <a:close/>
              </a:path>
            </a:pathLst>
          </a:custGeom>
          <a:ln w="9144">
            <a:solidFill>
              <a:srgbClr val="046C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85343" y="804163"/>
            <a:ext cx="11294745" cy="5488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marR="95250" indent="-342900">
              <a:lnSpc>
                <a:spcPct val="100000"/>
              </a:lnSpc>
              <a:spcBef>
                <a:spcPts val="95"/>
              </a:spcBef>
              <a:buFont typeface="Wingdings"/>
              <a:buChar char=""/>
              <a:tabLst>
                <a:tab pos="354965" algn="l"/>
                <a:tab pos="922019" algn="l"/>
              </a:tabLst>
            </a:pPr>
            <a:r>
              <a:rPr sz="2800" dirty="0">
                <a:solidFill>
                  <a:srgbClr val="046CA6"/>
                </a:solidFill>
                <a:latin typeface="Times New Roman"/>
                <a:cs typeface="Times New Roman"/>
              </a:rPr>
              <a:t>	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4)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Hizmet</a:t>
            </a:r>
            <a:r>
              <a:rPr sz="2800" b="1" spc="-9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belgesi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(açıklama)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sebep</a:t>
            </a:r>
            <a:r>
              <a:rPr sz="2800" b="1" spc="-8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kodlarında,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kurumunuzca</a:t>
            </a:r>
            <a:r>
              <a:rPr sz="2800" b="1" spc="-8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yapılan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işlemler</a:t>
            </a:r>
            <a:r>
              <a:rPr sz="2800" b="1" spc="-1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programdaki</a:t>
            </a:r>
            <a:r>
              <a:rPr sz="2800" b="1" spc="-1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kodlarla</a:t>
            </a:r>
            <a:r>
              <a:rPr sz="2800" b="1" spc="-1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eşleştirilerek</a:t>
            </a:r>
            <a:r>
              <a:rPr sz="2800" b="1" spc="-9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eşleşmeyen</a:t>
            </a:r>
            <a:r>
              <a:rPr sz="2800" b="1" spc="-1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açıklamalar</a:t>
            </a:r>
            <a:r>
              <a:rPr sz="2800" b="1" spc="-10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046CA6"/>
                </a:solidFill>
                <a:latin typeface="Calibri"/>
                <a:cs typeface="Calibri"/>
              </a:rPr>
              <a:t>için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ise</a:t>
            </a:r>
            <a:r>
              <a:rPr sz="2800" b="1" spc="-9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kurumumuzca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yeni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kod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verilerek</a:t>
            </a:r>
            <a:r>
              <a:rPr sz="28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sisteme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giriş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yapılması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sağlanacaktır.</a:t>
            </a:r>
            <a:endParaRPr sz="2800">
              <a:latin typeface="Calibri"/>
              <a:cs typeface="Calibri"/>
            </a:endParaRPr>
          </a:p>
          <a:p>
            <a:pPr marL="354965" marR="545465" indent="-342900">
              <a:lnSpc>
                <a:spcPct val="100000"/>
              </a:lnSpc>
              <a:spcBef>
                <a:spcPts val="675"/>
              </a:spcBef>
              <a:buFont typeface="Wingdings"/>
              <a:buChar char=""/>
              <a:tabLst>
                <a:tab pos="354965" algn="l"/>
                <a:tab pos="926465" algn="l"/>
              </a:tabLst>
            </a:pPr>
            <a:r>
              <a:rPr sz="2800" dirty="0">
                <a:solidFill>
                  <a:srgbClr val="046CA6"/>
                </a:solidFill>
                <a:latin typeface="Times New Roman"/>
                <a:cs typeface="Times New Roman"/>
              </a:rPr>
              <a:t>	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5)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Unvan</a:t>
            </a:r>
            <a:r>
              <a:rPr sz="2800" b="1" spc="-8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kodlarında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eşleşmeyen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kodlarla</a:t>
            </a:r>
            <a:r>
              <a:rPr sz="28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ilgili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kurumumuzca</a:t>
            </a:r>
            <a:r>
              <a:rPr sz="28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046CA6"/>
                </a:solidFill>
                <a:latin typeface="Calibri"/>
                <a:cs typeface="Calibri"/>
              </a:rPr>
              <a:t>kod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verilerek</a:t>
            </a:r>
            <a:r>
              <a:rPr sz="28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unvan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bilgileri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ve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hizmet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cetveli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bilgilerinin</a:t>
            </a:r>
            <a:r>
              <a:rPr sz="28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girişi</a:t>
            </a:r>
            <a:r>
              <a:rPr sz="28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yapılacaktır.</a:t>
            </a:r>
            <a:endParaRPr sz="2800">
              <a:latin typeface="Calibri"/>
              <a:cs typeface="Calibri"/>
            </a:endParaRPr>
          </a:p>
          <a:p>
            <a:pPr marL="354965" marR="5080" indent="-342900">
              <a:lnSpc>
                <a:spcPct val="100000"/>
              </a:lnSpc>
              <a:spcBef>
                <a:spcPts val="675"/>
              </a:spcBef>
              <a:buFont typeface="Wingdings"/>
              <a:buChar char=""/>
              <a:tabLst>
                <a:tab pos="354965" algn="l"/>
                <a:tab pos="841375" algn="l"/>
              </a:tabLst>
            </a:pPr>
            <a:r>
              <a:rPr sz="2800" dirty="0">
                <a:solidFill>
                  <a:srgbClr val="046CA6"/>
                </a:solidFill>
                <a:latin typeface="Times New Roman"/>
                <a:cs typeface="Times New Roman"/>
              </a:rPr>
              <a:t>	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6)</a:t>
            </a:r>
            <a:r>
              <a:rPr sz="2800" b="1" spc="-8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Sözleşmeli</a:t>
            </a:r>
            <a:r>
              <a:rPr sz="2800" b="1" spc="-9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personel</a:t>
            </a:r>
            <a:r>
              <a:rPr sz="2800" b="1" spc="-9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çalıştıran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kurumlarda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hizmet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sınıflarında</a:t>
            </a:r>
            <a:r>
              <a:rPr sz="2800" b="1" spc="-8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Maliye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Bakanlığınca</a:t>
            </a:r>
            <a:r>
              <a:rPr sz="28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kabul</a:t>
            </a:r>
            <a:r>
              <a:rPr sz="28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edilen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emsali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hizmet</a:t>
            </a:r>
            <a:r>
              <a:rPr sz="28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sınıfları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kabul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edilecektir.</a:t>
            </a:r>
            <a:endParaRPr sz="2800">
              <a:latin typeface="Calibri"/>
              <a:cs typeface="Calibri"/>
            </a:endParaRPr>
          </a:p>
          <a:p>
            <a:pPr marL="354965" marR="442595" indent="-342900">
              <a:lnSpc>
                <a:spcPct val="100000"/>
              </a:lnSpc>
              <a:spcBef>
                <a:spcPts val="670"/>
              </a:spcBef>
              <a:buFont typeface="Wingdings"/>
              <a:buChar char=""/>
              <a:tabLst>
                <a:tab pos="354965" algn="l"/>
                <a:tab pos="926465" algn="l"/>
              </a:tabLst>
            </a:pPr>
            <a:r>
              <a:rPr sz="2800" dirty="0">
                <a:solidFill>
                  <a:srgbClr val="046CA6"/>
                </a:solidFill>
                <a:latin typeface="Times New Roman"/>
                <a:cs typeface="Times New Roman"/>
              </a:rPr>
              <a:t>	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7)</a:t>
            </a:r>
            <a:r>
              <a:rPr sz="28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Sözleşmeli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personel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çalıştıran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kurumlarda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kadro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derece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alanı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046CA6"/>
                </a:solidFill>
                <a:latin typeface="Calibri"/>
                <a:cs typeface="Calibri"/>
              </a:rPr>
              <a:t>“0”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“sıfır”</a:t>
            </a:r>
            <a:r>
              <a:rPr sz="28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geçilebilir.</a:t>
            </a:r>
            <a:endParaRPr sz="2800">
              <a:latin typeface="Calibri"/>
              <a:cs typeface="Calibri"/>
            </a:endParaRPr>
          </a:p>
          <a:p>
            <a:pPr marL="354965" marR="763905" indent="-342900">
              <a:lnSpc>
                <a:spcPct val="100000"/>
              </a:lnSpc>
              <a:spcBef>
                <a:spcPts val="675"/>
              </a:spcBef>
              <a:buFont typeface="Wingdings"/>
              <a:buChar char=""/>
              <a:tabLst>
                <a:tab pos="354965" algn="l"/>
                <a:tab pos="926465" algn="l"/>
              </a:tabLst>
            </a:pPr>
            <a:r>
              <a:rPr sz="2800" dirty="0">
                <a:solidFill>
                  <a:srgbClr val="046CA6"/>
                </a:solidFill>
                <a:latin typeface="Times New Roman"/>
                <a:cs typeface="Times New Roman"/>
              </a:rPr>
              <a:t>	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8)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Diğer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hizmet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bilgileri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alanında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zorunlu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alanlar</a:t>
            </a:r>
            <a:r>
              <a:rPr sz="28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girişi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yapıldıktan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sonra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kıdem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tazminatı</a:t>
            </a:r>
            <a:r>
              <a:rPr sz="28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ödenme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durumu,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ayrılma</a:t>
            </a:r>
            <a:r>
              <a:rPr sz="28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nedeni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ve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046CA6"/>
                </a:solidFill>
                <a:latin typeface="Calibri"/>
                <a:cs typeface="Calibri"/>
              </a:rPr>
              <a:t>KHA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değerlendirme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durumu</a:t>
            </a:r>
            <a:r>
              <a:rPr sz="2800" b="1" spc="-10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güncelleme</a:t>
            </a:r>
            <a:r>
              <a:rPr sz="28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yapılarak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veriler</a:t>
            </a:r>
            <a:r>
              <a:rPr sz="28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düzenlenebilir.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148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SON </a:t>
            </a:r>
            <a:r>
              <a:rPr spc="-10" dirty="0"/>
              <a:t>NOTLAR</a:t>
            </a:r>
          </a:p>
        </p:txBody>
      </p:sp>
      <p:sp>
        <p:nvSpPr>
          <p:cNvPr id="3" name="object 3"/>
          <p:cNvSpPr/>
          <p:nvPr/>
        </p:nvSpPr>
        <p:spPr>
          <a:xfrm>
            <a:off x="406908" y="1071372"/>
            <a:ext cx="11617960" cy="5358765"/>
          </a:xfrm>
          <a:custGeom>
            <a:avLst/>
            <a:gdLst/>
            <a:ahLst/>
            <a:cxnLst/>
            <a:rect l="l" t="t" r="r" b="b"/>
            <a:pathLst>
              <a:path w="11617960" h="5358765">
                <a:moveTo>
                  <a:pt x="0" y="5358383"/>
                </a:moveTo>
                <a:lnTo>
                  <a:pt x="11617452" y="5358383"/>
                </a:lnTo>
                <a:lnTo>
                  <a:pt x="11617452" y="0"/>
                </a:lnTo>
                <a:lnTo>
                  <a:pt x="0" y="0"/>
                </a:lnTo>
                <a:lnTo>
                  <a:pt x="0" y="5358383"/>
                </a:lnTo>
                <a:close/>
              </a:path>
            </a:pathLst>
          </a:custGeom>
          <a:ln w="9144">
            <a:solidFill>
              <a:srgbClr val="046C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85343" y="1082167"/>
            <a:ext cx="11400155" cy="3098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marR="339725" indent="-342900">
              <a:lnSpc>
                <a:spcPct val="100000"/>
              </a:lnSpc>
              <a:spcBef>
                <a:spcPts val="95"/>
              </a:spcBef>
              <a:buFont typeface="Wingdings"/>
              <a:buChar char=""/>
              <a:tabLst>
                <a:tab pos="354965" algn="l"/>
                <a:tab pos="1002665" algn="l"/>
              </a:tabLst>
            </a:pPr>
            <a:r>
              <a:rPr sz="2800" dirty="0">
                <a:solidFill>
                  <a:srgbClr val="046CA6"/>
                </a:solidFill>
                <a:latin typeface="Times New Roman"/>
                <a:cs typeface="Times New Roman"/>
              </a:rPr>
              <a:t>	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9)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Eğitim</a:t>
            </a:r>
            <a:r>
              <a:rPr sz="28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bilgileri</a:t>
            </a:r>
            <a:r>
              <a:rPr sz="28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okul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ve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lisansüstü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eğitim</a:t>
            </a:r>
            <a:r>
              <a:rPr sz="28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bilgileri</a:t>
            </a:r>
            <a:r>
              <a:rPr sz="28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girilip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yurtdışında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okunmuşsa</a:t>
            </a:r>
            <a:r>
              <a:rPr sz="2800" b="1" spc="-9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denklik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bilgileri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daha</a:t>
            </a:r>
            <a:r>
              <a:rPr sz="2800" b="1" spc="-8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sonrada</a:t>
            </a:r>
            <a:r>
              <a:rPr sz="28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giriş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yapılarak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güncelleme</a:t>
            </a:r>
            <a:endParaRPr sz="2800">
              <a:latin typeface="Calibri"/>
              <a:cs typeface="Calibri"/>
            </a:endParaRPr>
          </a:p>
          <a:p>
            <a:pPr marL="354965">
              <a:lnSpc>
                <a:spcPct val="100000"/>
              </a:lnSpc>
            </a:pP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yapılması</a:t>
            </a:r>
            <a:r>
              <a:rPr sz="2800" b="1" spc="-9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gerekmektedir.</a:t>
            </a:r>
            <a:endParaRPr sz="2800">
              <a:latin typeface="Calibri"/>
              <a:cs typeface="Calibri"/>
            </a:endParaRPr>
          </a:p>
          <a:p>
            <a:pPr marL="354965" marR="386715" indent="-342900">
              <a:lnSpc>
                <a:spcPct val="100000"/>
              </a:lnSpc>
              <a:spcBef>
                <a:spcPts val="675"/>
              </a:spcBef>
              <a:buFont typeface="Wingdings"/>
              <a:buChar char=""/>
              <a:tabLst>
                <a:tab pos="354965" algn="l"/>
                <a:tab pos="926465" algn="l"/>
              </a:tabLst>
            </a:pPr>
            <a:r>
              <a:rPr sz="2800" dirty="0">
                <a:solidFill>
                  <a:srgbClr val="046CA6"/>
                </a:solidFill>
                <a:latin typeface="Times New Roman"/>
                <a:cs typeface="Times New Roman"/>
              </a:rPr>
              <a:t>	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10)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01/09/2015</a:t>
            </a:r>
            <a:r>
              <a:rPr sz="28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tarihi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öncesine</a:t>
            </a:r>
            <a:r>
              <a:rPr sz="2800" b="1" spc="-9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ait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kayıtlar</a:t>
            </a:r>
            <a:r>
              <a:rPr sz="28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için</a:t>
            </a:r>
            <a:r>
              <a:rPr sz="2800" b="1" spc="-8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kuruma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ibraz</a:t>
            </a:r>
            <a:r>
              <a:rPr sz="28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kuruma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intikal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ve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kurum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onay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tarihi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alanlarına</a:t>
            </a:r>
            <a:r>
              <a:rPr sz="28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veri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girişi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yapılan</a:t>
            </a:r>
            <a:r>
              <a:rPr sz="28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güncel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tarih</a:t>
            </a:r>
            <a:endParaRPr sz="2800">
              <a:latin typeface="Calibri"/>
              <a:cs typeface="Calibri"/>
            </a:endParaRPr>
          </a:p>
          <a:p>
            <a:pPr marL="354965">
              <a:lnSpc>
                <a:spcPct val="100000"/>
              </a:lnSpc>
            </a:pP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girilebilir.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Geçmiş</a:t>
            </a:r>
            <a:r>
              <a:rPr sz="2800" b="1" spc="-9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verilerle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ilgili</a:t>
            </a:r>
            <a:r>
              <a:rPr sz="2800" b="1" spc="-10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bu</a:t>
            </a:r>
            <a:r>
              <a:rPr sz="2800" b="1" spc="-1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bilgiler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sorgulanmayacaktır.</a:t>
            </a:r>
            <a:r>
              <a:rPr sz="28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01/09/2015</a:t>
            </a:r>
            <a:endParaRPr sz="2800">
              <a:latin typeface="Calibri"/>
              <a:cs typeface="Calibri"/>
            </a:endParaRPr>
          </a:p>
          <a:p>
            <a:pPr marL="354965">
              <a:lnSpc>
                <a:spcPct val="100000"/>
              </a:lnSpc>
            </a:pP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tarihi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sonrası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kayıtlar</a:t>
            </a:r>
            <a:r>
              <a:rPr sz="28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için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ise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bu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kayıtlara</a:t>
            </a:r>
            <a:r>
              <a:rPr sz="28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ait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gerçek</a:t>
            </a:r>
            <a:r>
              <a:rPr sz="28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tarihler</a:t>
            </a:r>
            <a:r>
              <a:rPr sz="28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girilmelidir.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149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23"/>
            <a:ext cx="12192000" cy="1419860"/>
          </a:xfrm>
          <a:custGeom>
            <a:avLst/>
            <a:gdLst/>
            <a:ahLst/>
            <a:cxnLst/>
            <a:rect l="l" t="t" r="r" b="b"/>
            <a:pathLst>
              <a:path w="12192000" h="1419860">
                <a:moveTo>
                  <a:pt x="12192000" y="0"/>
                </a:moveTo>
                <a:lnTo>
                  <a:pt x="38100" y="0"/>
                </a:lnTo>
                <a:lnTo>
                  <a:pt x="38100" y="1194536"/>
                </a:lnTo>
                <a:lnTo>
                  <a:pt x="0" y="1194562"/>
                </a:lnTo>
                <a:lnTo>
                  <a:pt x="55029" y="1275334"/>
                </a:lnTo>
                <a:lnTo>
                  <a:pt x="446214" y="1295463"/>
                </a:lnTo>
                <a:lnTo>
                  <a:pt x="1026337" y="1321574"/>
                </a:lnTo>
                <a:lnTo>
                  <a:pt x="1662963" y="1347050"/>
                </a:lnTo>
                <a:lnTo>
                  <a:pt x="2237676" y="1367472"/>
                </a:lnTo>
                <a:lnTo>
                  <a:pt x="2768638" y="1383969"/>
                </a:lnTo>
                <a:lnTo>
                  <a:pt x="3179267" y="1394891"/>
                </a:lnTo>
                <a:lnTo>
                  <a:pt x="3522916" y="1402524"/>
                </a:lnTo>
                <a:lnTo>
                  <a:pt x="3943743" y="1409522"/>
                </a:lnTo>
                <a:lnTo>
                  <a:pt x="4485297" y="1415453"/>
                </a:lnTo>
                <a:lnTo>
                  <a:pt x="5094452" y="1418920"/>
                </a:lnTo>
                <a:lnTo>
                  <a:pt x="5820321" y="1419326"/>
                </a:lnTo>
                <a:lnTo>
                  <a:pt x="6656375" y="1415440"/>
                </a:lnTo>
                <a:lnTo>
                  <a:pt x="7534554" y="1406791"/>
                </a:lnTo>
                <a:lnTo>
                  <a:pt x="8193354" y="1397330"/>
                </a:lnTo>
                <a:lnTo>
                  <a:pt x="8747265" y="1386611"/>
                </a:lnTo>
                <a:lnTo>
                  <a:pt x="9508045" y="1368298"/>
                </a:lnTo>
                <a:lnTo>
                  <a:pt x="10382606" y="1343240"/>
                </a:lnTo>
                <a:lnTo>
                  <a:pt x="11180382" y="1316697"/>
                </a:lnTo>
                <a:lnTo>
                  <a:pt x="11750383" y="1294688"/>
                </a:lnTo>
                <a:lnTo>
                  <a:pt x="12051221" y="1281010"/>
                </a:lnTo>
                <a:lnTo>
                  <a:pt x="12131040" y="1276858"/>
                </a:lnTo>
                <a:lnTo>
                  <a:pt x="12083682" y="1222248"/>
                </a:lnTo>
                <a:lnTo>
                  <a:pt x="12192000" y="122224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6C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665" y="0"/>
            <a:ext cx="12193270" cy="6858000"/>
            <a:chOff x="-665" y="0"/>
            <a:chExt cx="12193270" cy="6858000"/>
          </a:xfrm>
        </p:grpSpPr>
        <p:sp>
          <p:nvSpPr>
            <p:cNvPr id="4" name="object 4"/>
            <p:cNvSpPr/>
            <p:nvPr/>
          </p:nvSpPr>
          <p:spPr>
            <a:xfrm>
              <a:off x="0" y="5459476"/>
              <a:ext cx="12192000" cy="1397000"/>
            </a:xfrm>
            <a:custGeom>
              <a:avLst/>
              <a:gdLst/>
              <a:ahLst/>
              <a:cxnLst/>
              <a:rect l="l" t="t" r="r" b="b"/>
              <a:pathLst>
                <a:path w="12192000" h="1397000">
                  <a:moveTo>
                    <a:pt x="12192000" y="199136"/>
                  </a:moveTo>
                  <a:lnTo>
                    <a:pt x="12076570" y="199136"/>
                  </a:lnTo>
                  <a:lnTo>
                    <a:pt x="12131040" y="138315"/>
                  </a:lnTo>
                  <a:lnTo>
                    <a:pt x="12022214" y="132905"/>
                  </a:lnTo>
                  <a:lnTo>
                    <a:pt x="11672189" y="117868"/>
                  </a:lnTo>
                  <a:lnTo>
                    <a:pt x="11081207" y="96278"/>
                  </a:lnTo>
                  <a:lnTo>
                    <a:pt x="10211384" y="68935"/>
                  </a:lnTo>
                  <a:lnTo>
                    <a:pt x="9330677" y="45288"/>
                  </a:lnTo>
                  <a:lnTo>
                    <a:pt x="8576958" y="28536"/>
                  </a:lnTo>
                  <a:lnTo>
                    <a:pt x="8038452" y="19202"/>
                  </a:lnTo>
                  <a:lnTo>
                    <a:pt x="7123798" y="7950"/>
                  </a:lnTo>
                  <a:lnTo>
                    <a:pt x="6238430" y="1612"/>
                  </a:lnTo>
                  <a:lnTo>
                    <a:pt x="5455971" y="0"/>
                  </a:lnTo>
                  <a:lnTo>
                    <a:pt x="4737151" y="2273"/>
                  </a:lnTo>
                  <a:lnTo>
                    <a:pt x="4138447" y="7391"/>
                  </a:lnTo>
                  <a:lnTo>
                    <a:pt x="3634829" y="14503"/>
                  </a:lnTo>
                  <a:lnTo>
                    <a:pt x="3294951" y="21297"/>
                  </a:lnTo>
                  <a:lnTo>
                    <a:pt x="2886595" y="31318"/>
                  </a:lnTo>
                  <a:lnTo>
                    <a:pt x="2355202" y="46774"/>
                  </a:lnTo>
                  <a:lnTo>
                    <a:pt x="1775561" y="66230"/>
                  </a:lnTo>
                  <a:lnTo>
                    <a:pt x="1126871" y="90868"/>
                  </a:lnTo>
                  <a:lnTo>
                    <a:pt x="485673" y="118414"/>
                  </a:lnTo>
                  <a:lnTo>
                    <a:pt x="55029" y="139725"/>
                  </a:lnTo>
                  <a:lnTo>
                    <a:pt x="0" y="217995"/>
                  </a:lnTo>
                  <a:lnTo>
                    <a:pt x="38100" y="218033"/>
                  </a:lnTo>
                  <a:lnTo>
                    <a:pt x="38100" y="1397000"/>
                  </a:lnTo>
                  <a:lnTo>
                    <a:pt x="12192000" y="1397000"/>
                  </a:lnTo>
                  <a:lnTo>
                    <a:pt x="12192000" y="199136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912" y="38100"/>
              <a:ext cx="12084050" cy="6781800"/>
            </a:xfrm>
            <a:custGeom>
              <a:avLst/>
              <a:gdLst/>
              <a:ahLst/>
              <a:cxnLst/>
              <a:rect l="l" t="t" r="r" b="b"/>
              <a:pathLst>
                <a:path w="12084050" h="6781800">
                  <a:moveTo>
                    <a:pt x="0" y="422275"/>
                  </a:moveTo>
                  <a:lnTo>
                    <a:pt x="2841" y="373036"/>
                  </a:lnTo>
                  <a:lnTo>
                    <a:pt x="11152" y="325465"/>
                  </a:lnTo>
                  <a:lnTo>
                    <a:pt x="24618" y="279876"/>
                  </a:lnTo>
                  <a:lnTo>
                    <a:pt x="42922" y="236588"/>
                  </a:lnTo>
                  <a:lnTo>
                    <a:pt x="65745" y="195917"/>
                  </a:lnTo>
                  <a:lnTo>
                    <a:pt x="92772" y="158182"/>
                  </a:lnTo>
                  <a:lnTo>
                    <a:pt x="123686" y="123698"/>
                  </a:lnTo>
                  <a:lnTo>
                    <a:pt x="158170" y="92782"/>
                  </a:lnTo>
                  <a:lnTo>
                    <a:pt x="195907" y="65753"/>
                  </a:lnTo>
                  <a:lnTo>
                    <a:pt x="236581" y="42928"/>
                  </a:lnTo>
                  <a:lnTo>
                    <a:pt x="279873" y="24622"/>
                  </a:lnTo>
                  <a:lnTo>
                    <a:pt x="325469" y="11154"/>
                  </a:lnTo>
                  <a:lnTo>
                    <a:pt x="373050" y="2841"/>
                  </a:lnTo>
                  <a:lnTo>
                    <a:pt x="422300" y="0"/>
                  </a:lnTo>
                  <a:lnTo>
                    <a:pt x="11661521" y="0"/>
                  </a:lnTo>
                  <a:lnTo>
                    <a:pt x="11710759" y="2841"/>
                  </a:lnTo>
                  <a:lnTo>
                    <a:pt x="11758330" y="11154"/>
                  </a:lnTo>
                  <a:lnTo>
                    <a:pt x="11803919" y="24622"/>
                  </a:lnTo>
                  <a:lnTo>
                    <a:pt x="11847207" y="42928"/>
                  </a:lnTo>
                  <a:lnTo>
                    <a:pt x="11887878" y="65753"/>
                  </a:lnTo>
                  <a:lnTo>
                    <a:pt x="11925613" y="92782"/>
                  </a:lnTo>
                  <a:lnTo>
                    <a:pt x="11960098" y="123697"/>
                  </a:lnTo>
                  <a:lnTo>
                    <a:pt x="11991013" y="158182"/>
                  </a:lnTo>
                  <a:lnTo>
                    <a:pt x="12018042" y="195917"/>
                  </a:lnTo>
                  <a:lnTo>
                    <a:pt x="12040867" y="236588"/>
                  </a:lnTo>
                  <a:lnTo>
                    <a:pt x="12059173" y="279876"/>
                  </a:lnTo>
                  <a:lnTo>
                    <a:pt x="12072641" y="325465"/>
                  </a:lnTo>
                  <a:lnTo>
                    <a:pt x="12080954" y="373036"/>
                  </a:lnTo>
                  <a:lnTo>
                    <a:pt x="12083796" y="422275"/>
                  </a:lnTo>
                  <a:lnTo>
                    <a:pt x="12083796" y="6359499"/>
                  </a:lnTo>
                  <a:lnTo>
                    <a:pt x="12080954" y="6408749"/>
                  </a:lnTo>
                  <a:lnTo>
                    <a:pt x="12072641" y="6456330"/>
                  </a:lnTo>
                  <a:lnTo>
                    <a:pt x="12059173" y="6501926"/>
                  </a:lnTo>
                  <a:lnTo>
                    <a:pt x="12040867" y="6545218"/>
                  </a:lnTo>
                  <a:lnTo>
                    <a:pt x="12018042" y="6585891"/>
                  </a:lnTo>
                  <a:lnTo>
                    <a:pt x="11991013" y="6623628"/>
                  </a:lnTo>
                  <a:lnTo>
                    <a:pt x="11960098" y="6658112"/>
                  </a:lnTo>
                  <a:lnTo>
                    <a:pt x="11925613" y="6689026"/>
                  </a:lnTo>
                  <a:lnTo>
                    <a:pt x="11887878" y="6716053"/>
                  </a:lnTo>
                  <a:lnTo>
                    <a:pt x="11847207" y="6738876"/>
                  </a:lnTo>
                  <a:lnTo>
                    <a:pt x="11803919" y="6757179"/>
                  </a:lnTo>
                  <a:lnTo>
                    <a:pt x="11758330" y="6770645"/>
                  </a:lnTo>
                  <a:lnTo>
                    <a:pt x="11710759" y="6778957"/>
                  </a:lnTo>
                  <a:lnTo>
                    <a:pt x="11661521" y="6781798"/>
                  </a:lnTo>
                  <a:lnTo>
                    <a:pt x="422300" y="6781798"/>
                  </a:lnTo>
                  <a:lnTo>
                    <a:pt x="373050" y="6778957"/>
                  </a:lnTo>
                  <a:lnTo>
                    <a:pt x="325469" y="6770645"/>
                  </a:lnTo>
                  <a:lnTo>
                    <a:pt x="279873" y="6757179"/>
                  </a:lnTo>
                  <a:lnTo>
                    <a:pt x="236581" y="6738876"/>
                  </a:lnTo>
                  <a:lnTo>
                    <a:pt x="195907" y="6716053"/>
                  </a:lnTo>
                  <a:lnTo>
                    <a:pt x="158170" y="6689026"/>
                  </a:lnTo>
                  <a:lnTo>
                    <a:pt x="123686" y="6658112"/>
                  </a:lnTo>
                  <a:lnTo>
                    <a:pt x="92772" y="6623628"/>
                  </a:lnTo>
                  <a:lnTo>
                    <a:pt x="65745" y="6585891"/>
                  </a:lnTo>
                  <a:lnTo>
                    <a:pt x="42922" y="6545218"/>
                  </a:lnTo>
                  <a:lnTo>
                    <a:pt x="24618" y="6501926"/>
                  </a:lnTo>
                  <a:lnTo>
                    <a:pt x="11152" y="6456330"/>
                  </a:lnTo>
                  <a:lnTo>
                    <a:pt x="2841" y="6408749"/>
                  </a:lnTo>
                  <a:lnTo>
                    <a:pt x="0" y="6359499"/>
                  </a:lnTo>
                  <a:lnTo>
                    <a:pt x="0" y="422275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660" y="0"/>
              <a:ext cx="12193270" cy="6858000"/>
            </a:xfrm>
            <a:custGeom>
              <a:avLst/>
              <a:gdLst/>
              <a:ahLst/>
              <a:cxnLst/>
              <a:rect l="l" t="t" r="r" b="b"/>
              <a:pathLst>
                <a:path w="12193270" h="6858000">
                  <a:moveTo>
                    <a:pt x="513562" y="6855777"/>
                  </a:moveTo>
                  <a:lnTo>
                    <a:pt x="257060" y="6704012"/>
                  </a:lnTo>
                  <a:lnTo>
                    <a:pt x="64592" y="6552095"/>
                  </a:lnTo>
                  <a:lnTo>
                    <a:pt x="0" y="6323660"/>
                  </a:lnTo>
                  <a:lnTo>
                    <a:pt x="1320" y="6857060"/>
                  </a:lnTo>
                  <a:lnTo>
                    <a:pt x="65354" y="6856895"/>
                  </a:lnTo>
                  <a:lnTo>
                    <a:pt x="513562" y="6855777"/>
                  </a:lnTo>
                  <a:close/>
                </a:path>
                <a:path w="12193270" h="6858000">
                  <a:moveTo>
                    <a:pt x="616356" y="0"/>
                  </a:moveTo>
                  <a:lnTo>
                    <a:pt x="6756" y="0"/>
                  </a:lnTo>
                  <a:lnTo>
                    <a:pt x="6756" y="57150"/>
                  </a:lnTo>
                  <a:lnTo>
                    <a:pt x="6756" y="457200"/>
                  </a:lnTo>
                  <a:lnTo>
                    <a:pt x="180924" y="228600"/>
                  </a:lnTo>
                  <a:lnTo>
                    <a:pt x="355104" y="57150"/>
                  </a:lnTo>
                  <a:lnTo>
                    <a:pt x="616356" y="0"/>
                  </a:lnTo>
                  <a:close/>
                </a:path>
                <a:path w="12193270" h="6858000">
                  <a:moveTo>
                    <a:pt x="12192660" y="6315456"/>
                  </a:moveTo>
                  <a:lnTo>
                    <a:pt x="12023496" y="6626174"/>
                  </a:lnTo>
                  <a:lnTo>
                    <a:pt x="11858396" y="6762521"/>
                  </a:lnTo>
                  <a:lnTo>
                    <a:pt x="11685168" y="6857644"/>
                  </a:lnTo>
                  <a:lnTo>
                    <a:pt x="11704803" y="6858000"/>
                  </a:lnTo>
                  <a:lnTo>
                    <a:pt x="12192660" y="6858000"/>
                  </a:lnTo>
                  <a:lnTo>
                    <a:pt x="12192660" y="6315456"/>
                  </a:lnTo>
                  <a:close/>
                </a:path>
                <a:path w="12193270" h="6858000">
                  <a:moveTo>
                    <a:pt x="12192660" y="0"/>
                  </a:moveTo>
                  <a:lnTo>
                    <a:pt x="12116460" y="0"/>
                  </a:lnTo>
                  <a:lnTo>
                    <a:pt x="11583060" y="0"/>
                  </a:lnTo>
                  <a:lnTo>
                    <a:pt x="11887860" y="130683"/>
                  </a:lnTo>
                  <a:lnTo>
                    <a:pt x="12116460" y="261251"/>
                  </a:lnTo>
                  <a:lnTo>
                    <a:pt x="12192660" y="457200"/>
                  </a:lnTo>
                  <a:lnTo>
                    <a:pt x="12192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240024" cy="138074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93997" y="400938"/>
            <a:ext cx="59289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latin typeface="Calibri"/>
                <a:cs typeface="Calibri"/>
              </a:rPr>
              <a:t>HİTAP</a:t>
            </a:r>
            <a:r>
              <a:rPr sz="4000" b="1" spc="-50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/</a:t>
            </a:r>
            <a:r>
              <a:rPr sz="4000" b="1" spc="-45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Tescil</a:t>
            </a:r>
            <a:r>
              <a:rPr sz="4000" b="1" spc="-40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Entegrasyonu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98590" y="5662980"/>
            <a:ext cx="10287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-50" dirty="0">
                <a:solidFill>
                  <a:srgbClr val="79CDFB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8340" y="1617090"/>
            <a:ext cx="10817860" cy="3806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715" indent="-342900" algn="just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355600" algn="l"/>
              </a:tabLst>
            </a:pP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Entegrasyonun</a:t>
            </a:r>
            <a:r>
              <a:rPr sz="2000" b="1" spc="5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sağlanması</a:t>
            </a:r>
            <a:r>
              <a:rPr sz="2000" b="1" spc="7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sonrasında,</a:t>
            </a:r>
            <a:r>
              <a:rPr sz="2000" b="1" spc="6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5510</a:t>
            </a:r>
            <a:r>
              <a:rPr sz="2000" b="1" spc="7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sayılı</a:t>
            </a:r>
            <a:r>
              <a:rPr sz="2000" b="1" spc="6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Sosyal</a:t>
            </a:r>
            <a:r>
              <a:rPr sz="2000" b="1" spc="7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Sigortalar</a:t>
            </a:r>
            <a:r>
              <a:rPr sz="2000" b="1" spc="7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ve</a:t>
            </a:r>
            <a:r>
              <a:rPr sz="2000" b="1" spc="7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Genel</a:t>
            </a:r>
            <a:r>
              <a:rPr sz="2000" b="1" spc="7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Sağlık</a:t>
            </a:r>
            <a:r>
              <a:rPr sz="2000" b="1" spc="7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Sigortası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Kanununun</a:t>
            </a:r>
            <a:r>
              <a:rPr sz="2000" b="1" spc="2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4</a:t>
            </a:r>
            <a:r>
              <a:rPr sz="2000" b="1" spc="28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üncü</a:t>
            </a:r>
            <a:r>
              <a:rPr sz="2000" b="1" spc="29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maddesinin</a:t>
            </a:r>
            <a:r>
              <a:rPr sz="2000" b="1" spc="30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birinci</a:t>
            </a:r>
            <a:r>
              <a:rPr sz="2000" b="1" spc="3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fıkrasının</a:t>
            </a:r>
            <a:r>
              <a:rPr sz="2000" b="1" spc="3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(c)</a:t>
            </a:r>
            <a:r>
              <a:rPr sz="2000" b="1" spc="2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bendi</a:t>
            </a:r>
            <a:r>
              <a:rPr sz="2000" b="1" spc="29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kapsamında</a:t>
            </a:r>
            <a:r>
              <a:rPr sz="2000" b="1" spc="30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u="sng" dirty="0">
                <a:solidFill>
                  <a:srgbClr val="046CA6"/>
                </a:solidFill>
                <a:uFill>
                  <a:solidFill>
                    <a:srgbClr val="046CA6"/>
                  </a:solidFill>
                </a:uFill>
                <a:latin typeface="Calibri"/>
                <a:cs typeface="Calibri"/>
              </a:rPr>
              <a:t>ilk</a:t>
            </a:r>
            <a:r>
              <a:rPr sz="2000" b="1" u="sng" spc="295" dirty="0">
                <a:solidFill>
                  <a:srgbClr val="046CA6"/>
                </a:solidFill>
                <a:uFill>
                  <a:solidFill>
                    <a:srgbClr val="046CA6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dirty="0">
                <a:solidFill>
                  <a:srgbClr val="046CA6"/>
                </a:solidFill>
                <a:uFill>
                  <a:solidFill>
                    <a:srgbClr val="046CA6"/>
                  </a:solidFill>
                </a:uFill>
                <a:latin typeface="Calibri"/>
                <a:cs typeface="Calibri"/>
              </a:rPr>
              <a:t>defa</a:t>
            </a:r>
            <a:r>
              <a:rPr sz="2000" b="1" u="sng" spc="305" dirty="0">
                <a:solidFill>
                  <a:srgbClr val="046CA6"/>
                </a:solidFill>
                <a:uFill>
                  <a:solidFill>
                    <a:srgbClr val="046CA6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dirty="0">
                <a:solidFill>
                  <a:srgbClr val="046CA6"/>
                </a:solidFill>
                <a:uFill>
                  <a:solidFill>
                    <a:srgbClr val="046CA6"/>
                  </a:solidFill>
                </a:uFill>
                <a:latin typeface="Calibri"/>
                <a:cs typeface="Calibri"/>
              </a:rPr>
              <a:t>göreve</a:t>
            </a:r>
            <a:r>
              <a:rPr sz="2000" b="1" u="sng" spc="315" dirty="0">
                <a:solidFill>
                  <a:srgbClr val="046CA6"/>
                </a:solidFill>
                <a:uFill>
                  <a:solidFill>
                    <a:srgbClr val="046CA6"/>
                  </a:solidFill>
                </a:uFill>
                <a:latin typeface="Calibri"/>
                <a:cs typeface="Calibri"/>
              </a:rPr>
              <a:t> </a:t>
            </a:r>
            <a:r>
              <a:rPr sz="2000" b="1" u="sng" spc="-10" dirty="0">
                <a:solidFill>
                  <a:srgbClr val="046CA6"/>
                </a:solidFill>
                <a:uFill>
                  <a:solidFill>
                    <a:srgbClr val="046CA6"/>
                  </a:solidFill>
                </a:uFill>
                <a:latin typeface="Calibri"/>
                <a:cs typeface="Calibri"/>
              </a:rPr>
              <a:t>başlayan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u="sng" dirty="0">
                <a:solidFill>
                  <a:srgbClr val="046CA6"/>
                </a:solidFill>
                <a:uFill>
                  <a:solidFill>
                    <a:srgbClr val="046CA6"/>
                  </a:solidFill>
                </a:uFill>
                <a:latin typeface="Calibri"/>
                <a:cs typeface="Calibri"/>
              </a:rPr>
              <a:t>sigortalıların</a:t>
            </a:r>
            <a:r>
              <a:rPr sz="2000" b="1" spc="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Hizmet</a:t>
            </a:r>
            <a:r>
              <a:rPr sz="2000" b="1" spc="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Takip</a:t>
            </a:r>
            <a:r>
              <a:rPr sz="2000" b="1" spc="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Programı</a:t>
            </a:r>
            <a:r>
              <a:rPr sz="2000" b="1" spc="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ve</a:t>
            </a:r>
            <a:r>
              <a:rPr sz="2000" b="1" spc="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5510</a:t>
            </a:r>
            <a:r>
              <a:rPr sz="2000" b="1" spc="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4/1-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c</a:t>
            </a:r>
            <a:r>
              <a:rPr sz="2000" b="1" spc="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(Devlet</a:t>
            </a:r>
            <a:r>
              <a:rPr sz="2000" b="1" spc="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Memurları)</a:t>
            </a:r>
            <a:r>
              <a:rPr sz="2000" b="1" spc="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Tescil</a:t>
            </a:r>
            <a:r>
              <a:rPr sz="2000" b="1" spc="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İşlemleri</a:t>
            </a:r>
            <a:r>
              <a:rPr sz="2000" b="1" spc="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Entegrasyon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Uygulamasına</a:t>
            </a:r>
            <a:r>
              <a:rPr sz="2000" b="1" spc="2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15</a:t>
            </a:r>
            <a:r>
              <a:rPr sz="2000" b="1" spc="2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gün</a:t>
            </a:r>
            <a:r>
              <a:rPr sz="2000" b="1" spc="2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içinde</a:t>
            </a:r>
            <a:r>
              <a:rPr sz="2000" b="1" spc="2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girilmesi</a:t>
            </a:r>
            <a:r>
              <a:rPr sz="2000" b="1" spc="2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suretiyle</a:t>
            </a:r>
            <a:r>
              <a:rPr sz="2000" b="1" spc="2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işe</a:t>
            </a:r>
            <a:r>
              <a:rPr sz="2000" b="1" spc="2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giriş</a:t>
            </a:r>
            <a:r>
              <a:rPr sz="2000" b="1" spc="2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bildirgesi</a:t>
            </a:r>
            <a:r>
              <a:rPr sz="2000" b="1" spc="2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düzenlendiğinde,</a:t>
            </a:r>
            <a:r>
              <a:rPr sz="2000" b="1" spc="2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Hizmet</a:t>
            </a:r>
            <a:r>
              <a:rPr sz="2000" b="1" spc="2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Takip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Programı</a:t>
            </a:r>
            <a:r>
              <a:rPr sz="2000" b="1" spc="459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için</a:t>
            </a:r>
            <a:r>
              <a:rPr sz="2000" b="1" spc="4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özlük</a:t>
            </a:r>
            <a:r>
              <a:rPr sz="2000" b="1" spc="4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bilgisi</a:t>
            </a:r>
            <a:r>
              <a:rPr sz="2000" b="1" spc="4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otomatik</a:t>
            </a:r>
            <a:r>
              <a:rPr sz="2000" b="1" spc="4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olarak</a:t>
            </a:r>
            <a:r>
              <a:rPr sz="2000" b="1" spc="49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oluşturularak,</a:t>
            </a:r>
            <a:r>
              <a:rPr sz="2000" b="1" spc="2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sigortalı</a:t>
            </a:r>
            <a:r>
              <a:rPr sz="2000" b="1" spc="4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için</a:t>
            </a:r>
            <a:r>
              <a:rPr sz="2000" b="1" spc="4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Hizmet</a:t>
            </a:r>
            <a:r>
              <a:rPr sz="2000" b="1" spc="4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Takip</a:t>
            </a:r>
            <a:r>
              <a:rPr sz="2000" b="1" spc="484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Programı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bilgisini</a:t>
            </a:r>
            <a:r>
              <a:rPr sz="20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girmekle</a:t>
            </a:r>
            <a:r>
              <a:rPr sz="20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zorunlu</a:t>
            </a:r>
            <a:r>
              <a:rPr sz="20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olan</a:t>
            </a:r>
            <a:r>
              <a:rPr sz="20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kullanıcı</a:t>
            </a:r>
            <a:r>
              <a:rPr sz="20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adına</a:t>
            </a:r>
            <a:r>
              <a:rPr sz="20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(saymanlık</a:t>
            </a:r>
            <a:r>
              <a:rPr sz="20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ve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kurum</a:t>
            </a:r>
            <a:r>
              <a:rPr sz="20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numarası)</a:t>
            </a:r>
            <a:r>
              <a:rPr sz="20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aktarılacaktır.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15"/>
              </a:spcBef>
              <a:buClr>
                <a:srgbClr val="046CA6"/>
              </a:buClr>
              <a:buFont typeface="Wingdings"/>
              <a:buChar char=""/>
            </a:pPr>
            <a:endParaRPr sz="2000">
              <a:latin typeface="Calibri"/>
              <a:cs typeface="Calibri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355600" algn="l"/>
              </a:tabLst>
            </a:pP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Sigortalının</a:t>
            </a:r>
            <a:r>
              <a:rPr sz="2000" b="1" spc="1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işe</a:t>
            </a:r>
            <a:r>
              <a:rPr sz="2000" b="1" spc="1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giriş</a:t>
            </a:r>
            <a:r>
              <a:rPr sz="2000" b="1" spc="1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bildirgesinin</a:t>
            </a:r>
            <a:r>
              <a:rPr sz="2000" b="1" spc="1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5510</a:t>
            </a:r>
            <a:r>
              <a:rPr sz="2000" b="1" spc="1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sayılı</a:t>
            </a:r>
            <a:r>
              <a:rPr sz="2000" b="1" spc="1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Kanunun</a:t>
            </a:r>
            <a:r>
              <a:rPr sz="2000" b="1" spc="1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8</a:t>
            </a:r>
            <a:r>
              <a:rPr sz="2000" b="1" spc="1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inci</a:t>
            </a:r>
            <a:r>
              <a:rPr sz="2000" b="1" spc="1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maddesinde</a:t>
            </a:r>
            <a:r>
              <a:rPr sz="2000" b="1" spc="1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yer</a:t>
            </a:r>
            <a:r>
              <a:rPr sz="2000" b="1" spc="1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alan</a:t>
            </a:r>
            <a:r>
              <a:rPr sz="2000" b="1" spc="1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15</a:t>
            </a:r>
            <a:r>
              <a:rPr sz="2000" b="1" spc="1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günlük</a:t>
            </a:r>
            <a:r>
              <a:rPr sz="2000" b="1" spc="1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yasal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sürede</a:t>
            </a:r>
            <a:r>
              <a:rPr sz="20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yapılmış</a:t>
            </a:r>
            <a:r>
              <a:rPr sz="2000" b="1" spc="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olması</a:t>
            </a:r>
            <a:r>
              <a:rPr sz="20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durumunda,</a:t>
            </a:r>
            <a:r>
              <a:rPr sz="2000" b="1" spc="-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Hizmet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Takip</a:t>
            </a:r>
            <a:r>
              <a:rPr sz="2000" b="1" spc="-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Programında</a:t>
            </a:r>
            <a:r>
              <a:rPr sz="20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özlük bilgisi</a:t>
            </a:r>
            <a:r>
              <a:rPr sz="20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de</a:t>
            </a:r>
            <a:r>
              <a:rPr sz="2000" b="1" spc="-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yasal</a:t>
            </a:r>
            <a:r>
              <a:rPr sz="2000" b="1" spc="-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sürede</a:t>
            </a:r>
            <a:r>
              <a:rPr sz="2000" b="1" spc="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(Sosyal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Sigorta</a:t>
            </a:r>
            <a:r>
              <a:rPr sz="2000" b="1" spc="2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İşlemleri</a:t>
            </a:r>
            <a:r>
              <a:rPr sz="2000" b="1" spc="2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Yönetmeliğinin</a:t>
            </a:r>
            <a:r>
              <a:rPr sz="2000" b="1" spc="2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Ek</a:t>
            </a:r>
            <a:r>
              <a:rPr sz="2000" b="1" spc="2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6</a:t>
            </a:r>
            <a:r>
              <a:rPr sz="2000" b="1" spc="2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ncı</a:t>
            </a:r>
            <a:r>
              <a:rPr sz="2000" b="1" spc="2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maddesinin</a:t>
            </a:r>
            <a:r>
              <a:rPr sz="2000" b="1" spc="229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üçüncü</a:t>
            </a:r>
            <a:r>
              <a:rPr sz="2000" b="1" spc="2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fıkrasının</a:t>
            </a:r>
            <a:r>
              <a:rPr sz="2000" b="1" spc="2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(c)</a:t>
            </a:r>
            <a:r>
              <a:rPr sz="2000" b="1" spc="2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bendinde</a:t>
            </a:r>
            <a:r>
              <a:rPr sz="2000" b="1" spc="229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belirtilen</a:t>
            </a:r>
            <a:r>
              <a:rPr sz="2000" b="1" spc="204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046CA6"/>
                </a:solidFill>
                <a:latin typeface="Calibri"/>
                <a:cs typeface="Calibri"/>
              </a:rPr>
              <a:t>90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gün</a:t>
            </a:r>
            <a:r>
              <a:rPr sz="20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içinde)</a:t>
            </a:r>
            <a:r>
              <a:rPr sz="20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giriş</a:t>
            </a:r>
            <a:r>
              <a:rPr sz="20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yapılmış</a:t>
            </a:r>
            <a:r>
              <a:rPr sz="20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olacağından,</a:t>
            </a:r>
            <a:r>
              <a:rPr sz="20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HİTAP</a:t>
            </a:r>
            <a:r>
              <a:rPr sz="20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özlük</a:t>
            </a:r>
            <a:r>
              <a:rPr sz="20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bilgisinin</a:t>
            </a:r>
            <a:r>
              <a:rPr sz="20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girilmemesi</a:t>
            </a:r>
            <a:r>
              <a:rPr sz="20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nedeniyle</a:t>
            </a:r>
            <a:r>
              <a:rPr sz="20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idari</a:t>
            </a:r>
            <a:r>
              <a:rPr sz="20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para</a:t>
            </a:r>
            <a:r>
              <a:rPr sz="20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cezası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söz</a:t>
            </a:r>
            <a:r>
              <a:rPr sz="20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konusu</a:t>
            </a:r>
            <a:r>
              <a:rPr sz="20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olmayacaktır.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SON </a:t>
            </a:r>
            <a:r>
              <a:rPr spc="-10" dirty="0"/>
              <a:t>NOTLAR</a:t>
            </a:r>
          </a:p>
        </p:txBody>
      </p:sp>
      <p:sp>
        <p:nvSpPr>
          <p:cNvPr id="3" name="object 3"/>
          <p:cNvSpPr/>
          <p:nvPr/>
        </p:nvSpPr>
        <p:spPr>
          <a:xfrm>
            <a:off x="406908" y="1071372"/>
            <a:ext cx="11480800" cy="5358765"/>
          </a:xfrm>
          <a:custGeom>
            <a:avLst/>
            <a:gdLst/>
            <a:ahLst/>
            <a:cxnLst/>
            <a:rect l="l" t="t" r="r" b="b"/>
            <a:pathLst>
              <a:path w="11480800" h="5358765">
                <a:moveTo>
                  <a:pt x="0" y="5358383"/>
                </a:moveTo>
                <a:lnTo>
                  <a:pt x="11480292" y="5358383"/>
                </a:lnTo>
                <a:lnTo>
                  <a:pt x="11480292" y="0"/>
                </a:lnTo>
                <a:lnTo>
                  <a:pt x="0" y="0"/>
                </a:lnTo>
                <a:lnTo>
                  <a:pt x="0" y="5358383"/>
                </a:lnTo>
                <a:close/>
              </a:path>
            </a:pathLst>
          </a:custGeom>
          <a:ln w="9144">
            <a:solidFill>
              <a:srgbClr val="046C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85343" y="1082167"/>
            <a:ext cx="11205845" cy="3866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marR="219710" indent="-342900">
              <a:lnSpc>
                <a:spcPct val="100000"/>
              </a:lnSpc>
              <a:spcBef>
                <a:spcPts val="95"/>
              </a:spcBef>
              <a:buFont typeface="Wingdings"/>
              <a:buChar char=""/>
              <a:tabLst>
                <a:tab pos="354965" algn="l"/>
              </a:tabLst>
            </a:pP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11)</a:t>
            </a:r>
            <a:r>
              <a:rPr sz="28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5510</a:t>
            </a:r>
            <a:r>
              <a:rPr sz="28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SK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046CA6"/>
                </a:solidFill>
                <a:latin typeface="Calibri"/>
                <a:cs typeface="Calibri"/>
              </a:rPr>
              <a:t>4/1-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c</a:t>
            </a:r>
            <a:r>
              <a:rPr sz="28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kapsamında</a:t>
            </a:r>
            <a:r>
              <a:rPr sz="28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ilk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defa</a:t>
            </a:r>
            <a:r>
              <a:rPr sz="28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göreve</a:t>
            </a:r>
            <a:r>
              <a:rPr sz="28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başlayan</a:t>
            </a:r>
            <a:r>
              <a:rPr sz="28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sigortalılardan memuriyetten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önce</a:t>
            </a:r>
            <a:r>
              <a:rPr sz="28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Kanunun</a:t>
            </a:r>
            <a:r>
              <a:rPr sz="28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4/1-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</a:t>
            </a:r>
            <a:r>
              <a:rPr sz="2800" b="1" spc="-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(SSK),</a:t>
            </a:r>
            <a:r>
              <a:rPr sz="28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046CA6"/>
                </a:solidFill>
                <a:latin typeface="Calibri"/>
                <a:cs typeface="Calibri"/>
              </a:rPr>
              <a:t>4/1-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</a:t>
            </a:r>
            <a:r>
              <a:rPr sz="2800" b="1" spc="-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046CA6"/>
                </a:solidFill>
                <a:latin typeface="Calibri"/>
                <a:cs typeface="Calibri"/>
              </a:rPr>
              <a:t>(Bağ-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Kur)</a:t>
            </a:r>
            <a:r>
              <a:rPr sz="2800" b="1" spc="-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kapsamındaki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hizmetleri,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yurtdışı</a:t>
            </a:r>
            <a:r>
              <a:rPr sz="2800" b="1" spc="-9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hizmeti</a:t>
            </a:r>
            <a:r>
              <a:rPr sz="2800" b="1" spc="-9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ve/veya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banka</a:t>
            </a:r>
            <a:r>
              <a:rPr sz="2800" b="1" spc="-10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emeklilik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sandıklarına</a:t>
            </a:r>
            <a:r>
              <a:rPr sz="28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046CA6"/>
                </a:solidFill>
                <a:latin typeface="Calibri"/>
                <a:cs typeface="Calibri"/>
              </a:rPr>
              <a:t>tabi</a:t>
            </a:r>
            <a:endParaRPr sz="2800">
              <a:latin typeface="Calibri"/>
              <a:cs typeface="Calibri"/>
            </a:endParaRPr>
          </a:p>
          <a:p>
            <a:pPr marL="354965" marR="5080">
              <a:lnSpc>
                <a:spcPct val="100000"/>
              </a:lnSpc>
            </a:pP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hizmeti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olanlar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hakkında</a:t>
            </a:r>
            <a:r>
              <a:rPr sz="28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5434</a:t>
            </a:r>
            <a:r>
              <a:rPr sz="28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sayılı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Kanunun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Ek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82</a:t>
            </a:r>
            <a:r>
              <a:rPr sz="28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nci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maddesinde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atıfta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bulunulmakta</a:t>
            </a:r>
            <a:r>
              <a:rPr sz="28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olup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5434</a:t>
            </a:r>
            <a:r>
              <a:rPr sz="28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sayılı</a:t>
            </a:r>
            <a:r>
              <a:rPr sz="28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Kanunun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89</a:t>
            </a:r>
            <a:r>
              <a:rPr sz="28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uncu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maddesi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gereğince</a:t>
            </a:r>
            <a:endParaRPr sz="2800">
              <a:latin typeface="Calibri"/>
              <a:cs typeface="Calibri"/>
            </a:endParaRPr>
          </a:p>
          <a:p>
            <a:pPr marL="354965" marR="401955">
              <a:lnSpc>
                <a:spcPct val="100000"/>
              </a:lnSpc>
            </a:pP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emekli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keseneğine</a:t>
            </a:r>
            <a:r>
              <a:rPr sz="28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esas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aylık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(EKEA)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yönünden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bu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hizmetler</a:t>
            </a:r>
            <a:r>
              <a:rPr sz="28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de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dikkate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alınıp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nazari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olarak</a:t>
            </a:r>
            <a:r>
              <a:rPr sz="28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EKEA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ait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intibakı</a:t>
            </a:r>
            <a:r>
              <a:rPr sz="28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yapılarak</a:t>
            </a:r>
            <a:r>
              <a:rPr sz="28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hizmet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belgesine işlenecektir.</a:t>
            </a:r>
            <a:r>
              <a:rPr sz="28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(5434</a:t>
            </a:r>
            <a:r>
              <a:rPr sz="28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SK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Ek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18.</a:t>
            </a:r>
            <a:r>
              <a:rPr sz="28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md.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yürürlükte</a:t>
            </a:r>
            <a:r>
              <a:rPr sz="28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olmadığından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kesenek</a:t>
            </a:r>
            <a:endParaRPr sz="2800">
              <a:latin typeface="Calibri"/>
              <a:cs typeface="Calibri"/>
            </a:endParaRPr>
          </a:p>
          <a:p>
            <a:pPr marL="354965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bilgileri</a:t>
            </a:r>
            <a:r>
              <a:rPr sz="28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yönünden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bu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tespit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edilen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EKEA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intibakı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esas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alınmayacaktır.)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150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SON </a:t>
            </a:r>
            <a:r>
              <a:rPr spc="-10" dirty="0"/>
              <a:t>NOTLAR</a:t>
            </a:r>
          </a:p>
        </p:txBody>
      </p:sp>
      <p:sp>
        <p:nvSpPr>
          <p:cNvPr id="3" name="object 3"/>
          <p:cNvSpPr/>
          <p:nvPr/>
        </p:nvSpPr>
        <p:spPr>
          <a:xfrm>
            <a:off x="406908" y="1071372"/>
            <a:ext cx="11480800" cy="5358765"/>
          </a:xfrm>
          <a:custGeom>
            <a:avLst/>
            <a:gdLst/>
            <a:ahLst/>
            <a:cxnLst/>
            <a:rect l="l" t="t" r="r" b="b"/>
            <a:pathLst>
              <a:path w="11480800" h="5358765">
                <a:moveTo>
                  <a:pt x="0" y="5358383"/>
                </a:moveTo>
                <a:lnTo>
                  <a:pt x="11480292" y="5358383"/>
                </a:lnTo>
                <a:lnTo>
                  <a:pt x="11480292" y="0"/>
                </a:lnTo>
                <a:lnTo>
                  <a:pt x="0" y="0"/>
                </a:lnTo>
                <a:lnTo>
                  <a:pt x="0" y="5358383"/>
                </a:lnTo>
                <a:close/>
              </a:path>
            </a:pathLst>
          </a:custGeom>
          <a:ln w="9144">
            <a:solidFill>
              <a:srgbClr val="046C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85343" y="1082167"/>
            <a:ext cx="11243310" cy="40373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95"/>
              </a:spcBef>
              <a:buFont typeface="Wingdings"/>
              <a:buChar char=""/>
              <a:tabLst>
                <a:tab pos="354965" algn="l"/>
              </a:tabLst>
            </a:pP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12)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Sigortalı;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öğrenim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değişikliğine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dair</a:t>
            </a:r>
            <a:r>
              <a:rPr sz="2800" b="1" spc="-8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diplomasını</a:t>
            </a:r>
            <a:r>
              <a:rPr sz="2800" b="1" spc="-8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Kuruma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ibraz</a:t>
            </a:r>
            <a:endParaRPr sz="2800">
              <a:latin typeface="Calibri"/>
              <a:cs typeface="Calibri"/>
            </a:endParaRPr>
          </a:p>
          <a:p>
            <a:pPr marL="354965" marR="259079">
              <a:lnSpc>
                <a:spcPct val="100000"/>
              </a:lnSpc>
            </a:pP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ettiğinde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eğitim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bilgisi</a:t>
            </a:r>
            <a:r>
              <a:rPr sz="2800" b="1" spc="-9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alanına</a:t>
            </a:r>
            <a:r>
              <a:rPr sz="28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diplomasını</a:t>
            </a:r>
            <a:r>
              <a:rPr sz="2800" b="1" spc="-9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ibraz</a:t>
            </a:r>
            <a:r>
              <a:rPr sz="2800" b="1" spc="-9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tarihinin,</a:t>
            </a:r>
            <a:r>
              <a:rPr sz="28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hizmet</a:t>
            </a:r>
            <a:r>
              <a:rPr sz="2800" b="1" spc="-10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cetveli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alanına</a:t>
            </a:r>
            <a:r>
              <a:rPr sz="28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ise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diploma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esas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alınarak</a:t>
            </a:r>
            <a:r>
              <a:rPr sz="28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yapılan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intibak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onay/olur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tarihinin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girilmesi</a:t>
            </a:r>
            <a:r>
              <a:rPr sz="2800" b="1" spc="-9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gerekmektedir.</a:t>
            </a:r>
            <a:endParaRPr sz="2800">
              <a:latin typeface="Calibri"/>
              <a:cs typeface="Calibri"/>
            </a:endParaRPr>
          </a:p>
          <a:p>
            <a:pPr marL="354965" marR="960755" indent="-342900">
              <a:lnSpc>
                <a:spcPct val="100000"/>
              </a:lnSpc>
              <a:spcBef>
                <a:spcPts val="675"/>
              </a:spcBef>
              <a:buFont typeface="Wingdings"/>
              <a:buChar char=""/>
              <a:tabLst>
                <a:tab pos="354965" algn="l"/>
              </a:tabLst>
            </a:pP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13)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Sözleşmeli</a:t>
            </a:r>
            <a:r>
              <a:rPr sz="2800" b="1" spc="-10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çalıştıran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kurumlarda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unvan</a:t>
            </a:r>
            <a:r>
              <a:rPr sz="2800" b="1" spc="-9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kodlarında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“sözleşmeli”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bilgisinin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bulunmasına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gerek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yoktur.</a:t>
            </a:r>
            <a:endParaRPr sz="2800">
              <a:latin typeface="Calibri"/>
              <a:cs typeface="Calibri"/>
            </a:endParaRPr>
          </a:p>
          <a:p>
            <a:pPr marL="354965" marR="5080" indent="-342900">
              <a:lnSpc>
                <a:spcPct val="100000"/>
              </a:lnSpc>
              <a:spcBef>
                <a:spcPts val="675"/>
              </a:spcBef>
              <a:buFont typeface="Wingdings"/>
              <a:buChar char=""/>
              <a:tabLst>
                <a:tab pos="354965" algn="l"/>
              </a:tabLst>
            </a:pP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14)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SSK,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046CA6"/>
                </a:solidFill>
                <a:latin typeface="Calibri"/>
                <a:cs typeface="Calibri"/>
              </a:rPr>
              <a:t>Bağ-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Kur,</a:t>
            </a:r>
            <a:r>
              <a:rPr sz="28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Banka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Sandıklarına</a:t>
            </a:r>
            <a:r>
              <a:rPr sz="28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tabi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geçen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sigortalı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hizmetler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hizmet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belgesi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alanına</a:t>
            </a:r>
            <a:r>
              <a:rPr sz="28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işlenmeyecektir.</a:t>
            </a:r>
            <a:r>
              <a:rPr sz="28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Bu</a:t>
            </a:r>
            <a:r>
              <a:rPr sz="28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bilgiler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«diğer</a:t>
            </a:r>
            <a:r>
              <a:rPr sz="28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hizmet»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alanına işlenecektir.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151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SON </a:t>
            </a:r>
            <a:r>
              <a:rPr spc="-10" dirty="0"/>
              <a:t>NOTLAR</a:t>
            </a:r>
          </a:p>
        </p:txBody>
      </p:sp>
      <p:sp>
        <p:nvSpPr>
          <p:cNvPr id="3" name="object 3"/>
          <p:cNvSpPr/>
          <p:nvPr/>
        </p:nvSpPr>
        <p:spPr>
          <a:xfrm>
            <a:off x="406908" y="1071372"/>
            <a:ext cx="11480800" cy="5358765"/>
          </a:xfrm>
          <a:custGeom>
            <a:avLst/>
            <a:gdLst/>
            <a:ahLst/>
            <a:cxnLst/>
            <a:rect l="l" t="t" r="r" b="b"/>
            <a:pathLst>
              <a:path w="11480800" h="5358765">
                <a:moveTo>
                  <a:pt x="0" y="5358383"/>
                </a:moveTo>
                <a:lnTo>
                  <a:pt x="11480292" y="5358383"/>
                </a:lnTo>
                <a:lnTo>
                  <a:pt x="11480292" y="0"/>
                </a:lnTo>
                <a:lnTo>
                  <a:pt x="0" y="0"/>
                </a:lnTo>
                <a:lnTo>
                  <a:pt x="0" y="5358383"/>
                </a:lnTo>
                <a:close/>
              </a:path>
            </a:pathLst>
          </a:custGeom>
          <a:ln w="9144">
            <a:solidFill>
              <a:srgbClr val="046C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85343" y="1082167"/>
            <a:ext cx="11108055" cy="2671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marR="139065" indent="-342900">
              <a:lnSpc>
                <a:spcPct val="100000"/>
              </a:lnSpc>
              <a:spcBef>
                <a:spcPts val="95"/>
              </a:spcBef>
              <a:buFont typeface="Wingdings"/>
              <a:buChar char=""/>
              <a:tabLst>
                <a:tab pos="354965" algn="l"/>
              </a:tabLst>
            </a:pP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15)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Askerlik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hizmetinin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başlangıç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ve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bitiş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tarihleri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hizmet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belgesi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alanına işlenmeyecektir.</a:t>
            </a:r>
            <a:endParaRPr sz="2800">
              <a:latin typeface="Calibri"/>
              <a:cs typeface="Calibri"/>
            </a:endParaRPr>
          </a:p>
          <a:p>
            <a:pPr marL="354965" marR="114300" indent="-342900">
              <a:lnSpc>
                <a:spcPct val="100000"/>
              </a:lnSpc>
              <a:spcBef>
                <a:spcPts val="675"/>
              </a:spcBef>
              <a:buFont typeface="Wingdings"/>
              <a:buChar char=""/>
              <a:tabLst>
                <a:tab pos="354965" algn="l"/>
                <a:tab pos="4819650" algn="l"/>
              </a:tabLst>
            </a:pP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Askerlik</a:t>
            </a:r>
            <a:r>
              <a:rPr sz="28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bilgileri</a:t>
            </a:r>
            <a:r>
              <a:rPr sz="28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“Askerlik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Hizmeti”</a:t>
            </a:r>
            <a:r>
              <a:rPr sz="2800" b="1" spc="-9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alanına</a:t>
            </a:r>
            <a:r>
              <a:rPr sz="28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işlenecektir.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Askerlik</a:t>
            </a:r>
            <a:r>
              <a:rPr sz="28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hizmeti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devam</a:t>
            </a:r>
            <a:r>
              <a:rPr sz="2800" b="1" spc="-8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ederken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Sağlık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Kurulu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Raporu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ile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askerlik</a:t>
            </a:r>
            <a:r>
              <a:rPr sz="28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süresinin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kalan</a:t>
            </a:r>
            <a:endParaRPr sz="2800">
              <a:latin typeface="Calibri"/>
              <a:cs typeface="Calibri"/>
            </a:endParaRPr>
          </a:p>
          <a:p>
            <a:pPr marL="354965" marR="5080">
              <a:lnSpc>
                <a:spcPct val="100000"/>
              </a:lnSpc>
            </a:pP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kısmından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muaf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olanların,</a:t>
            </a:r>
            <a:r>
              <a:rPr sz="28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hem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askerlik</a:t>
            </a:r>
            <a:r>
              <a:rPr sz="28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süresine</a:t>
            </a:r>
            <a:r>
              <a:rPr sz="28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ait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bilgiler</a:t>
            </a:r>
            <a:r>
              <a:rPr sz="28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hem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de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046CA6"/>
                </a:solidFill>
                <a:latin typeface="Calibri"/>
                <a:cs typeface="Calibri"/>
              </a:rPr>
              <a:t>muaf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alanı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ayrı</a:t>
            </a:r>
            <a:r>
              <a:rPr sz="28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ayrı</a:t>
            </a:r>
            <a:r>
              <a:rPr sz="28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2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kayıt</a:t>
            </a:r>
            <a:r>
              <a:rPr sz="28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olacak</a:t>
            </a:r>
            <a:r>
              <a:rPr sz="28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şekilde</a:t>
            </a:r>
            <a:r>
              <a:rPr sz="28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doldurulacaktır.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152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/>
              <a:t>SÖZLEŞMELİ</a:t>
            </a:r>
            <a:r>
              <a:rPr sz="2800" spc="-90" dirty="0"/>
              <a:t> </a:t>
            </a:r>
            <a:r>
              <a:rPr sz="2800" dirty="0"/>
              <a:t>ÇALIŞMAKTA</a:t>
            </a:r>
            <a:r>
              <a:rPr sz="2800" spc="-90" dirty="0"/>
              <a:t> </a:t>
            </a:r>
            <a:r>
              <a:rPr sz="2800" dirty="0"/>
              <a:t>İKEN</a:t>
            </a:r>
            <a:r>
              <a:rPr sz="2800" spc="-100" dirty="0"/>
              <a:t> </a:t>
            </a:r>
            <a:r>
              <a:rPr sz="2800" dirty="0"/>
              <a:t>KADROYA</a:t>
            </a:r>
            <a:r>
              <a:rPr sz="2800" spc="-90" dirty="0"/>
              <a:t> </a:t>
            </a:r>
            <a:r>
              <a:rPr sz="2800" spc="-10" dirty="0"/>
              <a:t>GEÇENLER</a:t>
            </a:r>
            <a:endParaRPr sz="2800"/>
          </a:p>
        </p:txBody>
      </p:sp>
      <p:grpSp>
        <p:nvGrpSpPr>
          <p:cNvPr id="3" name="object 3"/>
          <p:cNvGrpSpPr/>
          <p:nvPr/>
        </p:nvGrpSpPr>
        <p:grpSpPr>
          <a:xfrm>
            <a:off x="813816" y="896111"/>
            <a:ext cx="10911840" cy="5343525"/>
            <a:chOff x="813816" y="896111"/>
            <a:chExt cx="10911840" cy="53435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9515" y="905255"/>
              <a:ext cx="10856996" cy="53248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18388" y="900683"/>
              <a:ext cx="10902950" cy="5334000"/>
            </a:xfrm>
            <a:custGeom>
              <a:avLst/>
              <a:gdLst/>
              <a:ahLst/>
              <a:cxnLst/>
              <a:rect l="l" t="t" r="r" b="b"/>
              <a:pathLst>
                <a:path w="10902950" h="5334000">
                  <a:moveTo>
                    <a:pt x="0" y="5334000"/>
                  </a:moveTo>
                  <a:lnTo>
                    <a:pt x="10902696" y="5334000"/>
                  </a:lnTo>
                  <a:lnTo>
                    <a:pt x="10902696" y="0"/>
                  </a:lnTo>
                  <a:lnTo>
                    <a:pt x="0" y="0"/>
                  </a:lnTo>
                  <a:lnTo>
                    <a:pt x="0" y="5334000"/>
                  </a:lnTo>
                  <a:close/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153</a:t>
            </a:fld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08375" y="78435"/>
            <a:ext cx="296291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Mevzuat</a:t>
            </a:r>
            <a:r>
              <a:rPr sz="32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Birimleri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50669" y="940765"/>
            <a:ext cx="9367520" cy="17360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solidFill>
                  <a:srgbClr val="046CA6"/>
                </a:solidFill>
                <a:latin typeface="Calibri"/>
                <a:cs typeface="Calibri"/>
              </a:rPr>
              <a:t>EMEKLİLİK</a:t>
            </a:r>
            <a:r>
              <a:rPr sz="40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046CA6"/>
                </a:solidFill>
                <a:latin typeface="Calibri"/>
                <a:cs typeface="Calibri"/>
              </a:rPr>
              <a:t>HİZMETLERİ</a:t>
            </a:r>
            <a:r>
              <a:rPr sz="40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046CA6"/>
                </a:solidFill>
                <a:latin typeface="Calibri"/>
                <a:cs typeface="Calibri"/>
              </a:rPr>
              <a:t>GENEL</a:t>
            </a:r>
            <a:r>
              <a:rPr sz="40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000" b="1" spc="-10" dirty="0">
                <a:solidFill>
                  <a:srgbClr val="046CA6"/>
                </a:solidFill>
                <a:latin typeface="Calibri"/>
                <a:cs typeface="Calibri"/>
              </a:rPr>
              <a:t>MÜDÜRLÜĞÜ</a:t>
            </a:r>
            <a:endParaRPr sz="4000">
              <a:latin typeface="Calibri"/>
              <a:cs typeface="Calibri"/>
            </a:endParaRPr>
          </a:p>
          <a:p>
            <a:pPr marL="1035050" marR="1028700" algn="ctr">
              <a:lnSpc>
                <a:spcPct val="100000"/>
              </a:lnSpc>
              <a:spcBef>
                <a:spcPts val="30"/>
              </a:spcBef>
            </a:pPr>
            <a:r>
              <a:rPr sz="3600" b="1" dirty="0">
                <a:solidFill>
                  <a:srgbClr val="046CA6"/>
                </a:solidFill>
                <a:latin typeface="Calibri"/>
                <a:cs typeface="Calibri"/>
              </a:rPr>
              <a:t>KAMU</a:t>
            </a:r>
            <a:r>
              <a:rPr sz="36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046CA6"/>
                </a:solidFill>
                <a:latin typeface="Calibri"/>
                <a:cs typeface="Calibri"/>
              </a:rPr>
              <a:t>GÖREVLİLERİ</a:t>
            </a:r>
            <a:r>
              <a:rPr sz="36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046CA6"/>
                </a:solidFill>
                <a:latin typeface="Calibri"/>
                <a:cs typeface="Calibri"/>
              </a:rPr>
              <a:t>TESCİL</a:t>
            </a:r>
            <a:r>
              <a:rPr sz="36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046CA6"/>
                </a:solidFill>
                <a:latin typeface="Calibri"/>
                <a:cs typeface="Calibri"/>
              </a:rPr>
              <a:t>VE</a:t>
            </a:r>
            <a:r>
              <a:rPr sz="36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046CA6"/>
                </a:solidFill>
                <a:latin typeface="Calibri"/>
                <a:cs typeface="Calibri"/>
              </a:rPr>
              <a:t>HİZMET </a:t>
            </a:r>
            <a:r>
              <a:rPr sz="3600" b="1" dirty="0">
                <a:solidFill>
                  <a:srgbClr val="046CA6"/>
                </a:solidFill>
                <a:latin typeface="Calibri"/>
                <a:cs typeface="Calibri"/>
              </a:rPr>
              <a:t>DAİRE</a:t>
            </a:r>
            <a:r>
              <a:rPr sz="3600" b="1" spc="-10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046CA6"/>
                </a:solidFill>
                <a:latin typeface="Calibri"/>
                <a:cs typeface="Calibri"/>
              </a:rPr>
              <a:t>BAŞKANLIĞI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8408" y="3781044"/>
            <a:ext cx="10344912" cy="149351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3578733" y="4003370"/>
            <a:ext cx="5146040" cy="1047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Verdana"/>
                <a:cs typeface="Verdana"/>
              </a:rPr>
              <a:t>Hizmet</a:t>
            </a:r>
            <a:r>
              <a:rPr sz="1800" b="1" spc="-55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Takip</a:t>
            </a:r>
            <a:r>
              <a:rPr sz="1800" b="1" spc="-50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Programı</a:t>
            </a:r>
            <a:r>
              <a:rPr sz="1800" b="1" spc="-60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Şube</a:t>
            </a:r>
            <a:r>
              <a:rPr sz="1800" b="1" spc="-50" dirty="0">
                <a:latin typeface="Verdana"/>
                <a:cs typeface="Verdana"/>
              </a:rPr>
              <a:t> </a:t>
            </a:r>
            <a:r>
              <a:rPr sz="1800" b="1" spc="-10" dirty="0">
                <a:latin typeface="Verdana"/>
                <a:cs typeface="Verdana"/>
              </a:rPr>
              <a:t>Müdürlüğü</a:t>
            </a:r>
            <a:endParaRPr sz="18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40"/>
              </a:spcBef>
            </a:pPr>
            <a:endParaRPr sz="18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800" b="1" dirty="0">
                <a:latin typeface="Verdana"/>
                <a:cs typeface="Verdana"/>
              </a:rPr>
              <a:t>Tescil</a:t>
            </a:r>
            <a:r>
              <a:rPr sz="1800" b="1" spc="-40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Şube</a:t>
            </a:r>
            <a:r>
              <a:rPr sz="1800" b="1" spc="-30" dirty="0">
                <a:latin typeface="Verdana"/>
                <a:cs typeface="Verdana"/>
              </a:rPr>
              <a:t> </a:t>
            </a:r>
            <a:r>
              <a:rPr sz="1800" b="1" spc="-10" dirty="0">
                <a:latin typeface="Verdana"/>
                <a:cs typeface="Verdana"/>
              </a:rPr>
              <a:t>Müdürlüğü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154</a:t>
            </a:fld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Yazılım</a:t>
            </a:r>
            <a:r>
              <a:rPr spc="-50" dirty="0"/>
              <a:t> </a:t>
            </a:r>
            <a:r>
              <a:rPr spc="-10" dirty="0"/>
              <a:t>Birimi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142235" y="1414729"/>
            <a:ext cx="880046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48285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solidFill>
                  <a:srgbClr val="046CA6"/>
                </a:solidFill>
                <a:latin typeface="Calibri"/>
                <a:cs typeface="Calibri"/>
              </a:rPr>
              <a:t>HİZMET</a:t>
            </a:r>
            <a:r>
              <a:rPr sz="4000" b="1" spc="-1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046CA6"/>
                </a:solidFill>
                <a:latin typeface="Calibri"/>
                <a:cs typeface="Calibri"/>
              </a:rPr>
              <a:t>SUNUMU</a:t>
            </a:r>
            <a:r>
              <a:rPr sz="4000" b="1" spc="-114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046CA6"/>
                </a:solidFill>
                <a:latin typeface="Calibri"/>
                <a:cs typeface="Calibri"/>
              </a:rPr>
              <a:t>GENEL</a:t>
            </a:r>
            <a:r>
              <a:rPr sz="4000" b="1" spc="-1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000" b="1" spc="-10" dirty="0">
                <a:solidFill>
                  <a:srgbClr val="046CA6"/>
                </a:solidFill>
                <a:latin typeface="Calibri"/>
                <a:cs typeface="Calibri"/>
              </a:rPr>
              <a:t>MÜDÜRLÜĞÜ </a:t>
            </a:r>
            <a:r>
              <a:rPr sz="4000" b="1" dirty="0">
                <a:solidFill>
                  <a:srgbClr val="046CA6"/>
                </a:solidFill>
                <a:latin typeface="Calibri"/>
                <a:cs typeface="Calibri"/>
              </a:rPr>
              <a:t>SİGORTA</a:t>
            </a:r>
            <a:r>
              <a:rPr sz="4000" b="1" spc="-9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000" b="1" spc="-10" dirty="0">
                <a:solidFill>
                  <a:srgbClr val="046CA6"/>
                </a:solidFill>
                <a:latin typeface="Calibri"/>
                <a:cs typeface="Calibri"/>
              </a:rPr>
              <a:t>YAZILIMLARI</a:t>
            </a:r>
            <a:r>
              <a:rPr sz="4000" b="1" spc="-10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046CA6"/>
                </a:solidFill>
                <a:latin typeface="Calibri"/>
                <a:cs typeface="Calibri"/>
              </a:rPr>
              <a:t>DAİRE</a:t>
            </a:r>
            <a:r>
              <a:rPr sz="4000" b="1" spc="-9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000" b="1" spc="-10" dirty="0">
                <a:solidFill>
                  <a:srgbClr val="046CA6"/>
                </a:solidFill>
                <a:latin typeface="Calibri"/>
                <a:cs typeface="Calibri"/>
              </a:rPr>
              <a:t>BAŞKANLIĞI</a:t>
            </a:r>
            <a:endParaRPr sz="4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8408" y="3781044"/>
            <a:ext cx="10344912" cy="74675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116963" y="3866210"/>
            <a:ext cx="806704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Verdana"/>
                <a:cs typeface="Verdana"/>
              </a:rPr>
              <a:t>Bağımsız</a:t>
            </a:r>
            <a:r>
              <a:rPr sz="1800" b="1" spc="-60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Çalışanlar</a:t>
            </a:r>
            <a:r>
              <a:rPr sz="1800" b="1" spc="-50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ve</a:t>
            </a:r>
            <a:r>
              <a:rPr sz="1800" b="1" spc="-35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Kamu</a:t>
            </a:r>
            <a:r>
              <a:rPr sz="1800" b="1" spc="-60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Görevlileri</a:t>
            </a:r>
            <a:r>
              <a:rPr sz="1800" b="1" spc="-50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Tescil,</a:t>
            </a:r>
            <a:r>
              <a:rPr sz="1800" b="1" spc="-40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Prim</a:t>
            </a:r>
            <a:r>
              <a:rPr sz="1800" b="1" spc="-65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ve</a:t>
            </a:r>
            <a:r>
              <a:rPr sz="1800" b="1" spc="-30" dirty="0">
                <a:latin typeface="Verdana"/>
                <a:cs typeface="Verdana"/>
              </a:rPr>
              <a:t> </a:t>
            </a:r>
            <a:r>
              <a:rPr sz="1800" b="1" spc="-10" dirty="0">
                <a:latin typeface="Verdana"/>
                <a:cs typeface="Verdana"/>
              </a:rPr>
              <a:t>Hizmet</a:t>
            </a:r>
            <a:endParaRPr sz="1800">
              <a:latin typeface="Verdana"/>
              <a:cs typeface="Verdana"/>
            </a:endParaRPr>
          </a:p>
          <a:p>
            <a:pPr marL="78105" algn="ctr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latin typeface="Verdana"/>
                <a:cs typeface="Verdana"/>
              </a:rPr>
              <a:t>Şube</a:t>
            </a:r>
            <a:r>
              <a:rPr sz="1800" b="1" spc="-45" dirty="0">
                <a:latin typeface="Verdana"/>
                <a:cs typeface="Verdana"/>
              </a:rPr>
              <a:t> </a:t>
            </a:r>
            <a:r>
              <a:rPr sz="1800" b="1" spc="-10" dirty="0">
                <a:latin typeface="Verdana"/>
                <a:cs typeface="Verdana"/>
              </a:rPr>
              <a:t>Müdürlüğü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155</a:t>
            </a:fld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4500431-517F-8046-6E36-219A81D2E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64E46D1-88C9-B085-6AEF-2FF67A180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942" y="1066800"/>
            <a:ext cx="11588115" cy="3046988"/>
          </a:xfrm>
        </p:spPr>
        <p:txBody>
          <a:bodyPr/>
          <a:lstStyle/>
          <a:p>
            <a:pPr algn="ctr"/>
            <a:endParaRPr lang="tr-TR" sz="6600" dirty="0"/>
          </a:p>
          <a:p>
            <a:pPr algn="ctr"/>
            <a:r>
              <a:rPr lang="tr-TR" sz="6600" dirty="0"/>
              <a:t>TEŞEKKÜR EDERİZ…</a:t>
            </a:r>
          </a:p>
          <a:p>
            <a:pPr algn="ctr"/>
            <a:endParaRPr lang="tr-TR" sz="6600" dirty="0"/>
          </a:p>
        </p:txBody>
      </p:sp>
    </p:spTree>
    <p:extLst>
      <p:ext uri="{BB962C8B-B14F-4D97-AF65-F5344CB8AC3E}">
        <p14:creationId xmlns:p14="http://schemas.microsoft.com/office/powerpoint/2010/main" val="2705698142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23"/>
            <a:ext cx="12192000" cy="1419860"/>
          </a:xfrm>
          <a:custGeom>
            <a:avLst/>
            <a:gdLst/>
            <a:ahLst/>
            <a:cxnLst/>
            <a:rect l="l" t="t" r="r" b="b"/>
            <a:pathLst>
              <a:path w="12192000" h="1419860">
                <a:moveTo>
                  <a:pt x="12192000" y="0"/>
                </a:moveTo>
                <a:lnTo>
                  <a:pt x="38100" y="0"/>
                </a:lnTo>
                <a:lnTo>
                  <a:pt x="38100" y="1194536"/>
                </a:lnTo>
                <a:lnTo>
                  <a:pt x="0" y="1194562"/>
                </a:lnTo>
                <a:lnTo>
                  <a:pt x="55029" y="1275334"/>
                </a:lnTo>
                <a:lnTo>
                  <a:pt x="446214" y="1295463"/>
                </a:lnTo>
                <a:lnTo>
                  <a:pt x="1026337" y="1321574"/>
                </a:lnTo>
                <a:lnTo>
                  <a:pt x="1662963" y="1347050"/>
                </a:lnTo>
                <a:lnTo>
                  <a:pt x="2237676" y="1367472"/>
                </a:lnTo>
                <a:lnTo>
                  <a:pt x="2768638" y="1383969"/>
                </a:lnTo>
                <a:lnTo>
                  <a:pt x="3179267" y="1394891"/>
                </a:lnTo>
                <a:lnTo>
                  <a:pt x="3522916" y="1402524"/>
                </a:lnTo>
                <a:lnTo>
                  <a:pt x="3943743" y="1409522"/>
                </a:lnTo>
                <a:lnTo>
                  <a:pt x="4485297" y="1415453"/>
                </a:lnTo>
                <a:lnTo>
                  <a:pt x="5094452" y="1418920"/>
                </a:lnTo>
                <a:lnTo>
                  <a:pt x="5820321" y="1419326"/>
                </a:lnTo>
                <a:lnTo>
                  <a:pt x="6656375" y="1415440"/>
                </a:lnTo>
                <a:lnTo>
                  <a:pt x="7534554" y="1406791"/>
                </a:lnTo>
                <a:lnTo>
                  <a:pt x="8193354" y="1397330"/>
                </a:lnTo>
                <a:lnTo>
                  <a:pt x="8747265" y="1386611"/>
                </a:lnTo>
                <a:lnTo>
                  <a:pt x="9508045" y="1368298"/>
                </a:lnTo>
                <a:lnTo>
                  <a:pt x="10382606" y="1343240"/>
                </a:lnTo>
                <a:lnTo>
                  <a:pt x="11180382" y="1316697"/>
                </a:lnTo>
                <a:lnTo>
                  <a:pt x="11750383" y="1294688"/>
                </a:lnTo>
                <a:lnTo>
                  <a:pt x="12051221" y="1281010"/>
                </a:lnTo>
                <a:lnTo>
                  <a:pt x="12131040" y="1276858"/>
                </a:lnTo>
                <a:lnTo>
                  <a:pt x="12083682" y="1222248"/>
                </a:lnTo>
                <a:lnTo>
                  <a:pt x="12192000" y="122224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6C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665" y="0"/>
            <a:ext cx="12193270" cy="6858000"/>
            <a:chOff x="-665" y="0"/>
            <a:chExt cx="12193270" cy="6858000"/>
          </a:xfrm>
        </p:grpSpPr>
        <p:sp>
          <p:nvSpPr>
            <p:cNvPr id="4" name="object 4"/>
            <p:cNvSpPr/>
            <p:nvPr/>
          </p:nvSpPr>
          <p:spPr>
            <a:xfrm>
              <a:off x="0" y="5459476"/>
              <a:ext cx="12192000" cy="1397000"/>
            </a:xfrm>
            <a:custGeom>
              <a:avLst/>
              <a:gdLst/>
              <a:ahLst/>
              <a:cxnLst/>
              <a:rect l="l" t="t" r="r" b="b"/>
              <a:pathLst>
                <a:path w="12192000" h="1397000">
                  <a:moveTo>
                    <a:pt x="12192000" y="199136"/>
                  </a:moveTo>
                  <a:lnTo>
                    <a:pt x="12076570" y="199136"/>
                  </a:lnTo>
                  <a:lnTo>
                    <a:pt x="12131040" y="138315"/>
                  </a:lnTo>
                  <a:lnTo>
                    <a:pt x="12022214" y="132905"/>
                  </a:lnTo>
                  <a:lnTo>
                    <a:pt x="11672189" y="117868"/>
                  </a:lnTo>
                  <a:lnTo>
                    <a:pt x="11081207" y="96278"/>
                  </a:lnTo>
                  <a:lnTo>
                    <a:pt x="10211384" y="68935"/>
                  </a:lnTo>
                  <a:lnTo>
                    <a:pt x="9330677" y="45288"/>
                  </a:lnTo>
                  <a:lnTo>
                    <a:pt x="8576958" y="28536"/>
                  </a:lnTo>
                  <a:lnTo>
                    <a:pt x="8038452" y="19202"/>
                  </a:lnTo>
                  <a:lnTo>
                    <a:pt x="7123798" y="7950"/>
                  </a:lnTo>
                  <a:lnTo>
                    <a:pt x="6238430" y="1612"/>
                  </a:lnTo>
                  <a:lnTo>
                    <a:pt x="5455971" y="0"/>
                  </a:lnTo>
                  <a:lnTo>
                    <a:pt x="4737151" y="2273"/>
                  </a:lnTo>
                  <a:lnTo>
                    <a:pt x="4138447" y="7391"/>
                  </a:lnTo>
                  <a:lnTo>
                    <a:pt x="3634829" y="14503"/>
                  </a:lnTo>
                  <a:lnTo>
                    <a:pt x="3294951" y="21297"/>
                  </a:lnTo>
                  <a:lnTo>
                    <a:pt x="2886595" y="31318"/>
                  </a:lnTo>
                  <a:lnTo>
                    <a:pt x="2355202" y="46774"/>
                  </a:lnTo>
                  <a:lnTo>
                    <a:pt x="1775561" y="66230"/>
                  </a:lnTo>
                  <a:lnTo>
                    <a:pt x="1126871" y="90868"/>
                  </a:lnTo>
                  <a:lnTo>
                    <a:pt x="485673" y="118414"/>
                  </a:lnTo>
                  <a:lnTo>
                    <a:pt x="55029" y="139725"/>
                  </a:lnTo>
                  <a:lnTo>
                    <a:pt x="0" y="217995"/>
                  </a:lnTo>
                  <a:lnTo>
                    <a:pt x="38100" y="218033"/>
                  </a:lnTo>
                  <a:lnTo>
                    <a:pt x="38100" y="1397000"/>
                  </a:lnTo>
                  <a:lnTo>
                    <a:pt x="12192000" y="1397000"/>
                  </a:lnTo>
                  <a:lnTo>
                    <a:pt x="12192000" y="199136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912" y="38100"/>
              <a:ext cx="12084050" cy="6781800"/>
            </a:xfrm>
            <a:custGeom>
              <a:avLst/>
              <a:gdLst/>
              <a:ahLst/>
              <a:cxnLst/>
              <a:rect l="l" t="t" r="r" b="b"/>
              <a:pathLst>
                <a:path w="12084050" h="6781800">
                  <a:moveTo>
                    <a:pt x="0" y="422275"/>
                  </a:moveTo>
                  <a:lnTo>
                    <a:pt x="2841" y="373036"/>
                  </a:lnTo>
                  <a:lnTo>
                    <a:pt x="11152" y="325465"/>
                  </a:lnTo>
                  <a:lnTo>
                    <a:pt x="24618" y="279876"/>
                  </a:lnTo>
                  <a:lnTo>
                    <a:pt x="42922" y="236588"/>
                  </a:lnTo>
                  <a:lnTo>
                    <a:pt x="65745" y="195917"/>
                  </a:lnTo>
                  <a:lnTo>
                    <a:pt x="92772" y="158182"/>
                  </a:lnTo>
                  <a:lnTo>
                    <a:pt x="123686" y="123698"/>
                  </a:lnTo>
                  <a:lnTo>
                    <a:pt x="158170" y="92782"/>
                  </a:lnTo>
                  <a:lnTo>
                    <a:pt x="195907" y="65753"/>
                  </a:lnTo>
                  <a:lnTo>
                    <a:pt x="236581" y="42928"/>
                  </a:lnTo>
                  <a:lnTo>
                    <a:pt x="279873" y="24622"/>
                  </a:lnTo>
                  <a:lnTo>
                    <a:pt x="325469" y="11154"/>
                  </a:lnTo>
                  <a:lnTo>
                    <a:pt x="373050" y="2841"/>
                  </a:lnTo>
                  <a:lnTo>
                    <a:pt x="422300" y="0"/>
                  </a:lnTo>
                  <a:lnTo>
                    <a:pt x="11661521" y="0"/>
                  </a:lnTo>
                  <a:lnTo>
                    <a:pt x="11710759" y="2841"/>
                  </a:lnTo>
                  <a:lnTo>
                    <a:pt x="11758330" y="11154"/>
                  </a:lnTo>
                  <a:lnTo>
                    <a:pt x="11803919" y="24622"/>
                  </a:lnTo>
                  <a:lnTo>
                    <a:pt x="11847207" y="42928"/>
                  </a:lnTo>
                  <a:lnTo>
                    <a:pt x="11887878" y="65753"/>
                  </a:lnTo>
                  <a:lnTo>
                    <a:pt x="11925613" y="92782"/>
                  </a:lnTo>
                  <a:lnTo>
                    <a:pt x="11960098" y="123697"/>
                  </a:lnTo>
                  <a:lnTo>
                    <a:pt x="11991013" y="158182"/>
                  </a:lnTo>
                  <a:lnTo>
                    <a:pt x="12018042" y="195917"/>
                  </a:lnTo>
                  <a:lnTo>
                    <a:pt x="12040867" y="236588"/>
                  </a:lnTo>
                  <a:lnTo>
                    <a:pt x="12059173" y="279876"/>
                  </a:lnTo>
                  <a:lnTo>
                    <a:pt x="12072641" y="325465"/>
                  </a:lnTo>
                  <a:lnTo>
                    <a:pt x="12080954" y="373036"/>
                  </a:lnTo>
                  <a:lnTo>
                    <a:pt x="12083796" y="422275"/>
                  </a:lnTo>
                  <a:lnTo>
                    <a:pt x="12083796" y="6359499"/>
                  </a:lnTo>
                  <a:lnTo>
                    <a:pt x="12080954" y="6408749"/>
                  </a:lnTo>
                  <a:lnTo>
                    <a:pt x="12072641" y="6456330"/>
                  </a:lnTo>
                  <a:lnTo>
                    <a:pt x="12059173" y="6501926"/>
                  </a:lnTo>
                  <a:lnTo>
                    <a:pt x="12040867" y="6545218"/>
                  </a:lnTo>
                  <a:lnTo>
                    <a:pt x="12018042" y="6585891"/>
                  </a:lnTo>
                  <a:lnTo>
                    <a:pt x="11991013" y="6623628"/>
                  </a:lnTo>
                  <a:lnTo>
                    <a:pt x="11960098" y="6658112"/>
                  </a:lnTo>
                  <a:lnTo>
                    <a:pt x="11925613" y="6689026"/>
                  </a:lnTo>
                  <a:lnTo>
                    <a:pt x="11887878" y="6716053"/>
                  </a:lnTo>
                  <a:lnTo>
                    <a:pt x="11847207" y="6738876"/>
                  </a:lnTo>
                  <a:lnTo>
                    <a:pt x="11803919" y="6757179"/>
                  </a:lnTo>
                  <a:lnTo>
                    <a:pt x="11758330" y="6770645"/>
                  </a:lnTo>
                  <a:lnTo>
                    <a:pt x="11710759" y="6778957"/>
                  </a:lnTo>
                  <a:lnTo>
                    <a:pt x="11661521" y="6781798"/>
                  </a:lnTo>
                  <a:lnTo>
                    <a:pt x="422300" y="6781798"/>
                  </a:lnTo>
                  <a:lnTo>
                    <a:pt x="373050" y="6778957"/>
                  </a:lnTo>
                  <a:lnTo>
                    <a:pt x="325469" y="6770645"/>
                  </a:lnTo>
                  <a:lnTo>
                    <a:pt x="279873" y="6757179"/>
                  </a:lnTo>
                  <a:lnTo>
                    <a:pt x="236581" y="6738876"/>
                  </a:lnTo>
                  <a:lnTo>
                    <a:pt x="195907" y="6716053"/>
                  </a:lnTo>
                  <a:lnTo>
                    <a:pt x="158170" y="6689026"/>
                  </a:lnTo>
                  <a:lnTo>
                    <a:pt x="123686" y="6658112"/>
                  </a:lnTo>
                  <a:lnTo>
                    <a:pt x="92772" y="6623628"/>
                  </a:lnTo>
                  <a:lnTo>
                    <a:pt x="65745" y="6585891"/>
                  </a:lnTo>
                  <a:lnTo>
                    <a:pt x="42922" y="6545218"/>
                  </a:lnTo>
                  <a:lnTo>
                    <a:pt x="24618" y="6501926"/>
                  </a:lnTo>
                  <a:lnTo>
                    <a:pt x="11152" y="6456330"/>
                  </a:lnTo>
                  <a:lnTo>
                    <a:pt x="2841" y="6408749"/>
                  </a:lnTo>
                  <a:lnTo>
                    <a:pt x="0" y="6359499"/>
                  </a:lnTo>
                  <a:lnTo>
                    <a:pt x="0" y="422275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660" y="0"/>
              <a:ext cx="12193270" cy="6858000"/>
            </a:xfrm>
            <a:custGeom>
              <a:avLst/>
              <a:gdLst/>
              <a:ahLst/>
              <a:cxnLst/>
              <a:rect l="l" t="t" r="r" b="b"/>
              <a:pathLst>
                <a:path w="12193270" h="6858000">
                  <a:moveTo>
                    <a:pt x="513562" y="6855777"/>
                  </a:moveTo>
                  <a:lnTo>
                    <a:pt x="257060" y="6704012"/>
                  </a:lnTo>
                  <a:lnTo>
                    <a:pt x="64592" y="6552095"/>
                  </a:lnTo>
                  <a:lnTo>
                    <a:pt x="0" y="6323660"/>
                  </a:lnTo>
                  <a:lnTo>
                    <a:pt x="1320" y="6857060"/>
                  </a:lnTo>
                  <a:lnTo>
                    <a:pt x="65354" y="6856895"/>
                  </a:lnTo>
                  <a:lnTo>
                    <a:pt x="513562" y="6855777"/>
                  </a:lnTo>
                  <a:close/>
                </a:path>
                <a:path w="12193270" h="6858000">
                  <a:moveTo>
                    <a:pt x="616356" y="0"/>
                  </a:moveTo>
                  <a:lnTo>
                    <a:pt x="6756" y="0"/>
                  </a:lnTo>
                  <a:lnTo>
                    <a:pt x="6756" y="57150"/>
                  </a:lnTo>
                  <a:lnTo>
                    <a:pt x="6756" y="457200"/>
                  </a:lnTo>
                  <a:lnTo>
                    <a:pt x="180924" y="228600"/>
                  </a:lnTo>
                  <a:lnTo>
                    <a:pt x="355104" y="57150"/>
                  </a:lnTo>
                  <a:lnTo>
                    <a:pt x="616356" y="0"/>
                  </a:lnTo>
                  <a:close/>
                </a:path>
                <a:path w="12193270" h="6858000">
                  <a:moveTo>
                    <a:pt x="12192660" y="6315456"/>
                  </a:moveTo>
                  <a:lnTo>
                    <a:pt x="12023496" y="6626174"/>
                  </a:lnTo>
                  <a:lnTo>
                    <a:pt x="11858396" y="6762521"/>
                  </a:lnTo>
                  <a:lnTo>
                    <a:pt x="11685168" y="6857644"/>
                  </a:lnTo>
                  <a:lnTo>
                    <a:pt x="11704803" y="6858000"/>
                  </a:lnTo>
                  <a:lnTo>
                    <a:pt x="12192660" y="6858000"/>
                  </a:lnTo>
                  <a:lnTo>
                    <a:pt x="12192660" y="6315456"/>
                  </a:lnTo>
                  <a:close/>
                </a:path>
                <a:path w="12193270" h="6858000">
                  <a:moveTo>
                    <a:pt x="12192660" y="0"/>
                  </a:moveTo>
                  <a:lnTo>
                    <a:pt x="12116460" y="0"/>
                  </a:lnTo>
                  <a:lnTo>
                    <a:pt x="11583060" y="0"/>
                  </a:lnTo>
                  <a:lnTo>
                    <a:pt x="11887860" y="130683"/>
                  </a:lnTo>
                  <a:lnTo>
                    <a:pt x="12116460" y="261251"/>
                  </a:lnTo>
                  <a:lnTo>
                    <a:pt x="12192660" y="457200"/>
                  </a:lnTo>
                  <a:lnTo>
                    <a:pt x="12192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240024" cy="138074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93997" y="400938"/>
            <a:ext cx="59289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latin typeface="Calibri"/>
                <a:cs typeface="Calibri"/>
              </a:rPr>
              <a:t>HİTAP</a:t>
            </a:r>
            <a:r>
              <a:rPr sz="4000" b="1" spc="-50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/</a:t>
            </a:r>
            <a:r>
              <a:rPr sz="4000" b="1" spc="-45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Tescil</a:t>
            </a:r>
            <a:r>
              <a:rPr sz="4000" b="1" spc="-40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Entegrasyonu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998590" y="5662980"/>
            <a:ext cx="10287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-50" dirty="0">
                <a:solidFill>
                  <a:srgbClr val="79CDFB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8340" y="1617090"/>
            <a:ext cx="52806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354965" algn="l"/>
                <a:tab pos="1416050" algn="l"/>
                <a:tab pos="1899285" algn="l"/>
                <a:tab pos="2528570" algn="l"/>
                <a:tab pos="4083685" algn="l"/>
              </a:tabLst>
            </a:pP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Sigortalı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000" b="1" spc="-25" dirty="0">
                <a:solidFill>
                  <a:srgbClr val="046CA6"/>
                </a:solidFill>
                <a:latin typeface="Calibri"/>
                <a:cs typeface="Calibri"/>
              </a:rPr>
              <a:t>işe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giriş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bildirgesinin,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sigortalının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36004" y="1617090"/>
            <a:ext cx="53695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97205" algn="l"/>
                <a:tab pos="1619885" algn="l"/>
                <a:tab pos="2667635" algn="l"/>
                <a:tab pos="3688715" algn="l"/>
                <a:tab pos="4138295" algn="l"/>
                <a:tab pos="4723765" algn="l"/>
              </a:tabLst>
            </a:pPr>
            <a:r>
              <a:rPr sz="2000" b="1" spc="-25" dirty="0">
                <a:solidFill>
                  <a:srgbClr val="046CA6"/>
                </a:solidFill>
                <a:latin typeface="Calibri"/>
                <a:cs typeface="Calibri"/>
              </a:rPr>
              <a:t>işe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başladığı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tarihten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itibaren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000" b="1" spc="-25" dirty="0">
                <a:solidFill>
                  <a:srgbClr val="046CA6"/>
                </a:solidFill>
                <a:latin typeface="Calibri"/>
                <a:cs typeface="Calibri"/>
              </a:rPr>
              <a:t>90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000" b="1" spc="-25" dirty="0">
                <a:solidFill>
                  <a:srgbClr val="046CA6"/>
                </a:solidFill>
                <a:latin typeface="Calibri"/>
                <a:cs typeface="Calibri"/>
              </a:rPr>
              <a:t>gün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içinde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1239" y="1921891"/>
            <a:ext cx="535749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düzenlenmemesi</a:t>
            </a:r>
            <a:r>
              <a:rPr sz="2000" b="1" spc="40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veya</a:t>
            </a:r>
            <a:r>
              <a:rPr sz="2000" b="1" spc="409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daha</a:t>
            </a:r>
            <a:r>
              <a:rPr sz="2000" b="1" spc="409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sonra</a:t>
            </a:r>
            <a:r>
              <a:rPr sz="2000" b="1" spc="409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düzenlenmesi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90156" y="1921891"/>
            <a:ext cx="491553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veyahut</a:t>
            </a:r>
            <a:r>
              <a:rPr sz="2000" b="1" spc="409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Hitap</a:t>
            </a:r>
            <a:r>
              <a:rPr sz="2000" b="1" spc="409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özlük</a:t>
            </a:r>
            <a:r>
              <a:rPr sz="2000" b="1" spc="4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bilgisinin</a:t>
            </a:r>
            <a:r>
              <a:rPr sz="2000" b="1" spc="40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90</a:t>
            </a:r>
            <a:r>
              <a:rPr sz="2000" b="1" spc="4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gün</a:t>
            </a:r>
            <a:r>
              <a:rPr sz="2000" b="1" spc="409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içinde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8340" y="2226691"/>
            <a:ext cx="10819130" cy="35629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algn="just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girilmemesi</a:t>
            </a:r>
            <a:r>
              <a:rPr sz="2000" b="1" spc="12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durumunda,</a:t>
            </a:r>
            <a:r>
              <a:rPr sz="2000" b="1" spc="12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sigortalının</a:t>
            </a:r>
            <a:r>
              <a:rPr sz="2000" b="1" spc="325" dirty="0">
                <a:solidFill>
                  <a:srgbClr val="046CA6"/>
                </a:solidFill>
                <a:latin typeface="Calibri"/>
                <a:cs typeface="Calibri"/>
              </a:rPr>
              <a:t>  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Hizmet</a:t>
            </a:r>
            <a:r>
              <a:rPr sz="2000" b="1" spc="13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Takip</a:t>
            </a:r>
            <a:r>
              <a:rPr sz="2000" b="1" spc="13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Programı</a:t>
            </a:r>
            <a:r>
              <a:rPr sz="2000" b="1" spc="13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bilgisi</a:t>
            </a:r>
            <a:r>
              <a:rPr sz="2000" b="1" spc="13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Sosyal</a:t>
            </a:r>
            <a:r>
              <a:rPr sz="2000" b="1" spc="13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Sigorta</a:t>
            </a:r>
            <a:r>
              <a:rPr sz="2000" b="1" spc="12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İşlemleri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Yönetmeliğinin</a:t>
            </a:r>
            <a:r>
              <a:rPr sz="2000" b="1" spc="29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Ek</a:t>
            </a:r>
            <a:r>
              <a:rPr sz="2000" b="1" spc="30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6</a:t>
            </a:r>
            <a:r>
              <a:rPr sz="2000" b="1" spc="3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ıncı</a:t>
            </a:r>
            <a:r>
              <a:rPr sz="2000" b="1" spc="29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maddesinin</a:t>
            </a:r>
            <a:r>
              <a:rPr sz="2000" b="1" spc="30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3</a:t>
            </a:r>
            <a:r>
              <a:rPr sz="2000" b="1" spc="3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üncü</a:t>
            </a:r>
            <a:r>
              <a:rPr sz="2000" b="1" spc="3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fıkrasının</a:t>
            </a:r>
            <a:r>
              <a:rPr sz="2000" b="1" spc="28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(c)</a:t>
            </a:r>
            <a:r>
              <a:rPr sz="2000" b="1" spc="30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bendinde</a:t>
            </a:r>
            <a:r>
              <a:rPr sz="2000" b="1" spc="30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belirtilen</a:t>
            </a:r>
            <a:r>
              <a:rPr sz="2000" b="1" spc="30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sürede</a:t>
            </a:r>
            <a:r>
              <a:rPr sz="2000" b="1" spc="3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girilmemiş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olacağından,</a:t>
            </a:r>
            <a:r>
              <a:rPr sz="2000" b="1" spc="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5510</a:t>
            </a:r>
            <a:r>
              <a:rPr sz="2000" b="1" spc="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sayılı</a:t>
            </a:r>
            <a:r>
              <a:rPr sz="2000" b="1" spc="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Kanunun</a:t>
            </a:r>
            <a:r>
              <a:rPr sz="2000" b="1" spc="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102</a:t>
            </a:r>
            <a:r>
              <a:rPr sz="2000" b="1" spc="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nci</a:t>
            </a:r>
            <a:r>
              <a:rPr sz="2000" b="1" spc="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maddesinin</a:t>
            </a:r>
            <a:r>
              <a:rPr sz="2000" b="1" spc="9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birinci</a:t>
            </a:r>
            <a:r>
              <a:rPr sz="2000" b="1" spc="8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fıkrasının</a:t>
            </a:r>
            <a:r>
              <a:rPr sz="2000" b="1" spc="9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(i)</a:t>
            </a:r>
            <a:r>
              <a:rPr sz="2000" b="1" spc="8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bendine</a:t>
            </a:r>
            <a:r>
              <a:rPr sz="2000" b="1" spc="9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4/4/2015</a:t>
            </a:r>
            <a:r>
              <a:rPr sz="2000" b="1" spc="8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tarihli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ve</a:t>
            </a:r>
            <a:r>
              <a:rPr sz="2000" b="1" spc="3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6645</a:t>
            </a:r>
            <a:r>
              <a:rPr sz="2000" b="1" spc="3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sayılı</a:t>
            </a:r>
            <a:r>
              <a:rPr sz="2000" b="1" spc="3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Kanunun</a:t>
            </a:r>
            <a:r>
              <a:rPr sz="2000" b="1" spc="3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48</a:t>
            </a:r>
            <a:r>
              <a:rPr sz="2000" b="1" spc="3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inci</a:t>
            </a:r>
            <a:r>
              <a:rPr sz="2000" b="1" spc="3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maddesi</a:t>
            </a:r>
            <a:r>
              <a:rPr sz="2000" b="1" spc="3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ile</a:t>
            </a:r>
            <a:r>
              <a:rPr sz="2000" b="1" spc="3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eklenen</a:t>
            </a:r>
            <a:r>
              <a:rPr sz="2000" b="1" spc="3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paragraf</a:t>
            </a:r>
            <a:r>
              <a:rPr sz="2000" b="1" spc="3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hükmü</a:t>
            </a:r>
            <a:r>
              <a:rPr sz="2000" b="1" spc="3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uyarınca</a:t>
            </a:r>
            <a:r>
              <a:rPr sz="2000" b="1" spc="3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idari</a:t>
            </a:r>
            <a:r>
              <a:rPr sz="2000" b="1" spc="3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para</a:t>
            </a:r>
            <a:r>
              <a:rPr sz="2000" b="1" spc="3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cezası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oluşturulmasına</a:t>
            </a:r>
            <a:r>
              <a:rPr sz="2000" b="1" spc="-8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devam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 edilecektir.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19"/>
              </a:spcBef>
            </a:pPr>
            <a:endParaRPr sz="2000">
              <a:latin typeface="Calibri"/>
              <a:cs typeface="Calibri"/>
            </a:endParaRPr>
          </a:p>
          <a:p>
            <a:pPr marL="355600" marR="6985" indent="-342900" algn="just">
              <a:lnSpc>
                <a:spcPct val="100000"/>
              </a:lnSpc>
              <a:buFont typeface="Wingdings"/>
              <a:buChar char=""/>
              <a:tabLst>
                <a:tab pos="355600" algn="l"/>
              </a:tabLst>
            </a:pP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Diğer</a:t>
            </a:r>
            <a:r>
              <a:rPr sz="2000" b="1" spc="20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taraftan,</a:t>
            </a:r>
            <a:r>
              <a:rPr sz="2000" b="1" spc="19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daha</a:t>
            </a:r>
            <a:r>
              <a:rPr sz="2000" b="1" spc="19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önce</a:t>
            </a:r>
            <a:r>
              <a:rPr sz="2000" b="1" spc="19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olduğu</a:t>
            </a:r>
            <a:r>
              <a:rPr sz="2000" b="1" spc="20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gibi</a:t>
            </a:r>
            <a:r>
              <a:rPr sz="2000" b="1" spc="20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14/04/2012</a:t>
            </a:r>
            <a:r>
              <a:rPr sz="2000" b="1" spc="19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tarihinden</a:t>
            </a:r>
            <a:r>
              <a:rPr sz="2000" b="1" spc="204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önce</a:t>
            </a:r>
            <a:r>
              <a:rPr sz="2000" b="1" spc="2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görevinden</a:t>
            </a:r>
            <a:r>
              <a:rPr sz="2000" b="1" spc="204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ayrılan</a:t>
            </a:r>
            <a:r>
              <a:rPr sz="2000" b="1" spc="204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ve</a:t>
            </a:r>
            <a:r>
              <a:rPr sz="2000" b="1" spc="204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Hizmet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Takip</a:t>
            </a:r>
            <a:r>
              <a:rPr sz="2000" b="1" spc="1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Programına</a:t>
            </a:r>
            <a:r>
              <a:rPr sz="2000" b="1" spc="1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bilgisi</a:t>
            </a:r>
            <a:r>
              <a:rPr sz="2000" b="1" spc="1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girilmesi</a:t>
            </a:r>
            <a:r>
              <a:rPr sz="2000" b="1" spc="1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gereken</a:t>
            </a:r>
            <a:r>
              <a:rPr sz="2000" b="1" spc="19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sigortalılar</a:t>
            </a:r>
            <a:r>
              <a:rPr sz="2000" b="1" spc="1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için</a:t>
            </a:r>
            <a:r>
              <a:rPr sz="2000" b="1" spc="18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“Tescil</a:t>
            </a:r>
            <a:r>
              <a:rPr sz="2000" b="1" spc="1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Yönetim</a:t>
            </a:r>
            <a:r>
              <a:rPr sz="2000" b="1" spc="1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Paneli”</a:t>
            </a:r>
            <a:r>
              <a:rPr sz="2000" b="1" spc="1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üzerinde</a:t>
            </a:r>
            <a:r>
              <a:rPr sz="2000" b="1" spc="19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hiçbir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işlem</a:t>
            </a:r>
            <a:r>
              <a:rPr sz="2000" b="1" spc="4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yapılmadan</a:t>
            </a:r>
            <a:r>
              <a:rPr sz="2000" b="1" spc="4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“Hitap</a:t>
            </a:r>
            <a:r>
              <a:rPr sz="2000" b="1" spc="4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Yönetim</a:t>
            </a:r>
            <a:r>
              <a:rPr sz="2000" b="1" spc="4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Paneli”</a:t>
            </a:r>
            <a:r>
              <a:rPr sz="2000" b="1" spc="4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nden</a:t>
            </a:r>
            <a:r>
              <a:rPr sz="2000" b="1" spc="434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işlem</a:t>
            </a:r>
            <a:r>
              <a:rPr sz="2000" b="1" spc="434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yapılmak</a:t>
            </a:r>
            <a:r>
              <a:rPr sz="2000" b="1" spc="4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suretiyle</a:t>
            </a:r>
            <a:r>
              <a:rPr sz="2000" b="1" spc="4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sadece</a:t>
            </a:r>
            <a:r>
              <a:rPr sz="2000" b="1" spc="4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Hizmet</a:t>
            </a:r>
            <a:r>
              <a:rPr sz="2000" b="1" spc="4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Takip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Programına</a:t>
            </a:r>
            <a:r>
              <a:rPr sz="20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bilgilerinin</a:t>
            </a:r>
            <a:r>
              <a:rPr sz="20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girilmesi</a:t>
            </a:r>
            <a:r>
              <a:rPr sz="20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gerekmektedir.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84"/>
              </a:spcBef>
            </a:pPr>
            <a:r>
              <a:rPr sz="2000" b="1" spc="-20" dirty="0">
                <a:solidFill>
                  <a:srgbClr val="79CDFB"/>
                </a:solidFill>
                <a:latin typeface="Calibri"/>
                <a:cs typeface="Calibri"/>
              </a:rPr>
              <a:t>....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23"/>
            <a:ext cx="12192000" cy="1419860"/>
          </a:xfrm>
          <a:custGeom>
            <a:avLst/>
            <a:gdLst/>
            <a:ahLst/>
            <a:cxnLst/>
            <a:rect l="l" t="t" r="r" b="b"/>
            <a:pathLst>
              <a:path w="12192000" h="1419860">
                <a:moveTo>
                  <a:pt x="12192000" y="0"/>
                </a:moveTo>
                <a:lnTo>
                  <a:pt x="38100" y="0"/>
                </a:lnTo>
                <a:lnTo>
                  <a:pt x="38100" y="1194536"/>
                </a:lnTo>
                <a:lnTo>
                  <a:pt x="0" y="1194562"/>
                </a:lnTo>
                <a:lnTo>
                  <a:pt x="55029" y="1275334"/>
                </a:lnTo>
                <a:lnTo>
                  <a:pt x="446214" y="1295463"/>
                </a:lnTo>
                <a:lnTo>
                  <a:pt x="1026337" y="1321574"/>
                </a:lnTo>
                <a:lnTo>
                  <a:pt x="1662963" y="1347050"/>
                </a:lnTo>
                <a:lnTo>
                  <a:pt x="2237676" y="1367472"/>
                </a:lnTo>
                <a:lnTo>
                  <a:pt x="2768638" y="1383969"/>
                </a:lnTo>
                <a:lnTo>
                  <a:pt x="3179267" y="1394891"/>
                </a:lnTo>
                <a:lnTo>
                  <a:pt x="3522916" y="1402524"/>
                </a:lnTo>
                <a:lnTo>
                  <a:pt x="3943743" y="1409522"/>
                </a:lnTo>
                <a:lnTo>
                  <a:pt x="4485297" y="1415453"/>
                </a:lnTo>
                <a:lnTo>
                  <a:pt x="5094452" y="1418920"/>
                </a:lnTo>
                <a:lnTo>
                  <a:pt x="5820321" y="1419326"/>
                </a:lnTo>
                <a:lnTo>
                  <a:pt x="6656375" y="1415440"/>
                </a:lnTo>
                <a:lnTo>
                  <a:pt x="7534554" y="1406791"/>
                </a:lnTo>
                <a:lnTo>
                  <a:pt x="8193354" y="1397330"/>
                </a:lnTo>
                <a:lnTo>
                  <a:pt x="8747265" y="1386611"/>
                </a:lnTo>
                <a:lnTo>
                  <a:pt x="9508045" y="1368298"/>
                </a:lnTo>
                <a:lnTo>
                  <a:pt x="10382606" y="1343240"/>
                </a:lnTo>
                <a:lnTo>
                  <a:pt x="11180382" y="1316697"/>
                </a:lnTo>
                <a:lnTo>
                  <a:pt x="11750383" y="1294688"/>
                </a:lnTo>
                <a:lnTo>
                  <a:pt x="12051221" y="1281010"/>
                </a:lnTo>
                <a:lnTo>
                  <a:pt x="12131040" y="1276858"/>
                </a:lnTo>
                <a:lnTo>
                  <a:pt x="12083682" y="1222248"/>
                </a:lnTo>
                <a:lnTo>
                  <a:pt x="12192000" y="122224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6C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665" y="0"/>
            <a:ext cx="12193270" cy="6858000"/>
            <a:chOff x="-665" y="0"/>
            <a:chExt cx="12193270" cy="6858000"/>
          </a:xfrm>
        </p:grpSpPr>
        <p:sp>
          <p:nvSpPr>
            <p:cNvPr id="4" name="object 4"/>
            <p:cNvSpPr/>
            <p:nvPr/>
          </p:nvSpPr>
          <p:spPr>
            <a:xfrm>
              <a:off x="0" y="5459476"/>
              <a:ext cx="12192000" cy="1397000"/>
            </a:xfrm>
            <a:custGeom>
              <a:avLst/>
              <a:gdLst/>
              <a:ahLst/>
              <a:cxnLst/>
              <a:rect l="l" t="t" r="r" b="b"/>
              <a:pathLst>
                <a:path w="12192000" h="1397000">
                  <a:moveTo>
                    <a:pt x="12192000" y="199136"/>
                  </a:moveTo>
                  <a:lnTo>
                    <a:pt x="12076570" y="199136"/>
                  </a:lnTo>
                  <a:lnTo>
                    <a:pt x="12131040" y="138315"/>
                  </a:lnTo>
                  <a:lnTo>
                    <a:pt x="12022214" y="132905"/>
                  </a:lnTo>
                  <a:lnTo>
                    <a:pt x="11672189" y="117868"/>
                  </a:lnTo>
                  <a:lnTo>
                    <a:pt x="11081207" y="96278"/>
                  </a:lnTo>
                  <a:lnTo>
                    <a:pt x="10211384" y="68935"/>
                  </a:lnTo>
                  <a:lnTo>
                    <a:pt x="9330677" y="45288"/>
                  </a:lnTo>
                  <a:lnTo>
                    <a:pt x="8576958" y="28536"/>
                  </a:lnTo>
                  <a:lnTo>
                    <a:pt x="8038452" y="19202"/>
                  </a:lnTo>
                  <a:lnTo>
                    <a:pt x="7123798" y="7950"/>
                  </a:lnTo>
                  <a:lnTo>
                    <a:pt x="6238430" y="1612"/>
                  </a:lnTo>
                  <a:lnTo>
                    <a:pt x="5455971" y="0"/>
                  </a:lnTo>
                  <a:lnTo>
                    <a:pt x="4737151" y="2273"/>
                  </a:lnTo>
                  <a:lnTo>
                    <a:pt x="4138447" y="7391"/>
                  </a:lnTo>
                  <a:lnTo>
                    <a:pt x="3634829" y="14503"/>
                  </a:lnTo>
                  <a:lnTo>
                    <a:pt x="3294951" y="21297"/>
                  </a:lnTo>
                  <a:lnTo>
                    <a:pt x="2886595" y="31318"/>
                  </a:lnTo>
                  <a:lnTo>
                    <a:pt x="2355202" y="46774"/>
                  </a:lnTo>
                  <a:lnTo>
                    <a:pt x="1775561" y="66230"/>
                  </a:lnTo>
                  <a:lnTo>
                    <a:pt x="1126871" y="90868"/>
                  </a:lnTo>
                  <a:lnTo>
                    <a:pt x="485673" y="118414"/>
                  </a:lnTo>
                  <a:lnTo>
                    <a:pt x="55029" y="139725"/>
                  </a:lnTo>
                  <a:lnTo>
                    <a:pt x="0" y="217995"/>
                  </a:lnTo>
                  <a:lnTo>
                    <a:pt x="38100" y="218033"/>
                  </a:lnTo>
                  <a:lnTo>
                    <a:pt x="38100" y="1397000"/>
                  </a:lnTo>
                  <a:lnTo>
                    <a:pt x="12192000" y="1397000"/>
                  </a:lnTo>
                  <a:lnTo>
                    <a:pt x="12192000" y="199136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912" y="38100"/>
              <a:ext cx="12084050" cy="6781800"/>
            </a:xfrm>
            <a:custGeom>
              <a:avLst/>
              <a:gdLst/>
              <a:ahLst/>
              <a:cxnLst/>
              <a:rect l="l" t="t" r="r" b="b"/>
              <a:pathLst>
                <a:path w="12084050" h="6781800">
                  <a:moveTo>
                    <a:pt x="0" y="422275"/>
                  </a:moveTo>
                  <a:lnTo>
                    <a:pt x="2841" y="373036"/>
                  </a:lnTo>
                  <a:lnTo>
                    <a:pt x="11152" y="325465"/>
                  </a:lnTo>
                  <a:lnTo>
                    <a:pt x="24618" y="279876"/>
                  </a:lnTo>
                  <a:lnTo>
                    <a:pt x="42922" y="236588"/>
                  </a:lnTo>
                  <a:lnTo>
                    <a:pt x="65745" y="195917"/>
                  </a:lnTo>
                  <a:lnTo>
                    <a:pt x="92772" y="158182"/>
                  </a:lnTo>
                  <a:lnTo>
                    <a:pt x="123686" y="123698"/>
                  </a:lnTo>
                  <a:lnTo>
                    <a:pt x="158170" y="92782"/>
                  </a:lnTo>
                  <a:lnTo>
                    <a:pt x="195907" y="65753"/>
                  </a:lnTo>
                  <a:lnTo>
                    <a:pt x="236581" y="42928"/>
                  </a:lnTo>
                  <a:lnTo>
                    <a:pt x="279873" y="24622"/>
                  </a:lnTo>
                  <a:lnTo>
                    <a:pt x="325469" y="11154"/>
                  </a:lnTo>
                  <a:lnTo>
                    <a:pt x="373050" y="2841"/>
                  </a:lnTo>
                  <a:lnTo>
                    <a:pt x="422300" y="0"/>
                  </a:lnTo>
                  <a:lnTo>
                    <a:pt x="11661521" y="0"/>
                  </a:lnTo>
                  <a:lnTo>
                    <a:pt x="11710759" y="2841"/>
                  </a:lnTo>
                  <a:lnTo>
                    <a:pt x="11758330" y="11154"/>
                  </a:lnTo>
                  <a:lnTo>
                    <a:pt x="11803919" y="24622"/>
                  </a:lnTo>
                  <a:lnTo>
                    <a:pt x="11847207" y="42928"/>
                  </a:lnTo>
                  <a:lnTo>
                    <a:pt x="11887878" y="65753"/>
                  </a:lnTo>
                  <a:lnTo>
                    <a:pt x="11925613" y="92782"/>
                  </a:lnTo>
                  <a:lnTo>
                    <a:pt x="11960098" y="123697"/>
                  </a:lnTo>
                  <a:lnTo>
                    <a:pt x="11991013" y="158182"/>
                  </a:lnTo>
                  <a:lnTo>
                    <a:pt x="12018042" y="195917"/>
                  </a:lnTo>
                  <a:lnTo>
                    <a:pt x="12040867" y="236588"/>
                  </a:lnTo>
                  <a:lnTo>
                    <a:pt x="12059173" y="279876"/>
                  </a:lnTo>
                  <a:lnTo>
                    <a:pt x="12072641" y="325465"/>
                  </a:lnTo>
                  <a:lnTo>
                    <a:pt x="12080954" y="373036"/>
                  </a:lnTo>
                  <a:lnTo>
                    <a:pt x="12083796" y="422275"/>
                  </a:lnTo>
                  <a:lnTo>
                    <a:pt x="12083796" y="6359499"/>
                  </a:lnTo>
                  <a:lnTo>
                    <a:pt x="12080954" y="6408749"/>
                  </a:lnTo>
                  <a:lnTo>
                    <a:pt x="12072641" y="6456330"/>
                  </a:lnTo>
                  <a:lnTo>
                    <a:pt x="12059173" y="6501926"/>
                  </a:lnTo>
                  <a:lnTo>
                    <a:pt x="12040867" y="6545218"/>
                  </a:lnTo>
                  <a:lnTo>
                    <a:pt x="12018042" y="6585891"/>
                  </a:lnTo>
                  <a:lnTo>
                    <a:pt x="11991013" y="6623628"/>
                  </a:lnTo>
                  <a:lnTo>
                    <a:pt x="11960098" y="6658112"/>
                  </a:lnTo>
                  <a:lnTo>
                    <a:pt x="11925613" y="6689026"/>
                  </a:lnTo>
                  <a:lnTo>
                    <a:pt x="11887878" y="6716053"/>
                  </a:lnTo>
                  <a:lnTo>
                    <a:pt x="11847207" y="6738876"/>
                  </a:lnTo>
                  <a:lnTo>
                    <a:pt x="11803919" y="6757179"/>
                  </a:lnTo>
                  <a:lnTo>
                    <a:pt x="11758330" y="6770645"/>
                  </a:lnTo>
                  <a:lnTo>
                    <a:pt x="11710759" y="6778957"/>
                  </a:lnTo>
                  <a:lnTo>
                    <a:pt x="11661521" y="6781798"/>
                  </a:lnTo>
                  <a:lnTo>
                    <a:pt x="422300" y="6781798"/>
                  </a:lnTo>
                  <a:lnTo>
                    <a:pt x="373050" y="6778957"/>
                  </a:lnTo>
                  <a:lnTo>
                    <a:pt x="325469" y="6770645"/>
                  </a:lnTo>
                  <a:lnTo>
                    <a:pt x="279873" y="6757179"/>
                  </a:lnTo>
                  <a:lnTo>
                    <a:pt x="236581" y="6738876"/>
                  </a:lnTo>
                  <a:lnTo>
                    <a:pt x="195907" y="6716053"/>
                  </a:lnTo>
                  <a:lnTo>
                    <a:pt x="158170" y="6689026"/>
                  </a:lnTo>
                  <a:lnTo>
                    <a:pt x="123686" y="6658112"/>
                  </a:lnTo>
                  <a:lnTo>
                    <a:pt x="92772" y="6623628"/>
                  </a:lnTo>
                  <a:lnTo>
                    <a:pt x="65745" y="6585891"/>
                  </a:lnTo>
                  <a:lnTo>
                    <a:pt x="42922" y="6545218"/>
                  </a:lnTo>
                  <a:lnTo>
                    <a:pt x="24618" y="6501926"/>
                  </a:lnTo>
                  <a:lnTo>
                    <a:pt x="11152" y="6456330"/>
                  </a:lnTo>
                  <a:lnTo>
                    <a:pt x="2841" y="6408749"/>
                  </a:lnTo>
                  <a:lnTo>
                    <a:pt x="0" y="6359499"/>
                  </a:lnTo>
                  <a:lnTo>
                    <a:pt x="0" y="422275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660" y="0"/>
              <a:ext cx="12193270" cy="6858000"/>
            </a:xfrm>
            <a:custGeom>
              <a:avLst/>
              <a:gdLst/>
              <a:ahLst/>
              <a:cxnLst/>
              <a:rect l="l" t="t" r="r" b="b"/>
              <a:pathLst>
                <a:path w="12193270" h="6858000">
                  <a:moveTo>
                    <a:pt x="513562" y="6855777"/>
                  </a:moveTo>
                  <a:lnTo>
                    <a:pt x="257060" y="6704012"/>
                  </a:lnTo>
                  <a:lnTo>
                    <a:pt x="64592" y="6552095"/>
                  </a:lnTo>
                  <a:lnTo>
                    <a:pt x="0" y="6323660"/>
                  </a:lnTo>
                  <a:lnTo>
                    <a:pt x="1320" y="6857060"/>
                  </a:lnTo>
                  <a:lnTo>
                    <a:pt x="65354" y="6856895"/>
                  </a:lnTo>
                  <a:lnTo>
                    <a:pt x="513562" y="6855777"/>
                  </a:lnTo>
                  <a:close/>
                </a:path>
                <a:path w="12193270" h="6858000">
                  <a:moveTo>
                    <a:pt x="616356" y="0"/>
                  </a:moveTo>
                  <a:lnTo>
                    <a:pt x="6756" y="0"/>
                  </a:lnTo>
                  <a:lnTo>
                    <a:pt x="6756" y="57150"/>
                  </a:lnTo>
                  <a:lnTo>
                    <a:pt x="6756" y="457200"/>
                  </a:lnTo>
                  <a:lnTo>
                    <a:pt x="180924" y="228600"/>
                  </a:lnTo>
                  <a:lnTo>
                    <a:pt x="355104" y="57150"/>
                  </a:lnTo>
                  <a:lnTo>
                    <a:pt x="616356" y="0"/>
                  </a:lnTo>
                  <a:close/>
                </a:path>
                <a:path w="12193270" h="6858000">
                  <a:moveTo>
                    <a:pt x="12192660" y="6315456"/>
                  </a:moveTo>
                  <a:lnTo>
                    <a:pt x="12023496" y="6626174"/>
                  </a:lnTo>
                  <a:lnTo>
                    <a:pt x="11858396" y="6762521"/>
                  </a:lnTo>
                  <a:lnTo>
                    <a:pt x="11685168" y="6857644"/>
                  </a:lnTo>
                  <a:lnTo>
                    <a:pt x="11704803" y="6858000"/>
                  </a:lnTo>
                  <a:lnTo>
                    <a:pt x="12192660" y="6858000"/>
                  </a:lnTo>
                  <a:lnTo>
                    <a:pt x="12192660" y="6315456"/>
                  </a:lnTo>
                  <a:close/>
                </a:path>
                <a:path w="12193270" h="6858000">
                  <a:moveTo>
                    <a:pt x="12192660" y="0"/>
                  </a:moveTo>
                  <a:lnTo>
                    <a:pt x="12116460" y="0"/>
                  </a:lnTo>
                  <a:lnTo>
                    <a:pt x="11583060" y="0"/>
                  </a:lnTo>
                  <a:lnTo>
                    <a:pt x="11887860" y="130683"/>
                  </a:lnTo>
                  <a:lnTo>
                    <a:pt x="12116460" y="261251"/>
                  </a:lnTo>
                  <a:lnTo>
                    <a:pt x="12192660" y="457200"/>
                  </a:lnTo>
                  <a:lnTo>
                    <a:pt x="12192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240024" cy="138074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93997" y="95453"/>
            <a:ext cx="6678295" cy="1245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latin typeface="Calibri"/>
                <a:cs typeface="Calibri"/>
              </a:rPr>
              <a:t>Dikkat</a:t>
            </a:r>
            <a:r>
              <a:rPr sz="4000" b="1" spc="-120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edilmesi</a:t>
            </a:r>
            <a:r>
              <a:rPr sz="4000" b="1" spc="-135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gereken</a:t>
            </a:r>
            <a:r>
              <a:rPr sz="4000" b="1" spc="-120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önemli</a:t>
            </a:r>
            <a:endParaRPr sz="4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4000" b="1" spc="-10" dirty="0">
                <a:latin typeface="Calibri"/>
                <a:cs typeface="Calibri"/>
              </a:rPr>
              <a:t>husus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98590" y="5662980"/>
            <a:ext cx="10287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-50" dirty="0">
                <a:solidFill>
                  <a:srgbClr val="79CDFB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8340" y="1610994"/>
            <a:ext cx="10816590" cy="3439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95"/>
              </a:spcBef>
              <a:buFont typeface="Wingdings"/>
              <a:buChar char=""/>
              <a:tabLst>
                <a:tab pos="355600" algn="l"/>
              </a:tabLst>
            </a:pP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1)</a:t>
            </a:r>
            <a:r>
              <a:rPr sz="2800" b="1" spc="10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Sosyal</a:t>
            </a:r>
            <a:r>
              <a:rPr sz="2800" b="1" spc="1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Sigorta</a:t>
            </a:r>
            <a:r>
              <a:rPr sz="2800" b="1" spc="1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İşlemleri</a:t>
            </a:r>
            <a:r>
              <a:rPr sz="2800" b="1" spc="114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Yönetmeliğinin</a:t>
            </a:r>
            <a:r>
              <a:rPr sz="2800" b="1" spc="1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Ek</a:t>
            </a:r>
            <a:r>
              <a:rPr sz="2800" b="1" spc="114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6</a:t>
            </a:r>
            <a:r>
              <a:rPr sz="2800" b="1" spc="10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ncı</a:t>
            </a:r>
            <a:r>
              <a:rPr sz="2800" b="1" spc="10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maddesinin</a:t>
            </a:r>
            <a:r>
              <a:rPr sz="2800" b="1" spc="10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üçüncü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fıkrasının</a:t>
            </a:r>
            <a:r>
              <a:rPr sz="2800" b="1" spc="14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(d)</a:t>
            </a:r>
            <a:r>
              <a:rPr sz="2800" b="1" spc="14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bendinde,</a:t>
            </a:r>
            <a:r>
              <a:rPr sz="2800" b="1" spc="14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14/04/2012</a:t>
            </a:r>
            <a:r>
              <a:rPr sz="2800" b="1" spc="15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tarihinden</a:t>
            </a:r>
            <a:r>
              <a:rPr sz="2800" b="1" spc="14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önce</a:t>
            </a:r>
            <a:r>
              <a:rPr sz="2800" b="1" spc="14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herhangi</a:t>
            </a:r>
            <a:r>
              <a:rPr sz="2800" b="1" spc="14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spc="-25" dirty="0">
                <a:solidFill>
                  <a:srgbClr val="046CA6"/>
                </a:solidFill>
                <a:latin typeface="Calibri"/>
                <a:cs typeface="Calibri"/>
              </a:rPr>
              <a:t>bir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nedenle</a:t>
            </a:r>
            <a:r>
              <a:rPr sz="2800" b="1" spc="40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görevden</a:t>
            </a:r>
            <a:r>
              <a:rPr sz="2800" b="1" spc="409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ayrılan</a:t>
            </a:r>
            <a:r>
              <a:rPr sz="2800" b="1" spc="40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sigortalıların</a:t>
            </a:r>
            <a:r>
              <a:rPr sz="2800" b="1" spc="4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(14/04/2012</a:t>
            </a:r>
            <a:r>
              <a:rPr sz="2800" b="1" spc="4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tarihinden</a:t>
            </a:r>
            <a:r>
              <a:rPr sz="2800" b="1" spc="4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046CA6"/>
                </a:solidFill>
                <a:latin typeface="Calibri"/>
                <a:cs typeface="Calibri"/>
              </a:rPr>
              <a:t>önce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kendisine</a:t>
            </a:r>
            <a:r>
              <a:rPr sz="2800" b="1" spc="5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veya</a:t>
            </a:r>
            <a:r>
              <a:rPr sz="2800" b="1" spc="59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hak</a:t>
            </a:r>
            <a:r>
              <a:rPr sz="2800" b="1" spc="60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sahiplerine</a:t>
            </a:r>
            <a:r>
              <a:rPr sz="2800" b="1" spc="59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aylık</a:t>
            </a:r>
            <a:r>
              <a:rPr sz="2800" b="1" spc="60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bağlananlar</a:t>
            </a:r>
            <a:r>
              <a:rPr sz="2800" b="1" spc="60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hariç)</a:t>
            </a:r>
            <a:r>
              <a:rPr sz="2800" b="1" spc="59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bilgilerinin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02/07/2018</a:t>
            </a:r>
            <a:r>
              <a:rPr sz="2800" b="1" spc="23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tarihine</a:t>
            </a:r>
            <a:r>
              <a:rPr sz="2800" b="1" spc="24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kadar</a:t>
            </a:r>
            <a:r>
              <a:rPr sz="2800" b="1" spc="24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girileceği</a:t>
            </a:r>
            <a:r>
              <a:rPr sz="2800" b="1" spc="24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hükme</a:t>
            </a:r>
            <a:r>
              <a:rPr sz="2800" b="1" spc="24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bağlanmış</a:t>
            </a:r>
            <a:r>
              <a:rPr sz="2800" b="1" spc="23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olup;</a:t>
            </a:r>
            <a:r>
              <a:rPr sz="2800" b="1" spc="229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spc="-25" dirty="0">
                <a:solidFill>
                  <a:srgbClr val="046CA6"/>
                </a:solidFill>
                <a:latin typeface="Calibri"/>
                <a:cs typeface="Calibri"/>
              </a:rPr>
              <a:t>söz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konusu</a:t>
            </a:r>
            <a:r>
              <a:rPr sz="2800" b="1" spc="56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personelin</a:t>
            </a:r>
            <a:r>
              <a:rPr sz="2800" b="1" spc="56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entegrasyon</a:t>
            </a:r>
            <a:r>
              <a:rPr sz="2800" b="1" spc="57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programında</a:t>
            </a:r>
            <a:r>
              <a:rPr sz="2800" b="1" spc="57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u="sng" dirty="0">
                <a:solidFill>
                  <a:srgbClr val="046CA6"/>
                </a:solidFill>
                <a:uFill>
                  <a:solidFill>
                    <a:srgbClr val="046CA6"/>
                  </a:solidFill>
                </a:uFill>
                <a:latin typeface="Calibri"/>
                <a:cs typeface="Calibri"/>
              </a:rPr>
              <a:t>4/c</a:t>
            </a:r>
            <a:r>
              <a:rPr sz="2800" b="1" u="sng" spc="575" dirty="0">
                <a:solidFill>
                  <a:srgbClr val="046CA6"/>
                </a:solidFill>
                <a:uFill>
                  <a:solidFill>
                    <a:srgbClr val="046CA6"/>
                  </a:solidFill>
                </a:uFill>
                <a:latin typeface="Calibri"/>
                <a:cs typeface="Calibri"/>
              </a:rPr>
              <a:t>  </a:t>
            </a:r>
            <a:r>
              <a:rPr sz="2800" b="1" u="sng" dirty="0">
                <a:solidFill>
                  <a:srgbClr val="046CA6"/>
                </a:solidFill>
                <a:uFill>
                  <a:solidFill>
                    <a:srgbClr val="046CA6"/>
                  </a:solidFill>
                </a:uFill>
                <a:latin typeface="Calibri"/>
                <a:cs typeface="Calibri"/>
              </a:rPr>
              <a:t>Tescil</a:t>
            </a:r>
            <a:r>
              <a:rPr sz="2800" b="1" u="sng" spc="570" dirty="0">
                <a:solidFill>
                  <a:srgbClr val="046CA6"/>
                </a:solidFill>
                <a:uFill>
                  <a:solidFill>
                    <a:srgbClr val="046CA6"/>
                  </a:solidFill>
                </a:uFill>
                <a:latin typeface="Calibri"/>
                <a:cs typeface="Calibri"/>
              </a:rPr>
              <a:t>  </a:t>
            </a:r>
            <a:r>
              <a:rPr sz="2800" b="1" u="sng" spc="-10" dirty="0">
                <a:solidFill>
                  <a:srgbClr val="046CA6"/>
                </a:solidFill>
                <a:uFill>
                  <a:solidFill>
                    <a:srgbClr val="046CA6"/>
                  </a:solidFill>
                </a:uFill>
                <a:latin typeface="Calibri"/>
                <a:cs typeface="Calibri"/>
              </a:rPr>
              <a:t>işlemi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u="sng" dirty="0">
                <a:solidFill>
                  <a:srgbClr val="046CA6"/>
                </a:solidFill>
                <a:uFill>
                  <a:solidFill>
                    <a:srgbClr val="046CA6"/>
                  </a:solidFill>
                </a:uFill>
                <a:latin typeface="Calibri"/>
                <a:cs typeface="Calibri"/>
              </a:rPr>
              <a:t>kesinlikle</a:t>
            </a:r>
            <a:r>
              <a:rPr sz="2800" b="1" u="sng" spc="315" dirty="0">
                <a:solidFill>
                  <a:srgbClr val="046CA6"/>
                </a:solidFill>
                <a:uFill>
                  <a:solidFill>
                    <a:srgbClr val="046CA6"/>
                  </a:solidFill>
                </a:uFill>
                <a:latin typeface="Calibri"/>
                <a:cs typeface="Calibri"/>
              </a:rPr>
              <a:t>  </a:t>
            </a:r>
            <a:r>
              <a:rPr sz="2800" b="1" u="sng" dirty="0">
                <a:solidFill>
                  <a:srgbClr val="046CA6"/>
                </a:solidFill>
                <a:uFill>
                  <a:solidFill>
                    <a:srgbClr val="046CA6"/>
                  </a:solidFill>
                </a:uFill>
                <a:latin typeface="Calibri"/>
                <a:cs typeface="Calibri"/>
              </a:rPr>
              <a:t>yapılmadan</a:t>
            </a:r>
            <a:r>
              <a:rPr sz="2800" b="1" spc="33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sadece</a:t>
            </a:r>
            <a:r>
              <a:rPr sz="2800" b="1" spc="33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Hizmet</a:t>
            </a:r>
            <a:r>
              <a:rPr sz="2800" b="1" spc="34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Takip</a:t>
            </a:r>
            <a:r>
              <a:rPr sz="2800" b="1" spc="34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Programı</a:t>
            </a:r>
            <a:r>
              <a:rPr sz="2800" b="1" spc="34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bilgi</a:t>
            </a:r>
            <a:r>
              <a:rPr sz="2800" b="1" spc="32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girişi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yapılması</a:t>
            </a:r>
            <a:r>
              <a:rPr sz="2800" b="1" spc="-10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gerekmektedir.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23"/>
            <a:ext cx="12192000" cy="1419860"/>
          </a:xfrm>
          <a:custGeom>
            <a:avLst/>
            <a:gdLst/>
            <a:ahLst/>
            <a:cxnLst/>
            <a:rect l="l" t="t" r="r" b="b"/>
            <a:pathLst>
              <a:path w="12192000" h="1419860">
                <a:moveTo>
                  <a:pt x="12192000" y="0"/>
                </a:moveTo>
                <a:lnTo>
                  <a:pt x="38100" y="0"/>
                </a:lnTo>
                <a:lnTo>
                  <a:pt x="38100" y="1194536"/>
                </a:lnTo>
                <a:lnTo>
                  <a:pt x="0" y="1194562"/>
                </a:lnTo>
                <a:lnTo>
                  <a:pt x="55029" y="1275334"/>
                </a:lnTo>
                <a:lnTo>
                  <a:pt x="446214" y="1295463"/>
                </a:lnTo>
                <a:lnTo>
                  <a:pt x="1026337" y="1321574"/>
                </a:lnTo>
                <a:lnTo>
                  <a:pt x="1662963" y="1347050"/>
                </a:lnTo>
                <a:lnTo>
                  <a:pt x="2237676" y="1367472"/>
                </a:lnTo>
                <a:lnTo>
                  <a:pt x="2768638" y="1383969"/>
                </a:lnTo>
                <a:lnTo>
                  <a:pt x="3179267" y="1394891"/>
                </a:lnTo>
                <a:lnTo>
                  <a:pt x="3522916" y="1402524"/>
                </a:lnTo>
                <a:lnTo>
                  <a:pt x="3943743" y="1409522"/>
                </a:lnTo>
                <a:lnTo>
                  <a:pt x="4485297" y="1415453"/>
                </a:lnTo>
                <a:lnTo>
                  <a:pt x="5094452" y="1418920"/>
                </a:lnTo>
                <a:lnTo>
                  <a:pt x="5820321" y="1419326"/>
                </a:lnTo>
                <a:lnTo>
                  <a:pt x="6656375" y="1415440"/>
                </a:lnTo>
                <a:lnTo>
                  <a:pt x="7534554" y="1406791"/>
                </a:lnTo>
                <a:lnTo>
                  <a:pt x="8193354" y="1397330"/>
                </a:lnTo>
                <a:lnTo>
                  <a:pt x="8747265" y="1386611"/>
                </a:lnTo>
                <a:lnTo>
                  <a:pt x="9508045" y="1368298"/>
                </a:lnTo>
                <a:lnTo>
                  <a:pt x="10382606" y="1343240"/>
                </a:lnTo>
                <a:lnTo>
                  <a:pt x="11180382" y="1316697"/>
                </a:lnTo>
                <a:lnTo>
                  <a:pt x="11750383" y="1294688"/>
                </a:lnTo>
                <a:lnTo>
                  <a:pt x="12051221" y="1281010"/>
                </a:lnTo>
                <a:lnTo>
                  <a:pt x="12131040" y="1276858"/>
                </a:lnTo>
                <a:lnTo>
                  <a:pt x="12083682" y="1222248"/>
                </a:lnTo>
                <a:lnTo>
                  <a:pt x="12192000" y="122224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6C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665" y="0"/>
            <a:ext cx="12193270" cy="6858000"/>
            <a:chOff x="-665" y="0"/>
            <a:chExt cx="12193270" cy="6858000"/>
          </a:xfrm>
        </p:grpSpPr>
        <p:sp>
          <p:nvSpPr>
            <p:cNvPr id="4" name="object 4"/>
            <p:cNvSpPr/>
            <p:nvPr/>
          </p:nvSpPr>
          <p:spPr>
            <a:xfrm>
              <a:off x="0" y="5459476"/>
              <a:ext cx="12192000" cy="1397000"/>
            </a:xfrm>
            <a:custGeom>
              <a:avLst/>
              <a:gdLst/>
              <a:ahLst/>
              <a:cxnLst/>
              <a:rect l="l" t="t" r="r" b="b"/>
              <a:pathLst>
                <a:path w="12192000" h="1397000">
                  <a:moveTo>
                    <a:pt x="12192000" y="199136"/>
                  </a:moveTo>
                  <a:lnTo>
                    <a:pt x="12076570" y="199136"/>
                  </a:lnTo>
                  <a:lnTo>
                    <a:pt x="12131040" y="138315"/>
                  </a:lnTo>
                  <a:lnTo>
                    <a:pt x="12022214" y="132905"/>
                  </a:lnTo>
                  <a:lnTo>
                    <a:pt x="11672189" y="117868"/>
                  </a:lnTo>
                  <a:lnTo>
                    <a:pt x="11081207" y="96278"/>
                  </a:lnTo>
                  <a:lnTo>
                    <a:pt x="10211384" y="68935"/>
                  </a:lnTo>
                  <a:lnTo>
                    <a:pt x="9330677" y="45288"/>
                  </a:lnTo>
                  <a:lnTo>
                    <a:pt x="8576958" y="28536"/>
                  </a:lnTo>
                  <a:lnTo>
                    <a:pt x="8038452" y="19202"/>
                  </a:lnTo>
                  <a:lnTo>
                    <a:pt x="7123798" y="7950"/>
                  </a:lnTo>
                  <a:lnTo>
                    <a:pt x="6238430" y="1612"/>
                  </a:lnTo>
                  <a:lnTo>
                    <a:pt x="5455971" y="0"/>
                  </a:lnTo>
                  <a:lnTo>
                    <a:pt x="4737151" y="2273"/>
                  </a:lnTo>
                  <a:lnTo>
                    <a:pt x="4138447" y="7391"/>
                  </a:lnTo>
                  <a:lnTo>
                    <a:pt x="3634829" y="14503"/>
                  </a:lnTo>
                  <a:lnTo>
                    <a:pt x="3294951" y="21297"/>
                  </a:lnTo>
                  <a:lnTo>
                    <a:pt x="2886595" y="31318"/>
                  </a:lnTo>
                  <a:lnTo>
                    <a:pt x="2355202" y="46774"/>
                  </a:lnTo>
                  <a:lnTo>
                    <a:pt x="1775561" y="66230"/>
                  </a:lnTo>
                  <a:lnTo>
                    <a:pt x="1126871" y="90868"/>
                  </a:lnTo>
                  <a:lnTo>
                    <a:pt x="485673" y="118414"/>
                  </a:lnTo>
                  <a:lnTo>
                    <a:pt x="55029" y="139725"/>
                  </a:lnTo>
                  <a:lnTo>
                    <a:pt x="0" y="217995"/>
                  </a:lnTo>
                  <a:lnTo>
                    <a:pt x="38100" y="218033"/>
                  </a:lnTo>
                  <a:lnTo>
                    <a:pt x="38100" y="1397000"/>
                  </a:lnTo>
                  <a:lnTo>
                    <a:pt x="12192000" y="1397000"/>
                  </a:lnTo>
                  <a:lnTo>
                    <a:pt x="12192000" y="199136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912" y="38100"/>
              <a:ext cx="12084050" cy="6781800"/>
            </a:xfrm>
            <a:custGeom>
              <a:avLst/>
              <a:gdLst/>
              <a:ahLst/>
              <a:cxnLst/>
              <a:rect l="l" t="t" r="r" b="b"/>
              <a:pathLst>
                <a:path w="12084050" h="6781800">
                  <a:moveTo>
                    <a:pt x="0" y="422275"/>
                  </a:moveTo>
                  <a:lnTo>
                    <a:pt x="2841" y="373036"/>
                  </a:lnTo>
                  <a:lnTo>
                    <a:pt x="11152" y="325465"/>
                  </a:lnTo>
                  <a:lnTo>
                    <a:pt x="24618" y="279876"/>
                  </a:lnTo>
                  <a:lnTo>
                    <a:pt x="42922" y="236588"/>
                  </a:lnTo>
                  <a:lnTo>
                    <a:pt x="65745" y="195917"/>
                  </a:lnTo>
                  <a:lnTo>
                    <a:pt x="92772" y="158182"/>
                  </a:lnTo>
                  <a:lnTo>
                    <a:pt x="123686" y="123698"/>
                  </a:lnTo>
                  <a:lnTo>
                    <a:pt x="158170" y="92782"/>
                  </a:lnTo>
                  <a:lnTo>
                    <a:pt x="195907" y="65753"/>
                  </a:lnTo>
                  <a:lnTo>
                    <a:pt x="236581" y="42928"/>
                  </a:lnTo>
                  <a:lnTo>
                    <a:pt x="279873" y="24622"/>
                  </a:lnTo>
                  <a:lnTo>
                    <a:pt x="325469" y="11154"/>
                  </a:lnTo>
                  <a:lnTo>
                    <a:pt x="373050" y="2841"/>
                  </a:lnTo>
                  <a:lnTo>
                    <a:pt x="422300" y="0"/>
                  </a:lnTo>
                  <a:lnTo>
                    <a:pt x="11661521" y="0"/>
                  </a:lnTo>
                  <a:lnTo>
                    <a:pt x="11710759" y="2841"/>
                  </a:lnTo>
                  <a:lnTo>
                    <a:pt x="11758330" y="11154"/>
                  </a:lnTo>
                  <a:lnTo>
                    <a:pt x="11803919" y="24622"/>
                  </a:lnTo>
                  <a:lnTo>
                    <a:pt x="11847207" y="42928"/>
                  </a:lnTo>
                  <a:lnTo>
                    <a:pt x="11887878" y="65753"/>
                  </a:lnTo>
                  <a:lnTo>
                    <a:pt x="11925613" y="92782"/>
                  </a:lnTo>
                  <a:lnTo>
                    <a:pt x="11960098" y="123697"/>
                  </a:lnTo>
                  <a:lnTo>
                    <a:pt x="11991013" y="158182"/>
                  </a:lnTo>
                  <a:lnTo>
                    <a:pt x="12018042" y="195917"/>
                  </a:lnTo>
                  <a:lnTo>
                    <a:pt x="12040867" y="236588"/>
                  </a:lnTo>
                  <a:lnTo>
                    <a:pt x="12059173" y="279876"/>
                  </a:lnTo>
                  <a:lnTo>
                    <a:pt x="12072641" y="325465"/>
                  </a:lnTo>
                  <a:lnTo>
                    <a:pt x="12080954" y="373036"/>
                  </a:lnTo>
                  <a:lnTo>
                    <a:pt x="12083796" y="422275"/>
                  </a:lnTo>
                  <a:lnTo>
                    <a:pt x="12083796" y="6359499"/>
                  </a:lnTo>
                  <a:lnTo>
                    <a:pt x="12080954" y="6408749"/>
                  </a:lnTo>
                  <a:lnTo>
                    <a:pt x="12072641" y="6456330"/>
                  </a:lnTo>
                  <a:lnTo>
                    <a:pt x="12059173" y="6501926"/>
                  </a:lnTo>
                  <a:lnTo>
                    <a:pt x="12040867" y="6545218"/>
                  </a:lnTo>
                  <a:lnTo>
                    <a:pt x="12018042" y="6585891"/>
                  </a:lnTo>
                  <a:lnTo>
                    <a:pt x="11991013" y="6623628"/>
                  </a:lnTo>
                  <a:lnTo>
                    <a:pt x="11960098" y="6658112"/>
                  </a:lnTo>
                  <a:lnTo>
                    <a:pt x="11925613" y="6689026"/>
                  </a:lnTo>
                  <a:lnTo>
                    <a:pt x="11887878" y="6716053"/>
                  </a:lnTo>
                  <a:lnTo>
                    <a:pt x="11847207" y="6738876"/>
                  </a:lnTo>
                  <a:lnTo>
                    <a:pt x="11803919" y="6757179"/>
                  </a:lnTo>
                  <a:lnTo>
                    <a:pt x="11758330" y="6770645"/>
                  </a:lnTo>
                  <a:lnTo>
                    <a:pt x="11710759" y="6778957"/>
                  </a:lnTo>
                  <a:lnTo>
                    <a:pt x="11661521" y="6781798"/>
                  </a:lnTo>
                  <a:lnTo>
                    <a:pt x="422300" y="6781798"/>
                  </a:lnTo>
                  <a:lnTo>
                    <a:pt x="373050" y="6778957"/>
                  </a:lnTo>
                  <a:lnTo>
                    <a:pt x="325469" y="6770645"/>
                  </a:lnTo>
                  <a:lnTo>
                    <a:pt x="279873" y="6757179"/>
                  </a:lnTo>
                  <a:lnTo>
                    <a:pt x="236581" y="6738876"/>
                  </a:lnTo>
                  <a:lnTo>
                    <a:pt x="195907" y="6716053"/>
                  </a:lnTo>
                  <a:lnTo>
                    <a:pt x="158170" y="6689026"/>
                  </a:lnTo>
                  <a:lnTo>
                    <a:pt x="123686" y="6658112"/>
                  </a:lnTo>
                  <a:lnTo>
                    <a:pt x="92772" y="6623628"/>
                  </a:lnTo>
                  <a:lnTo>
                    <a:pt x="65745" y="6585891"/>
                  </a:lnTo>
                  <a:lnTo>
                    <a:pt x="42922" y="6545218"/>
                  </a:lnTo>
                  <a:lnTo>
                    <a:pt x="24618" y="6501926"/>
                  </a:lnTo>
                  <a:lnTo>
                    <a:pt x="11152" y="6456330"/>
                  </a:lnTo>
                  <a:lnTo>
                    <a:pt x="2841" y="6408749"/>
                  </a:lnTo>
                  <a:lnTo>
                    <a:pt x="0" y="6359499"/>
                  </a:lnTo>
                  <a:lnTo>
                    <a:pt x="0" y="422275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660" y="0"/>
              <a:ext cx="12193270" cy="6858000"/>
            </a:xfrm>
            <a:custGeom>
              <a:avLst/>
              <a:gdLst/>
              <a:ahLst/>
              <a:cxnLst/>
              <a:rect l="l" t="t" r="r" b="b"/>
              <a:pathLst>
                <a:path w="12193270" h="6858000">
                  <a:moveTo>
                    <a:pt x="513562" y="6855777"/>
                  </a:moveTo>
                  <a:lnTo>
                    <a:pt x="257060" y="6704012"/>
                  </a:lnTo>
                  <a:lnTo>
                    <a:pt x="64592" y="6552095"/>
                  </a:lnTo>
                  <a:lnTo>
                    <a:pt x="0" y="6323660"/>
                  </a:lnTo>
                  <a:lnTo>
                    <a:pt x="1320" y="6857060"/>
                  </a:lnTo>
                  <a:lnTo>
                    <a:pt x="65354" y="6856895"/>
                  </a:lnTo>
                  <a:lnTo>
                    <a:pt x="513562" y="6855777"/>
                  </a:lnTo>
                  <a:close/>
                </a:path>
                <a:path w="12193270" h="6858000">
                  <a:moveTo>
                    <a:pt x="616356" y="0"/>
                  </a:moveTo>
                  <a:lnTo>
                    <a:pt x="6756" y="0"/>
                  </a:lnTo>
                  <a:lnTo>
                    <a:pt x="6756" y="57150"/>
                  </a:lnTo>
                  <a:lnTo>
                    <a:pt x="6756" y="457200"/>
                  </a:lnTo>
                  <a:lnTo>
                    <a:pt x="180924" y="228600"/>
                  </a:lnTo>
                  <a:lnTo>
                    <a:pt x="355104" y="57150"/>
                  </a:lnTo>
                  <a:lnTo>
                    <a:pt x="616356" y="0"/>
                  </a:lnTo>
                  <a:close/>
                </a:path>
                <a:path w="12193270" h="6858000">
                  <a:moveTo>
                    <a:pt x="12192660" y="6315456"/>
                  </a:moveTo>
                  <a:lnTo>
                    <a:pt x="12023496" y="6626174"/>
                  </a:lnTo>
                  <a:lnTo>
                    <a:pt x="11858396" y="6762521"/>
                  </a:lnTo>
                  <a:lnTo>
                    <a:pt x="11685168" y="6857644"/>
                  </a:lnTo>
                  <a:lnTo>
                    <a:pt x="11704803" y="6858000"/>
                  </a:lnTo>
                  <a:lnTo>
                    <a:pt x="12192660" y="6858000"/>
                  </a:lnTo>
                  <a:lnTo>
                    <a:pt x="12192660" y="6315456"/>
                  </a:lnTo>
                  <a:close/>
                </a:path>
                <a:path w="12193270" h="6858000">
                  <a:moveTo>
                    <a:pt x="12192660" y="0"/>
                  </a:moveTo>
                  <a:lnTo>
                    <a:pt x="12116460" y="0"/>
                  </a:lnTo>
                  <a:lnTo>
                    <a:pt x="11583060" y="0"/>
                  </a:lnTo>
                  <a:lnTo>
                    <a:pt x="11887860" y="130683"/>
                  </a:lnTo>
                  <a:lnTo>
                    <a:pt x="12116460" y="261251"/>
                  </a:lnTo>
                  <a:lnTo>
                    <a:pt x="12192660" y="457200"/>
                  </a:lnTo>
                  <a:lnTo>
                    <a:pt x="12192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240024" cy="138074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93997" y="95453"/>
            <a:ext cx="6678295" cy="1245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latin typeface="Calibri"/>
                <a:cs typeface="Calibri"/>
              </a:rPr>
              <a:t>Dikkat</a:t>
            </a:r>
            <a:r>
              <a:rPr sz="4000" b="1" spc="-120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edilmesi</a:t>
            </a:r>
            <a:r>
              <a:rPr sz="4000" b="1" spc="-135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gereken</a:t>
            </a:r>
            <a:r>
              <a:rPr sz="4000" b="1" spc="-120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önemli</a:t>
            </a:r>
            <a:endParaRPr sz="4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4000" b="1" spc="-10" dirty="0">
                <a:latin typeface="Calibri"/>
                <a:cs typeface="Calibri"/>
              </a:rPr>
              <a:t>husus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98590" y="5662980"/>
            <a:ext cx="10287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-50" dirty="0">
                <a:solidFill>
                  <a:srgbClr val="79CDFB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8340" y="1617090"/>
            <a:ext cx="10793095" cy="3501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355600" algn="l"/>
              </a:tabLst>
            </a:pP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2)</a:t>
            </a:r>
            <a:r>
              <a:rPr sz="2000" b="1" spc="4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09.07.2020</a:t>
            </a:r>
            <a:r>
              <a:rPr sz="20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tarihinden</a:t>
            </a:r>
            <a:r>
              <a:rPr sz="20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sonra</a:t>
            </a:r>
            <a:r>
              <a:rPr sz="20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ilk</a:t>
            </a:r>
            <a:r>
              <a:rPr sz="20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defa</a:t>
            </a:r>
            <a:r>
              <a:rPr sz="2000" b="1" spc="-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5510</a:t>
            </a:r>
            <a:r>
              <a:rPr sz="20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sayılı</a:t>
            </a:r>
            <a:r>
              <a:rPr sz="20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Kanunun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4</a:t>
            </a:r>
            <a:r>
              <a:rPr sz="20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üncü</a:t>
            </a:r>
            <a:r>
              <a:rPr sz="20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maddesinin</a:t>
            </a:r>
            <a:r>
              <a:rPr sz="20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birinci</a:t>
            </a:r>
            <a:r>
              <a:rPr sz="20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fıkrasının</a:t>
            </a:r>
            <a:r>
              <a:rPr sz="2000" b="1" spc="-25" dirty="0">
                <a:solidFill>
                  <a:srgbClr val="046CA6"/>
                </a:solidFill>
                <a:latin typeface="Calibri"/>
                <a:cs typeface="Calibri"/>
              </a:rPr>
              <a:t> (c)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bendi</a:t>
            </a:r>
            <a:r>
              <a:rPr sz="20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kapsamından</a:t>
            </a:r>
            <a:r>
              <a:rPr sz="20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göreve</a:t>
            </a:r>
            <a:r>
              <a:rPr sz="2000" b="1" spc="-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başlayan</a:t>
            </a:r>
            <a:r>
              <a:rPr sz="20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sigortalının</a:t>
            </a:r>
            <a:r>
              <a:rPr sz="20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tescil</a:t>
            </a:r>
            <a:r>
              <a:rPr sz="20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işlemini</a:t>
            </a:r>
            <a:r>
              <a:rPr sz="20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yapacak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birim</a:t>
            </a:r>
            <a:r>
              <a:rPr sz="20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ise</a:t>
            </a:r>
            <a:r>
              <a:rPr sz="20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tescil</a:t>
            </a:r>
            <a:r>
              <a:rPr sz="20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işlemindeki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bilgileri</a:t>
            </a:r>
            <a:r>
              <a:rPr sz="20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eksiksiz</a:t>
            </a:r>
            <a:r>
              <a:rPr sz="20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girerek</a:t>
            </a:r>
            <a:r>
              <a:rPr sz="2000" b="1" spc="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HİTAP</a:t>
            </a:r>
            <a:r>
              <a:rPr sz="20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özlük</a:t>
            </a:r>
            <a:r>
              <a:rPr sz="20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bilgisinin</a:t>
            </a:r>
            <a:r>
              <a:rPr sz="20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biriminin</a:t>
            </a:r>
            <a:r>
              <a:rPr sz="20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hangi</a:t>
            </a:r>
            <a:r>
              <a:rPr sz="20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kullanıcısı</a:t>
            </a:r>
            <a:r>
              <a:rPr sz="20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ile</a:t>
            </a:r>
            <a:r>
              <a:rPr sz="20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yapılacağını</a:t>
            </a:r>
            <a:r>
              <a:rPr sz="20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belirlemesi gerekmektedir.</a:t>
            </a:r>
            <a:r>
              <a:rPr sz="20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HİTAP</a:t>
            </a:r>
            <a:r>
              <a:rPr sz="20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bilgileri</a:t>
            </a:r>
            <a:r>
              <a:rPr sz="20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sadece</a:t>
            </a:r>
            <a:r>
              <a:rPr sz="20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merkezi</a:t>
            </a:r>
            <a:r>
              <a:rPr sz="2000" b="1" spc="-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olarak</a:t>
            </a:r>
            <a:r>
              <a:rPr sz="20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gönderilen</a:t>
            </a:r>
            <a:r>
              <a:rPr sz="20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kurumlarda</a:t>
            </a:r>
            <a:r>
              <a:rPr sz="20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tek</a:t>
            </a:r>
            <a:r>
              <a:rPr sz="20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kullanıcı</a:t>
            </a:r>
            <a:r>
              <a:rPr sz="20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046CA6"/>
                </a:solidFill>
                <a:latin typeface="Calibri"/>
                <a:cs typeface="Calibri"/>
              </a:rPr>
              <a:t>ise</a:t>
            </a:r>
            <a:endParaRPr sz="20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kurumumuzca</a:t>
            </a:r>
            <a:r>
              <a:rPr sz="20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otomatik</a:t>
            </a:r>
            <a:r>
              <a:rPr sz="20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olarak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kayıt</a:t>
            </a:r>
            <a:r>
              <a:rPr sz="20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aktarılacaktır.</a:t>
            </a:r>
            <a:endParaRPr sz="2000">
              <a:latin typeface="Calibri"/>
              <a:cs typeface="Calibri"/>
            </a:endParaRPr>
          </a:p>
          <a:p>
            <a:pPr marL="355600" marR="314960" indent="-342900" algn="just">
              <a:lnSpc>
                <a:spcPct val="100000"/>
              </a:lnSpc>
              <a:spcBef>
                <a:spcPts val="480"/>
              </a:spcBef>
              <a:buFont typeface="Wingdings"/>
              <a:buChar char=""/>
              <a:tabLst>
                <a:tab pos="355600" algn="l"/>
              </a:tabLst>
            </a:pP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Örneğin</a:t>
            </a:r>
            <a:r>
              <a:rPr sz="20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Sağlık</a:t>
            </a:r>
            <a:r>
              <a:rPr sz="20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Bakanlığı</a:t>
            </a:r>
            <a:r>
              <a:rPr sz="20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Yönetim</a:t>
            </a:r>
            <a:r>
              <a:rPr sz="20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Hizmetleri</a:t>
            </a:r>
            <a:r>
              <a:rPr sz="20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Genel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Müdürlüğü</a:t>
            </a:r>
            <a:r>
              <a:rPr sz="20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kullanıcısı</a:t>
            </a:r>
            <a:r>
              <a:rPr sz="20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ile</a:t>
            </a:r>
            <a:r>
              <a:rPr sz="20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tüm</a:t>
            </a:r>
            <a:r>
              <a:rPr sz="20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personellerinin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HİTAP</a:t>
            </a:r>
            <a:r>
              <a:rPr sz="20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bilgilerini</a:t>
            </a:r>
            <a:r>
              <a:rPr sz="20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aktarmaktadır.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İl</a:t>
            </a:r>
            <a:r>
              <a:rPr sz="20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Sağlık</a:t>
            </a:r>
            <a:r>
              <a:rPr sz="20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Müdürlüklerince</a:t>
            </a:r>
            <a:r>
              <a:rPr sz="20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yapılan</a:t>
            </a:r>
            <a:r>
              <a:rPr sz="20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ilk</a:t>
            </a:r>
            <a:r>
              <a:rPr sz="20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tescil</a:t>
            </a:r>
            <a:r>
              <a:rPr sz="20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işlemi</a:t>
            </a:r>
            <a:r>
              <a:rPr sz="20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sırasında</a:t>
            </a:r>
            <a:r>
              <a:rPr sz="20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HİTAP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kaydı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otomatik</a:t>
            </a:r>
            <a:r>
              <a:rPr sz="20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olarak</a:t>
            </a:r>
            <a:r>
              <a:rPr sz="2000" b="1" spc="-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Sağlık</a:t>
            </a:r>
            <a:r>
              <a:rPr sz="2000" b="1" spc="-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Bakanlığı</a:t>
            </a:r>
            <a:r>
              <a:rPr sz="20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Yönetim</a:t>
            </a:r>
            <a:r>
              <a:rPr sz="20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Hizmetleri</a:t>
            </a:r>
            <a:r>
              <a:rPr sz="20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Genel Müdürlüğü</a:t>
            </a:r>
            <a:r>
              <a:rPr sz="20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kullanıcısında</a:t>
            </a:r>
            <a:endParaRPr sz="20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oluşturulacaktır.</a:t>
            </a:r>
            <a:endParaRPr sz="2000">
              <a:latin typeface="Calibri"/>
              <a:cs typeface="Calibri"/>
            </a:endParaRPr>
          </a:p>
          <a:p>
            <a:pPr marL="355600" marR="755650" indent="-342900">
              <a:lnSpc>
                <a:spcPct val="100000"/>
              </a:lnSpc>
              <a:spcBef>
                <a:spcPts val="480"/>
              </a:spcBef>
              <a:buFont typeface="Wingdings"/>
              <a:buChar char=""/>
              <a:tabLst>
                <a:tab pos="355600" algn="l"/>
              </a:tabLst>
            </a:pP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Ancak,</a:t>
            </a:r>
            <a:r>
              <a:rPr sz="20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birden</a:t>
            </a:r>
            <a:r>
              <a:rPr sz="20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fazla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seçenek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geliyorsa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HİTAP</a:t>
            </a:r>
            <a:r>
              <a:rPr sz="20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özlük</a:t>
            </a:r>
            <a:r>
              <a:rPr sz="20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kaydının</a:t>
            </a:r>
            <a:r>
              <a:rPr sz="20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hangi</a:t>
            </a:r>
            <a:r>
              <a:rPr sz="20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birime</a:t>
            </a:r>
            <a:r>
              <a:rPr sz="20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aktarılacağını</a:t>
            </a:r>
            <a:r>
              <a:rPr sz="20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tescil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kullanıcısı</a:t>
            </a:r>
            <a:r>
              <a:rPr sz="20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belirlemek</a:t>
            </a:r>
            <a:r>
              <a:rPr sz="20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zorundadır.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8340" y="95453"/>
            <a:ext cx="10447655" cy="4881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17850" marR="71755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solidFill>
                  <a:srgbClr val="FFFFFF"/>
                </a:solidFill>
                <a:latin typeface="Calibri"/>
                <a:cs typeface="Calibri"/>
              </a:rPr>
              <a:t>Hizmet</a:t>
            </a:r>
            <a:r>
              <a:rPr sz="4000" b="1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FFFFFF"/>
                </a:solidFill>
                <a:latin typeface="Calibri"/>
                <a:cs typeface="Calibri"/>
              </a:rPr>
              <a:t>Takip</a:t>
            </a:r>
            <a:r>
              <a:rPr sz="4000" b="1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FFFFFF"/>
                </a:solidFill>
                <a:latin typeface="Calibri"/>
                <a:cs typeface="Calibri"/>
              </a:rPr>
              <a:t>Programına</a:t>
            </a:r>
            <a:r>
              <a:rPr sz="4000" b="1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hangi </a:t>
            </a:r>
            <a:r>
              <a:rPr sz="4000" b="1" dirty="0">
                <a:solidFill>
                  <a:srgbClr val="FFFFFF"/>
                </a:solidFill>
                <a:latin typeface="Calibri"/>
                <a:cs typeface="Calibri"/>
              </a:rPr>
              <a:t>kullanıcılar</a:t>
            </a:r>
            <a:r>
              <a:rPr sz="4000" b="1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FFFFFF"/>
                </a:solidFill>
                <a:latin typeface="Calibri"/>
                <a:cs typeface="Calibri"/>
              </a:rPr>
              <a:t>giriş</a:t>
            </a:r>
            <a:r>
              <a:rPr sz="4000" b="1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yapmaktadır.</a:t>
            </a:r>
            <a:endParaRPr sz="4000">
              <a:latin typeface="Calibri"/>
              <a:cs typeface="Calibri"/>
            </a:endParaRPr>
          </a:p>
          <a:p>
            <a:pPr marL="510540" indent="-499745">
              <a:lnSpc>
                <a:spcPct val="100000"/>
              </a:lnSpc>
              <a:spcBef>
                <a:spcPts val="2235"/>
              </a:spcBef>
              <a:buSzPct val="97727"/>
              <a:buFont typeface="Wingdings"/>
              <a:buChar char=""/>
              <a:tabLst>
                <a:tab pos="510540" algn="l"/>
              </a:tabLst>
            </a:pPr>
            <a:r>
              <a:rPr sz="4400" b="1" dirty="0">
                <a:solidFill>
                  <a:srgbClr val="046CA6"/>
                </a:solidFill>
                <a:latin typeface="Calibri"/>
                <a:cs typeface="Calibri"/>
              </a:rPr>
              <a:t>Hizmet</a:t>
            </a:r>
            <a:r>
              <a:rPr sz="44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046CA6"/>
                </a:solidFill>
                <a:latin typeface="Calibri"/>
                <a:cs typeface="Calibri"/>
              </a:rPr>
              <a:t>Takip</a:t>
            </a:r>
            <a:r>
              <a:rPr sz="4400" b="1" spc="-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046CA6"/>
                </a:solidFill>
                <a:latin typeface="Calibri"/>
                <a:cs typeface="Calibri"/>
              </a:rPr>
              <a:t>Programı</a:t>
            </a:r>
            <a:r>
              <a:rPr sz="44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046CA6"/>
                </a:solidFill>
                <a:latin typeface="Calibri"/>
                <a:cs typeface="Calibri"/>
              </a:rPr>
              <a:t>bilgi</a:t>
            </a:r>
            <a:r>
              <a:rPr sz="44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400" b="1" spc="-10" dirty="0">
                <a:solidFill>
                  <a:srgbClr val="046CA6"/>
                </a:solidFill>
                <a:latin typeface="Calibri"/>
                <a:cs typeface="Calibri"/>
              </a:rPr>
              <a:t>girişleri</a:t>
            </a:r>
            <a:endParaRPr sz="4400">
              <a:latin typeface="Calibri"/>
              <a:cs typeface="Calibri"/>
            </a:endParaRPr>
          </a:p>
          <a:p>
            <a:pPr marL="355600" marR="5080">
              <a:lnSpc>
                <a:spcPct val="100000"/>
              </a:lnSpc>
            </a:pPr>
            <a:r>
              <a:rPr sz="4400" b="1" dirty="0">
                <a:solidFill>
                  <a:srgbClr val="046CA6"/>
                </a:solidFill>
                <a:latin typeface="Calibri"/>
                <a:cs typeface="Calibri"/>
              </a:rPr>
              <a:t>Kurumların</a:t>
            </a:r>
            <a:r>
              <a:rPr sz="44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046CA6"/>
                </a:solidFill>
                <a:latin typeface="Calibri"/>
                <a:cs typeface="Calibri"/>
              </a:rPr>
              <a:t>yapısına</a:t>
            </a:r>
            <a:r>
              <a:rPr sz="44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046CA6"/>
                </a:solidFill>
                <a:latin typeface="Calibri"/>
                <a:cs typeface="Calibri"/>
              </a:rPr>
              <a:t>göre</a:t>
            </a:r>
            <a:r>
              <a:rPr sz="44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046CA6"/>
                </a:solidFill>
                <a:latin typeface="Calibri"/>
                <a:cs typeface="Calibri"/>
              </a:rPr>
              <a:t>Kurum </a:t>
            </a:r>
            <a:r>
              <a:rPr sz="4400" b="1" spc="-10" dirty="0">
                <a:solidFill>
                  <a:srgbClr val="046CA6"/>
                </a:solidFill>
                <a:latin typeface="Calibri"/>
                <a:cs typeface="Calibri"/>
              </a:rPr>
              <a:t>tarafından </a:t>
            </a:r>
            <a:r>
              <a:rPr sz="4400" b="1" dirty="0">
                <a:solidFill>
                  <a:srgbClr val="046CA6"/>
                </a:solidFill>
                <a:latin typeface="Calibri"/>
                <a:cs typeface="Calibri"/>
              </a:rPr>
              <a:t>belirlenen</a:t>
            </a:r>
            <a:r>
              <a:rPr sz="44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046CA6"/>
                </a:solidFill>
                <a:latin typeface="Calibri"/>
                <a:cs typeface="Calibri"/>
              </a:rPr>
              <a:t>«yetki</a:t>
            </a:r>
            <a:r>
              <a:rPr sz="4400" b="1" spc="-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046CA6"/>
                </a:solidFill>
                <a:latin typeface="Calibri"/>
                <a:cs typeface="Calibri"/>
              </a:rPr>
              <a:t>seviyesi»</a:t>
            </a:r>
            <a:r>
              <a:rPr sz="4400" b="1" spc="-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046CA6"/>
                </a:solidFill>
                <a:latin typeface="Calibri"/>
                <a:cs typeface="Calibri"/>
              </a:rPr>
              <a:t>ne</a:t>
            </a:r>
            <a:r>
              <a:rPr sz="4400" b="1" spc="-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046CA6"/>
                </a:solidFill>
                <a:latin typeface="Calibri"/>
                <a:cs typeface="Calibri"/>
              </a:rPr>
              <a:t>göre</a:t>
            </a:r>
            <a:r>
              <a:rPr sz="4400" b="1" spc="-10" dirty="0">
                <a:solidFill>
                  <a:srgbClr val="046CA6"/>
                </a:solidFill>
                <a:latin typeface="Calibri"/>
                <a:cs typeface="Calibri"/>
              </a:rPr>
              <a:t> merkez </a:t>
            </a:r>
            <a:r>
              <a:rPr sz="4400" b="1" dirty="0">
                <a:solidFill>
                  <a:srgbClr val="046CA6"/>
                </a:solidFill>
                <a:latin typeface="Calibri"/>
                <a:cs typeface="Calibri"/>
              </a:rPr>
              <a:t>ya</a:t>
            </a:r>
            <a:r>
              <a:rPr sz="44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046CA6"/>
                </a:solidFill>
                <a:latin typeface="Calibri"/>
                <a:cs typeface="Calibri"/>
              </a:rPr>
              <a:t>da</a:t>
            </a:r>
            <a:r>
              <a:rPr sz="4400" b="1" spc="-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046CA6"/>
                </a:solidFill>
                <a:latin typeface="Calibri"/>
                <a:cs typeface="Calibri"/>
              </a:rPr>
              <a:t>taşra</a:t>
            </a:r>
            <a:r>
              <a:rPr sz="4400" b="1" spc="-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046CA6"/>
                </a:solidFill>
                <a:latin typeface="Calibri"/>
                <a:cs typeface="Calibri"/>
              </a:rPr>
              <a:t>teşkilatları</a:t>
            </a:r>
            <a:r>
              <a:rPr sz="44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400" b="1" spc="-10" dirty="0">
                <a:solidFill>
                  <a:srgbClr val="046CA6"/>
                </a:solidFill>
                <a:latin typeface="Calibri"/>
                <a:cs typeface="Calibri"/>
              </a:rPr>
              <a:t>tarafından yapılmaktadır.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98590" y="5662980"/>
            <a:ext cx="10287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-50" dirty="0">
                <a:solidFill>
                  <a:srgbClr val="79CDFB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7E6AFD6-4BC9-32D5-4519-BFDCFB49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1830" y="0"/>
            <a:ext cx="8308340" cy="830997"/>
          </a:xfrm>
        </p:spPr>
        <p:txBody>
          <a:bodyPr/>
          <a:lstStyle/>
          <a:p>
            <a:pPr algn="ctr"/>
            <a:r>
              <a:rPr lang="tr-TR" sz="5400" dirty="0"/>
              <a:t>HAZIRLAYANLAR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3867186-4794-D324-4D11-F0CA1C01E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12115800" cy="5924699"/>
          </a:xfrm>
        </p:spPr>
        <p:txBody>
          <a:bodyPr/>
          <a:lstStyle/>
          <a:p>
            <a:pPr algn="ctr"/>
            <a:endParaRPr lang="tr-TR" sz="5500" dirty="0"/>
          </a:p>
          <a:p>
            <a:pPr algn="ctr"/>
            <a:r>
              <a:rPr lang="tr-TR" sz="5500" dirty="0">
                <a:solidFill>
                  <a:schemeClr val="accent2">
                    <a:lumMod val="75000"/>
                  </a:schemeClr>
                </a:solidFill>
              </a:rPr>
              <a:t>İSMAİL GELGEÇ</a:t>
            </a:r>
          </a:p>
          <a:p>
            <a:pPr algn="ctr"/>
            <a:r>
              <a:rPr lang="tr-TR" sz="5500" dirty="0">
                <a:solidFill>
                  <a:schemeClr val="accent2">
                    <a:lumMod val="75000"/>
                  </a:schemeClr>
                </a:solidFill>
              </a:rPr>
              <a:t>BİLGİSAYAR İŞLETMENİ</a:t>
            </a:r>
          </a:p>
          <a:p>
            <a:pPr algn="ctr"/>
            <a:endParaRPr lang="tr-TR" sz="5500" dirty="0"/>
          </a:p>
          <a:p>
            <a:pPr algn="ctr"/>
            <a:r>
              <a:rPr lang="tr-TR" sz="5500" dirty="0">
                <a:solidFill>
                  <a:schemeClr val="accent2">
                    <a:lumMod val="75000"/>
                  </a:schemeClr>
                </a:solidFill>
              </a:rPr>
              <a:t>FARUK ORAK</a:t>
            </a:r>
          </a:p>
          <a:p>
            <a:pPr algn="ctr"/>
            <a:r>
              <a:rPr lang="tr-TR" sz="5500" dirty="0">
                <a:solidFill>
                  <a:schemeClr val="accent2">
                    <a:lumMod val="75000"/>
                  </a:schemeClr>
                </a:solidFill>
              </a:rPr>
              <a:t>ŞEF</a:t>
            </a:r>
          </a:p>
          <a:p>
            <a:pPr algn="ctr"/>
            <a:endParaRPr lang="tr-TR" sz="5500" dirty="0"/>
          </a:p>
        </p:txBody>
      </p:sp>
    </p:spTree>
    <p:extLst>
      <p:ext uri="{BB962C8B-B14F-4D97-AF65-F5344CB8AC3E}">
        <p14:creationId xmlns:p14="http://schemas.microsoft.com/office/powerpoint/2010/main" val="2629468248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23"/>
            <a:ext cx="12192000" cy="1419860"/>
          </a:xfrm>
          <a:custGeom>
            <a:avLst/>
            <a:gdLst/>
            <a:ahLst/>
            <a:cxnLst/>
            <a:rect l="l" t="t" r="r" b="b"/>
            <a:pathLst>
              <a:path w="12192000" h="1419860">
                <a:moveTo>
                  <a:pt x="12192000" y="0"/>
                </a:moveTo>
                <a:lnTo>
                  <a:pt x="38100" y="0"/>
                </a:lnTo>
                <a:lnTo>
                  <a:pt x="38100" y="1194536"/>
                </a:lnTo>
                <a:lnTo>
                  <a:pt x="0" y="1194562"/>
                </a:lnTo>
                <a:lnTo>
                  <a:pt x="55029" y="1275334"/>
                </a:lnTo>
                <a:lnTo>
                  <a:pt x="446214" y="1295463"/>
                </a:lnTo>
                <a:lnTo>
                  <a:pt x="1026337" y="1321574"/>
                </a:lnTo>
                <a:lnTo>
                  <a:pt x="1662963" y="1347050"/>
                </a:lnTo>
                <a:lnTo>
                  <a:pt x="2237676" y="1367472"/>
                </a:lnTo>
                <a:lnTo>
                  <a:pt x="2768638" y="1383969"/>
                </a:lnTo>
                <a:lnTo>
                  <a:pt x="3179267" y="1394891"/>
                </a:lnTo>
                <a:lnTo>
                  <a:pt x="3522916" y="1402524"/>
                </a:lnTo>
                <a:lnTo>
                  <a:pt x="3943743" y="1409522"/>
                </a:lnTo>
                <a:lnTo>
                  <a:pt x="4485297" y="1415453"/>
                </a:lnTo>
                <a:lnTo>
                  <a:pt x="5094452" y="1418920"/>
                </a:lnTo>
                <a:lnTo>
                  <a:pt x="5820321" y="1419326"/>
                </a:lnTo>
                <a:lnTo>
                  <a:pt x="6656375" y="1415440"/>
                </a:lnTo>
                <a:lnTo>
                  <a:pt x="7534554" y="1406791"/>
                </a:lnTo>
                <a:lnTo>
                  <a:pt x="8193354" y="1397330"/>
                </a:lnTo>
                <a:lnTo>
                  <a:pt x="8747265" y="1386611"/>
                </a:lnTo>
                <a:lnTo>
                  <a:pt x="9508045" y="1368298"/>
                </a:lnTo>
                <a:lnTo>
                  <a:pt x="10382606" y="1343240"/>
                </a:lnTo>
                <a:lnTo>
                  <a:pt x="11180382" y="1316697"/>
                </a:lnTo>
                <a:lnTo>
                  <a:pt x="11750383" y="1294688"/>
                </a:lnTo>
                <a:lnTo>
                  <a:pt x="12051221" y="1281010"/>
                </a:lnTo>
                <a:lnTo>
                  <a:pt x="12131040" y="1276858"/>
                </a:lnTo>
                <a:lnTo>
                  <a:pt x="12083682" y="1222248"/>
                </a:lnTo>
                <a:lnTo>
                  <a:pt x="12192000" y="122224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6C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665" y="0"/>
            <a:ext cx="12193270" cy="6858000"/>
            <a:chOff x="-665" y="0"/>
            <a:chExt cx="12193270" cy="6858000"/>
          </a:xfrm>
        </p:grpSpPr>
        <p:sp>
          <p:nvSpPr>
            <p:cNvPr id="4" name="object 4"/>
            <p:cNvSpPr/>
            <p:nvPr/>
          </p:nvSpPr>
          <p:spPr>
            <a:xfrm>
              <a:off x="0" y="5459476"/>
              <a:ext cx="12192000" cy="1397000"/>
            </a:xfrm>
            <a:custGeom>
              <a:avLst/>
              <a:gdLst/>
              <a:ahLst/>
              <a:cxnLst/>
              <a:rect l="l" t="t" r="r" b="b"/>
              <a:pathLst>
                <a:path w="12192000" h="1397000">
                  <a:moveTo>
                    <a:pt x="12192000" y="199136"/>
                  </a:moveTo>
                  <a:lnTo>
                    <a:pt x="12076570" y="199136"/>
                  </a:lnTo>
                  <a:lnTo>
                    <a:pt x="12131040" y="138315"/>
                  </a:lnTo>
                  <a:lnTo>
                    <a:pt x="12022214" y="132905"/>
                  </a:lnTo>
                  <a:lnTo>
                    <a:pt x="11672189" y="117868"/>
                  </a:lnTo>
                  <a:lnTo>
                    <a:pt x="11081207" y="96278"/>
                  </a:lnTo>
                  <a:lnTo>
                    <a:pt x="10211384" y="68935"/>
                  </a:lnTo>
                  <a:lnTo>
                    <a:pt x="9330677" y="45288"/>
                  </a:lnTo>
                  <a:lnTo>
                    <a:pt x="8576958" y="28536"/>
                  </a:lnTo>
                  <a:lnTo>
                    <a:pt x="8038452" y="19202"/>
                  </a:lnTo>
                  <a:lnTo>
                    <a:pt x="7123798" y="7950"/>
                  </a:lnTo>
                  <a:lnTo>
                    <a:pt x="6238430" y="1612"/>
                  </a:lnTo>
                  <a:lnTo>
                    <a:pt x="5455971" y="0"/>
                  </a:lnTo>
                  <a:lnTo>
                    <a:pt x="4737151" y="2273"/>
                  </a:lnTo>
                  <a:lnTo>
                    <a:pt x="4138447" y="7391"/>
                  </a:lnTo>
                  <a:lnTo>
                    <a:pt x="3634829" y="14503"/>
                  </a:lnTo>
                  <a:lnTo>
                    <a:pt x="3294951" y="21297"/>
                  </a:lnTo>
                  <a:lnTo>
                    <a:pt x="2886595" y="31318"/>
                  </a:lnTo>
                  <a:lnTo>
                    <a:pt x="2355202" y="46774"/>
                  </a:lnTo>
                  <a:lnTo>
                    <a:pt x="1775561" y="66230"/>
                  </a:lnTo>
                  <a:lnTo>
                    <a:pt x="1126871" y="90868"/>
                  </a:lnTo>
                  <a:lnTo>
                    <a:pt x="485673" y="118414"/>
                  </a:lnTo>
                  <a:lnTo>
                    <a:pt x="55029" y="139725"/>
                  </a:lnTo>
                  <a:lnTo>
                    <a:pt x="0" y="217995"/>
                  </a:lnTo>
                  <a:lnTo>
                    <a:pt x="38100" y="218033"/>
                  </a:lnTo>
                  <a:lnTo>
                    <a:pt x="38100" y="1397000"/>
                  </a:lnTo>
                  <a:lnTo>
                    <a:pt x="12192000" y="1397000"/>
                  </a:lnTo>
                  <a:lnTo>
                    <a:pt x="12192000" y="199136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912" y="38100"/>
              <a:ext cx="12084050" cy="6781800"/>
            </a:xfrm>
            <a:custGeom>
              <a:avLst/>
              <a:gdLst/>
              <a:ahLst/>
              <a:cxnLst/>
              <a:rect l="l" t="t" r="r" b="b"/>
              <a:pathLst>
                <a:path w="12084050" h="6781800">
                  <a:moveTo>
                    <a:pt x="0" y="422275"/>
                  </a:moveTo>
                  <a:lnTo>
                    <a:pt x="2841" y="373036"/>
                  </a:lnTo>
                  <a:lnTo>
                    <a:pt x="11152" y="325465"/>
                  </a:lnTo>
                  <a:lnTo>
                    <a:pt x="24618" y="279876"/>
                  </a:lnTo>
                  <a:lnTo>
                    <a:pt x="42922" y="236588"/>
                  </a:lnTo>
                  <a:lnTo>
                    <a:pt x="65745" y="195917"/>
                  </a:lnTo>
                  <a:lnTo>
                    <a:pt x="92772" y="158182"/>
                  </a:lnTo>
                  <a:lnTo>
                    <a:pt x="123686" y="123698"/>
                  </a:lnTo>
                  <a:lnTo>
                    <a:pt x="158170" y="92782"/>
                  </a:lnTo>
                  <a:lnTo>
                    <a:pt x="195907" y="65753"/>
                  </a:lnTo>
                  <a:lnTo>
                    <a:pt x="236581" y="42928"/>
                  </a:lnTo>
                  <a:lnTo>
                    <a:pt x="279873" y="24622"/>
                  </a:lnTo>
                  <a:lnTo>
                    <a:pt x="325469" y="11154"/>
                  </a:lnTo>
                  <a:lnTo>
                    <a:pt x="373050" y="2841"/>
                  </a:lnTo>
                  <a:lnTo>
                    <a:pt x="422300" y="0"/>
                  </a:lnTo>
                  <a:lnTo>
                    <a:pt x="11661521" y="0"/>
                  </a:lnTo>
                  <a:lnTo>
                    <a:pt x="11710759" y="2841"/>
                  </a:lnTo>
                  <a:lnTo>
                    <a:pt x="11758330" y="11154"/>
                  </a:lnTo>
                  <a:lnTo>
                    <a:pt x="11803919" y="24622"/>
                  </a:lnTo>
                  <a:lnTo>
                    <a:pt x="11847207" y="42928"/>
                  </a:lnTo>
                  <a:lnTo>
                    <a:pt x="11887878" y="65753"/>
                  </a:lnTo>
                  <a:lnTo>
                    <a:pt x="11925613" y="92782"/>
                  </a:lnTo>
                  <a:lnTo>
                    <a:pt x="11960098" y="123697"/>
                  </a:lnTo>
                  <a:lnTo>
                    <a:pt x="11991013" y="158182"/>
                  </a:lnTo>
                  <a:lnTo>
                    <a:pt x="12018042" y="195917"/>
                  </a:lnTo>
                  <a:lnTo>
                    <a:pt x="12040867" y="236588"/>
                  </a:lnTo>
                  <a:lnTo>
                    <a:pt x="12059173" y="279876"/>
                  </a:lnTo>
                  <a:lnTo>
                    <a:pt x="12072641" y="325465"/>
                  </a:lnTo>
                  <a:lnTo>
                    <a:pt x="12080954" y="373036"/>
                  </a:lnTo>
                  <a:lnTo>
                    <a:pt x="12083796" y="422275"/>
                  </a:lnTo>
                  <a:lnTo>
                    <a:pt x="12083796" y="6359499"/>
                  </a:lnTo>
                  <a:lnTo>
                    <a:pt x="12080954" y="6408749"/>
                  </a:lnTo>
                  <a:lnTo>
                    <a:pt x="12072641" y="6456330"/>
                  </a:lnTo>
                  <a:lnTo>
                    <a:pt x="12059173" y="6501926"/>
                  </a:lnTo>
                  <a:lnTo>
                    <a:pt x="12040867" y="6545218"/>
                  </a:lnTo>
                  <a:lnTo>
                    <a:pt x="12018042" y="6585891"/>
                  </a:lnTo>
                  <a:lnTo>
                    <a:pt x="11991013" y="6623628"/>
                  </a:lnTo>
                  <a:lnTo>
                    <a:pt x="11960098" y="6658112"/>
                  </a:lnTo>
                  <a:lnTo>
                    <a:pt x="11925613" y="6689026"/>
                  </a:lnTo>
                  <a:lnTo>
                    <a:pt x="11887878" y="6716053"/>
                  </a:lnTo>
                  <a:lnTo>
                    <a:pt x="11847207" y="6738876"/>
                  </a:lnTo>
                  <a:lnTo>
                    <a:pt x="11803919" y="6757179"/>
                  </a:lnTo>
                  <a:lnTo>
                    <a:pt x="11758330" y="6770645"/>
                  </a:lnTo>
                  <a:lnTo>
                    <a:pt x="11710759" y="6778957"/>
                  </a:lnTo>
                  <a:lnTo>
                    <a:pt x="11661521" y="6781798"/>
                  </a:lnTo>
                  <a:lnTo>
                    <a:pt x="422300" y="6781798"/>
                  </a:lnTo>
                  <a:lnTo>
                    <a:pt x="373050" y="6778957"/>
                  </a:lnTo>
                  <a:lnTo>
                    <a:pt x="325469" y="6770645"/>
                  </a:lnTo>
                  <a:lnTo>
                    <a:pt x="279873" y="6757179"/>
                  </a:lnTo>
                  <a:lnTo>
                    <a:pt x="236581" y="6738876"/>
                  </a:lnTo>
                  <a:lnTo>
                    <a:pt x="195907" y="6716053"/>
                  </a:lnTo>
                  <a:lnTo>
                    <a:pt x="158170" y="6689026"/>
                  </a:lnTo>
                  <a:lnTo>
                    <a:pt x="123686" y="6658112"/>
                  </a:lnTo>
                  <a:lnTo>
                    <a:pt x="92772" y="6623628"/>
                  </a:lnTo>
                  <a:lnTo>
                    <a:pt x="65745" y="6585891"/>
                  </a:lnTo>
                  <a:lnTo>
                    <a:pt x="42922" y="6545218"/>
                  </a:lnTo>
                  <a:lnTo>
                    <a:pt x="24618" y="6501926"/>
                  </a:lnTo>
                  <a:lnTo>
                    <a:pt x="11152" y="6456330"/>
                  </a:lnTo>
                  <a:lnTo>
                    <a:pt x="2841" y="6408749"/>
                  </a:lnTo>
                  <a:lnTo>
                    <a:pt x="0" y="6359499"/>
                  </a:lnTo>
                  <a:lnTo>
                    <a:pt x="0" y="422275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660" y="0"/>
              <a:ext cx="12193270" cy="6858000"/>
            </a:xfrm>
            <a:custGeom>
              <a:avLst/>
              <a:gdLst/>
              <a:ahLst/>
              <a:cxnLst/>
              <a:rect l="l" t="t" r="r" b="b"/>
              <a:pathLst>
                <a:path w="12193270" h="6858000">
                  <a:moveTo>
                    <a:pt x="513562" y="6855777"/>
                  </a:moveTo>
                  <a:lnTo>
                    <a:pt x="257060" y="6704012"/>
                  </a:lnTo>
                  <a:lnTo>
                    <a:pt x="64592" y="6552095"/>
                  </a:lnTo>
                  <a:lnTo>
                    <a:pt x="0" y="6323660"/>
                  </a:lnTo>
                  <a:lnTo>
                    <a:pt x="1320" y="6857060"/>
                  </a:lnTo>
                  <a:lnTo>
                    <a:pt x="65354" y="6856895"/>
                  </a:lnTo>
                  <a:lnTo>
                    <a:pt x="513562" y="6855777"/>
                  </a:lnTo>
                  <a:close/>
                </a:path>
                <a:path w="12193270" h="6858000">
                  <a:moveTo>
                    <a:pt x="616356" y="0"/>
                  </a:moveTo>
                  <a:lnTo>
                    <a:pt x="6756" y="0"/>
                  </a:lnTo>
                  <a:lnTo>
                    <a:pt x="6756" y="57150"/>
                  </a:lnTo>
                  <a:lnTo>
                    <a:pt x="6756" y="457200"/>
                  </a:lnTo>
                  <a:lnTo>
                    <a:pt x="180924" y="228600"/>
                  </a:lnTo>
                  <a:lnTo>
                    <a:pt x="355104" y="57150"/>
                  </a:lnTo>
                  <a:lnTo>
                    <a:pt x="616356" y="0"/>
                  </a:lnTo>
                  <a:close/>
                </a:path>
                <a:path w="12193270" h="6858000">
                  <a:moveTo>
                    <a:pt x="12192660" y="6315456"/>
                  </a:moveTo>
                  <a:lnTo>
                    <a:pt x="12023496" y="6626174"/>
                  </a:lnTo>
                  <a:lnTo>
                    <a:pt x="11858396" y="6762521"/>
                  </a:lnTo>
                  <a:lnTo>
                    <a:pt x="11685168" y="6857644"/>
                  </a:lnTo>
                  <a:lnTo>
                    <a:pt x="11704803" y="6858000"/>
                  </a:lnTo>
                  <a:lnTo>
                    <a:pt x="12192660" y="6858000"/>
                  </a:lnTo>
                  <a:lnTo>
                    <a:pt x="12192660" y="6315456"/>
                  </a:lnTo>
                  <a:close/>
                </a:path>
                <a:path w="12193270" h="6858000">
                  <a:moveTo>
                    <a:pt x="12192660" y="0"/>
                  </a:moveTo>
                  <a:lnTo>
                    <a:pt x="12116460" y="0"/>
                  </a:lnTo>
                  <a:lnTo>
                    <a:pt x="11583060" y="0"/>
                  </a:lnTo>
                  <a:lnTo>
                    <a:pt x="11887860" y="130683"/>
                  </a:lnTo>
                  <a:lnTo>
                    <a:pt x="12116460" y="261251"/>
                  </a:lnTo>
                  <a:lnTo>
                    <a:pt x="12192660" y="457200"/>
                  </a:lnTo>
                  <a:lnTo>
                    <a:pt x="12192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240024" cy="138074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93997" y="95453"/>
            <a:ext cx="7464425" cy="1245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latin typeface="Calibri"/>
                <a:cs typeface="Calibri"/>
              </a:rPr>
              <a:t>Kurum</a:t>
            </a:r>
            <a:r>
              <a:rPr sz="4000" b="1" spc="-190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tarafından</a:t>
            </a:r>
            <a:r>
              <a:rPr sz="4000" b="1" spc="-145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Belirlenen</a:t>
            </a:r>
            <a:r>
              <a:rPr sz="4000" b="1" spc="-185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«yetki </a:t>
            </a:r>
            <a:r>
              <a:rPr sz="4000" b="1" dirty="0">
                <a:latin typeface="Calibri"/>
                <a:cs typeface="Calibri"/>
              </a:rPr>
              <a:t>seviyesi»</a:t>
            </a:r>
            <a:r>
              <a:rPr sz="4000" b="1" spc="-160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açıklamaları.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98590" y="5662980"/>
            <a:ext cx="10287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-50" dirty="0">
                <a:solidFill>
                  <a:srgbClr val="79CDFB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8340" y="1525041"/>
            <a:ext cx="10817860" cy="190373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770"/>
              </a:spcBef>
              <a:buFont typeface="Wingdings"/>
              <a:buChar char=""/>
              <a:tabLst>
                <a:tab pos="354965" algn="l"/>
              </a:tabLst>
            </a:pP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1)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ÖZLÜK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BİLGİSİNİ</a:t>
            </a:r>
            <a:r>
              <a:rPr sz="28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GÖNDEREN</a:t>
            </a:r>
            <a:r>
              <a:rPr sz="28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KURUM</a:t>
            </a:r>
            <a:r>
              <a:rPr sz="2800" b="1" spc="-8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İŞLEM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YAPABİLİR</a:t>
            </a:r>
            <a:endParaRPr sz="2800">
              <a:latin typeface="Calibri"/>
              <a:cs typeface="Calibri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675"/>
              </a:spcBef>
              <a:buFont typeface="Wingdings"/>
              <a:buChar char=""/>
              <a:tabLst>
                <a:tab pos="355600" algn="l"/>
              </a:tabLst>
            </a:pP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Merkez</a:t>
            </a:r>
            <a:r>
              <a:rPr sz="2800" b="1" spc="4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ve</a:t>
            </a:r>
            <a:r>
              <a:rPr sz="2800" b="1" spc="434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taşra</a:t>
            </a:r>
            <a:r>
              <a:rPr sz="2800" b="1" spc="4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teşkilatında</a:t>
            </a:r>
            <a:r>
              <a:rPr sz="2800" b="1" spc="4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görev</a:t>
            </a:r>
            <a:r>
              <a:rPr sz="2800" b="1" spc="4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yapan</a:t>
            </a:r>
            <a:r>
              <a:rPr sz="2800" b="1" spc="434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personellerin</a:t>
            </a:r>
            <a:r>
              <a:rPr sz="2800" b="1" spc="4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veri</a:t>
            </a:r>
            <a:r>
              <a:rPr sz="2800" b="1" spc="4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girişleri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Kurumca</a:t>
            </a:r>
            <a:r>
              <a:rPr sz="2800" b="1" spc="6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belirlenen</a:t>
            </a:r>
            <a:r>
              <a:rPr sz="2800" b="1" spc="6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tek</a:t>
            </a:r>
            <a:r>
              <a:rPr sz="2800" b="1" spc="6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kullanıcı</a:t>
            </a:r>
            <a:r>
              <a:rPr sz="2800" b="1" spc="6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ile</a:t>
            </a:r>
            <a:r>
              <a:rPr sz="2800" b="1" spc="6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yapılarak</a:t>
            </a:r>
            <a:r>
              <a:rPr sz="2800" b="1" spc="6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alt</a:t>
            </a:r>
            <a:r>
              <a:rPr sz="2800" b="1" spc="6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birimlerine</a:t>
            </a:r>
            <a:r>
              <a:rPr sz="2800" b="1" spc="6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hiçbir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şekilde</a:t>
            </a:r>
            <a:r>
              <a:rPr sz="28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görme</a:t>
            </a:r>
            <a:r>
              <a:rPr sz="28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ve</a:t>
            </a:r>
            <a:r>
              <a:rPr sz="28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işlem</a:t>
            </a:r>
            <a:r>
              <a:rPr sz="28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yapma</a:t>
            </a:r>
            <a:r>
              <a:rPr sz="28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yetkisi</a:t>
            </a:r>
            <a:r>
              <a:rPr sz="2800" b="1" spc="24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vermemektedir.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8340" y="3488816"/>
            <a:ext cx="439039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Font typeface="Wingdings"/>
              <a:buChar char=""/>
              <a:tabLst>
                <a:tab pos="355600" algn="l"/>
                <a:tab pos="1687195" algn="l"/>
                <a:tab pos="2060575" algn="l"/>
                <a:tab pos="2664460" algn="l"/>
                <a:tab pos="2872105" algn="l"/>
                <a:tab pos="3519804" algn="l"/>
              </a:tabLst>
            </a:pP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Örnek: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Sağlık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	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Bakanlığı kullanıcısı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25" dirty="0">
                <a:solidFill>
                  <a:srgbClr val="046CA6"/>
                </a:solidFill>
                <a:latin typeface="Calibri"/>
                <a:cs typeface="Calibri"/>
              </a:rPr>
              <a:t>ile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25" dirty="0">
                <a:solidFill>
                  <a:srgbClr val="046CA6"/>
                </a:solidFill>
                <a:latin typeface="Calibri"/>
                <a:cs typeface="Calibri"/>
              </a:rPr>
              <a:t>tüm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Sağlık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218303" y="3488816"/>
            <a:ext cx="3392804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585595" algn="l"/>
              </a:tabLst>
            </a:pP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Yönetim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Hizmetleri</a:t>
            </a:r>
            <a:endParaRPr sz="2800">
              <a:latin typeface="Calibri"/>
              <a:cs typeface="Calibri"/>
            </a:endParaRPr>
          </a:p>
          <a:p>
            <a:pPr marL="97790">
              <a:lnSpc>
                <a:spcPct val="100000"/>
              </a:lnSpc>
              <a:tabLst>
                <a:tab pos="1693545" algn="l"/>
                <a:tab pos="3030220" algn="l"/>
              </a:tabLst>
            </a:pP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Bakanlığı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merkez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25" dirty="0">
                <a:solidFill>
                  <a:srgbClr val="046CA6"/>
                </a:solidFill>
                <a:latin typeface="Calibri"/>
                <a:cs typeface="Calibri"/>
              </a:rPr>
              <a:t>ve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43366" y="3488816"/>
            <a:ext cx="96075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77470" algn="r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Genel</a:t>
            </a:r>
            <a:endParaRPr sz="28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taşra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829038" y="3488816"/>
            <a:ext cx="167513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54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Müdürlüğü teşkilatının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31239" y="4342638"/>
            <a:ext cx="1047242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personellerinin</a:t>
            </a:r>
            <a:r>
              <a:rPr sz="2800" b="1" spc="1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veri</a:t>
            </a:r>
            <a:r>
              <a:rPr sz="2800" b="1" spc="1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girişleri</a:t>
            </a:r>
            <a:r>
              <a:rPr sz="2800" b="1" spc="1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yapılmakta,</a:t>
            </a:r>
            <a:r>
              <a:rPr sz="2800" b="1" spc="18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alt</a:t>
            </a:r>
            <a:r>
              <a:rPr sz="2800" b="1" spc="1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birimlerin</a:t>
            </a:r>
            <a:r>
              <a:rPr sz="2800" b="1" spc="1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görme</a:t>
            </a:r>
            <a:r>
              <a:rPr sz="2800" b="1" spc="1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ve</a:t>
            </a:r>
            <a:r>
              <a:rPr sz="2800" b="1" spc="1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işlem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yapma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yetkisi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bulunmamaktadır.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23"/>
            <a:ext cx="12192000" cy="1419860"/>
          </a:xfrm>
          <a:custGeom>
            <a:avLst/>
            <a:gdLst/>
            <a:ahLst/>
            <a:cxnLst/>
            <a:rect l="l" t="t" r="r" b="b"/>
            <a:pathLst>
              <a:path w="12192000" h="1419860">
                <a:moveTo>
                  <a:pt x="12192000" y="0"/>
                </a:moveTo>
                <a:lnTo>
                  <a:pt x="38100" y="0"/>
                </a:lnTo>
                <a:lnTo>
                  <a:pt x="38100" y="1194536"/>
                </a:lnTo>
                <a:lnTo>
                  <a:pt x="0" y="1194562"/>
                </a:lnTo>
                <a:lnTo>
                  <a:pt x="55029" y="1275334"/>
                </a:lnTo>
                <a:lnTo>
                  <a:pt x="446214" y="1295463"/>
                </a:lnTo>
                <a:lnTo>
                  <a:pt x="1026337" y="1321574"/>
                </a:lnTo>
                <a:lnTo>
                  <a:pt x="1662963" y="1347050"/>
                </a:lnTo>
                <a:lnTo>
                  <a:pt x="2237676" y="1367472"/>
                </a:lnTo>
                <a:lnTo>
                  <a:pt x="2768638" y="1383969"/>
                </a:lnTo>
                <a:lnTo>
                  <a:pt x="3179267" y="1394891"/>
                </a:lnTo>
                <a:lnTo>
                  <a:pt x="3522916" y="1402524"/>
                </a:lnTo>
                <a:lnTo>
                  <a:pt x="3943743" y="1409522"/>
                </a:lnTo>
                <a:lnTo>
                  <a:pt x="4485297" y="1415453"/>
                </a:lnTo>
                <a:lnTo>
                  <a:pt x="5094452" y="1418920"/>
                </a:lnTo>
                <a:lnTo>
                  <a:pt x="5820321" y="1419326"/>
                </a:lnTo>
                <a:lnTo>
                  <a:pt x="6656375" y="1415440"/>
                </a:lnTo>
                <a:lnTo>
                  <a:pt x="7534554" y="1406791"/>
                </a:lnTo>
                <a:lnTo>
                  <a:pt x="8193354" y="1397330"/>
                </a:lnTo>
                <a:lnTo>
                  <a:pt x="8747265" y="1386611"/>
                </a:lnTo>
                <a:lnTo>
                  <a:pt x="9508045" y="1368298"/>
                </a:lnTo>
                <a:lnTo>
                  <a:pt x="10382606" y="1343240"/>
                </a:lnTo>
                <a:lnTo>
                  <a:pt x="11180382" y="1316697"/>
                </a:lnTo>
                <a:lnTo>
                  <a:pt x="11750383" y="1294688"/>
                </a:lnTo>
                <a:lnTo>
                  <a:pt x="12051221" y="1281010"/>
                </a:lnTo>
                <a:lnTo>
                  <a:pt x="12131040" y="1276858"/>
                </a:lnTo>
                <a:lnTo>
                  <a:pt x="12083682" y="1222248"/>
                </a:lnTo>
                <a:lnTo>
                  <a:pt x="12192000" y="122224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6C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665" y="0"/>
            <a:ext cx="12193270" cy="6858000"/>
            <a:chOff x="-665" y="0"/>
            <a:chExt cx="12193270" cy="6858000"/>
          </a:xfrm>
        </p:grpSpPr>
        <p:sp>
          <p:nvSpPr>
            <p:cNvPr id="4" name="object 4"/>
            <p:cNvSpPr/>
            <p:nvPr/>
          </p:nvSpPr>
          <p:spPr>
            <a:xfrm>
              <a:off x="0" y="5459476"/>
              <a:ext cx="12192000" cy="1397000"/>
            </a:xfrm>
            <a:custGeom>
              <a:avLst/>
              <a:gdLst/>
              <a:ahLst/>
              <a:cxnLst/>
              <a:rect l="l" t="t" r="r" b="b"/>
              <a:pathLst>
                <a:path w="12192000" h="1397000">
                  <a:moveTo>
                    <a:pt x="12192000" y="199136"/>
                  </a:moveTo>
                  <a:lnTo>
                    <a:pt x="12076570" y="199136"/>
                  </a:lnTo>
                  <a:lnTo>
                    <a:pt x="12131040" y="138315"/>
                  </a:lnTo>
                  <a:lnTo>
                    <a:pt x="12022214" y="132905"/>
                  </a:lnTo>
                  <a:lnTo>
                    <a:pt x="11672189" y="117868"/>
                  </a:lnTo>
                  <a:lnTo>
                    <a:pt x="11081207" y="96278"/>
                  </a:lnTo>
                  <a:lnTo>
                    <a:pt x="10211384" y="68935"/>
                  </a:lnTo>
                  <a:lnTo>
                    <a:pt x="9330677" y="45288"/>
                  </a:lnTo>
                  <a:lnTo>
                    <a:pt x="8576958" y="28536"/>
                  </a:lnTo>
                  <a:lnTo>
                    <a:pt x="8038452" y="19202"/>
                  </a:lnTo>
                  <a:lnTo>
                    <a:pt x="7123798" y="7950"/>
                  </a:lnTo>
                  <a:lnTo>
                    <a:pt x="6238430" y="1612"/>
                  </a:lnTo>
                  <a:lnTo>
                    <a:pt x="5455971" y="0"/>
                  </a:lnTo>
                  <a:lnTo>
                    <a:pt x="4737151" y="2273"/>
                  </a:lnTo>
                  <a:lnTo>
                    <a:pt x="4138447" y="7391"/>
                  </a:lnTo>
                  <a:lnTo>
                    <a:pt x="3634829" y="14503"/>
                  </a:lnTo>
                  <a:lnTo>
                    <a:pt x="3294951" y="21297"/>
                  </a:lnTo>
                  <a:lnTo>
                    <a:pt x="2886595" y="31318"/>
                  </a:lnTo>
                  <a:lnTo>
                    <a:pt x="2355202" y="46774"/>
                  </a:lnTo>
                  <a:lnTo>
                    <a:pt x="1775561" y="66230"/>
                  </a:lnTo>
                  <a:lnTo>
                    <a:pt x="1126871" y="90868"/>
                  </a:lnTo>
                  <a:lnTo>
                    <a:pt x="485673" y="118414"/>
                  </a:lnTo>
                  <a:lnTo>
                    <a:pt x="55029" y="139725"/>
                  </a:lnTo>
                  <a:lnTo>
                    <a:pt x="0" y="217995"/>
                  </a:lnTo>
                  <a:lnTo>
                    <a:pt x="38100" y="218033"/>
                  </a:lnTo>
                  <a:lnTo>
                    <a:pt x="38100" y="1397000"/>
                  </a:lnTo>
                  <a:lnTo>
                    <a:pt x="12192000" y="1397000"/>
                  </a:lnTo>
                  <a:lnTo>
                    <a:pt x="12192000" y="199136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912" y="38100"/>
              <a:ext cx="12084050" cy="6781800"/>
            </a:xfrm>
            <a:custGeom>
              <a:avLst/>
              <a:gdLst/>
              <a:ahLst/>
              <a:cxnLst/>
              <a:rect l="l" t="t" r="r" b="b"/>
              <a:pathLst>
                <a:path w="12084050" h="6781800">
                  <a:moveTo>
                    <a:pt x="0" y="422275"/>
                  </a:moveTo>
                  <a:lnTo>
                    <a:pt x="2841" y="373036"/>
                  </a:lnTo>
                  <a:lnTo>
                    <a:pt x="11152" y="325465"/>
                  </a:lnTo>
                  <a:lnTo>
                    <a:pt x="24618" y="279876"/>
                  </a:lnTo>
                  <a:lnTo>
                    <a:pt x="42922" y="236588"/>
                  </a:lnTo>
                  <a:lnTo>
                    <a:pt x="65745" y="195917"/>
                  </a:lnTo>
                  <a:lnTo>
                    <a:pt x="92772" y="158182"/>
                  </a:lnTo>
                  <a:lnTo>
                    <a:pt x="123686" y="123698"/>
                  </a:lnTo>
                  <a:lnTo>
                    <a:pt x="158170" y="92782"/>
                  </a:lnTo>
                  <a:lnTo>
                    <a:pt x="195907" y="65753"/>
                  </a:lnTo>
                  <a:lnTo>
                    <a:pt x="236581" y="42928"/>
                  </a:lnTo>
                  <a:lnTo>
                    <a:pt x="279873" y="24622"/>
                  </a:lnTo>
                  <a:lnTo>
                    <a:pt x="325469" y="11154"/>
                  </a:lnTo>
                  <a:lnTo>
                    <a:pt x="373050" y="2841"/>
                  </a:lnTo>
                  <a:lnTo>
                    <a:pt x="422300" y="0"/>
                  </a:lnTo>
                  <a:lnTo>
                    <a:pt x="11661521" y="0"/>
                  </a:lnTo>
                  <a:lnTo>
                    <a:pt x="11710759" y="2841"/>
                  </a:lnTo>
                  <a:lnTo>
                    <a:pt x="11758330" y="11154"/>
                  </a:lnTo>
                  <a:lnTo>
                    <a:pt x="11803919" y="24622"/>
                  </a:lnTo>
                  <a:lnTo>
                    <a:pt x="11847207" y="42928"/>
                  </a:lnTo>
                  <a:lnTo>
                    <a:pt x="11887878" y="65753"/>
                  </a:lnTo>
                  <a:lnTo>
                    <a:pt x="11925613" y="92782"/>
                  </a:lnTo>
                  <a:lnTo>
                    <a:pt x="11960098" y="123697"/>
                  </a:lnTo>
                  <a:lnTo>
                    <a:pt x="11991013" y="158182"/>
                  </a:lnTo>
                  <a:lnTo>
                    <a:pt x="12018042" y="195917"/>
                  </a:lnTo>
                  <a:lnTo>
                    <a:pt x="12040867" y="236588"/>
                  </a:lnTo>
                  <a:lnTo>
                    <a:pt x="12059173" y="279876"/>
                  </a:lnTo>
                  <a:lnTo>
                    <a:pt x="12072641" y="325465"/>
                  </a:lnTo>
                  <a:lnTo>
                    <a:pt x="12080954" y="373036"/>
                  </a:lnTo>
                  <a:lnTo>
                    <a:pt x="12083796" y="422275"/>
                  </a:lnTo>
                  <a:lnTo>
                    <a:pt x="12083796" y="6359499"/>
                  </a:lnTo>
                  <a:lnTo>
                    <a:pt x="12080954" y="6408749"/>
                  </a:lnTo>
                  <a:lnTo>
                    <a:pt x="12072641" y="6456330"/>
                  </a:lnTo>
                  <a:lnTo>
                    <a:pt x="12059173" y="6501926"/>
                  </a:lnTo>
                  <a:lnTo>
                    <a:pt x="12040867" y="6545218"/>
                  </a:lnTo>
                  <a:lnTo>
                    <a:pt x="12018042" y="6585891"/>
                  </a:lnTo>
                  <a:lnTo>
                    <a:pt x="11991013" y="6623628"/>
                  </a:lnTo>
                  <a:lnTo>
                    <a:pt x="11960098" y="6658112"/>
                  </a:lnTo>
                  <a:lnTo>
                    <a:pt x="11925613" y="6689026"/>
                  </a:lnTo>
                  <a:lnTo>
                    <a:pt x="11887878" y="6716053"/>
                  </a:lnTo>
                  <a:lnTo>
                    <a:pt x="11847207" y="6738876"/>
                  </a:lnTo>
                  <a:lnTo>
                    <a:pt x="11803919" y="6757179"/>
                  </a:lnTo>
                  <a:lnTo>
                    <a:pt x="11758330" y="6770645"/>
                  </a:lnTo>
                  <a:lnTo>
                    <a:pt x="11710759" y="6778957"/>
                  </a:lnTo>
                  <a:lnTo>
                    <a:pt x="11661521" y="6781798"/>
                  </a:lnTo>
                  <a:lnTo>
                    <a:pt x="422300" y="6781798"/>
                  </a:lnTo>
                  <a:lnTo>
                    <a:pt x="373050" y="6778957"/>
                  </a:lnTo>
                  <a:lnTo>
                    <a:pt x="325469" y="6770645"/>
                  </a:lnTo>
                  <a:lnTo>
                    <a:pt x="279873" y="6757179"/>
                  </a:lnTo>
                  <a:lnTo>
                    <a:pt x="236581" y="6738876"/>
                  </a:lnTo>
                  <a:lnTo>
                    <a:pt x="195907" y="6716053"/>
                  </a:lnTo>
                  <a:lnTo>
                    <a:pt x="158170" y="6689026"/>
                  </a:lnTo>
                  <a:lnTo>
                    <a:pt x="123686" y="6658112"/>
                  </a:lnTo>
                  <a:lnTo>
                    <a:pt x="92772" y="6623628"/>
                  </a:lnTo>
                  <a:lnTo>
                    <a:pt x="65745" y="6585891"/>
                  </a:lnTo>
                  <a:lnTo>
                    <a:pt x="42922" y="6545218"/>
                  </a:lnTo>
                  <a:lnTo>
                    <a:pt x="24618" y="6501926"/>
                  </a:lnTo>
                  <a:lnTo>
                    <a:pt x="11152" y="6456330"/>
                  </a:lnTo>
                  <a:lnTo>
                    <a:pt x="2841" y="6408749"/>
                  </a:lnTo>
                  <a:lnTo>
                    <a:pt x="0" y="6359499"/>
                  </a:lnTo>
                  <a:lnTo>
                    <a:pt x="0" y="422275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660" y="0"/>
              <a:ext cx="12193270" cy="6858000"/>
            </a:xfrm>
            <a:custGeom>
              <a:avLst/>
              <a:gdLst/>
              <a:ahLst/>
              <a:cxnLst/>
              <a:rect l="l" t="t" r="r" b="b"/>
              <a:pathLst>
                <a:path w="12193270" h="6858000">
                  <a:moveTo>
                    <a:pt x="513562" y="6855777"/>
                  </a:moveTo>
                  <a:lnTo>
                    <a:pt x="257060" y="6704012"/>
                  </a:lnTo>
                  <a:lnTo>
                    <a:pt x="64592" y="6552095"/>
                  </a:lnTo>
                  <a:lnTo>
                    <a:pt x="0" y="6323660"/>
                  </a:lnTo>
                  <a:lnTo>
                    <a:pt x="1320" y="6857060"/>
                  </a:lnTo>
                  <a:lnTo>
                    <a:pt x="65354" y="6856895"/>
                  </a:lnTo>
                  <a:lnTo>
                    <a:pt x="513562" y="6855777"/>
                  </a:lnTo>
                  <a:close/>
                </a:path>
                <a:path w="12193270" h="6858000">
                  <a:moveTo>
                    <a:pt x="616356" y="0"/>
                  </a:moveTo>
                  <a:lnTo>
                    <a:pt x="6756" y="0"/>
                  </a:lnTo>
                  <a:lnTo>
                    <a:pt x="6756" y="57150"/>
                  </a:lnTo>
                  <a:lnTo>
                    <a:pt x="6756" y="457200"/>
                  </a:lnTo>
                  <a:lnTo>
                    <a:pt x="180924" y="228600"/>
                  </a:lnTo>
                  <a:lnTo>
                    <a:pt x="355104" y="57150"/>
                  </a:lnTo>
                  <a:lnTo>
                    <a:pt x="616356" y="0"/>
                  </a:lnTo>
                  <a:close/>
                </a:path>
                <a:path w="12193270" h="6858000">
                  <a:moveTo>
                    <a:pt x="12192660" y="6315456"/>
                  </a:moveTo>
                  <a:lnTo>
                    <a:pt x="12023496" y="6626174"/>
                  </a:lnTo>
                  <a:lnTo>
                    <a:pt x="11858396" y="6762521"/>
                  </a:lnTo>
                  <a:lnTo>
                    <a:pt x="11685168" y="6857644"/>
                  </a:lnTo>
                  <a:lnTo>
                    <a:pt x="11704803" y="6858000"/>
                  </a:lnTo>
                  <a:lnTo>
                    <a:pt x="12192660" y="6858000"/>
                  </a:lnTo>
                  <a:lnTo>
                    <a:pt x="12192660" y="6315456"/>
                  </a:lnTo>
                  <a:close/>
                </a:path>
                <a:path w="12193270" h="6858000">
                  <a:moveTo>
                    <a:pt x="12192660" y="0"/>
                  </a:moveTo>
                  <a:lnTo>
                    <a:pt x="12116460" y="0"/>
                  </a:lnTo>
                  <a:lnTo>
                    <a:pt x="11583060" y="0"/>
                  </a:lnTo>
                  <a:lnTo>
                    <a:pt x="11887860" y="130683"/>
                  </a:lnTo>
                  <a:lnTo>
                    <a:pt x="12116460" y="261251"/>
                  </a:lnTo>
                  <a:lnTo>
                    <a:pt x="12192660" y="457200"/>
                  </a:lnTo>
                  <a:lnTo>
                    <a:pt x="12192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240024" cy="138074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93997" y="95453"/>
            <a:ext cx="7464425" cy="1245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latin typeface="Calibri"/>
                <a:cs typeface="Calibri"/>
              </a:rPr>
              <a:t>Kurum</a:t>
            </a:r>
            <a:r>
              <a:rPr sz="4000" b="1" spc="-190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tarafından</a:t>
            </a:r>
            <a:r>
              <a:rPr sz="4000" b="1" spc="-145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Belirlenen</a:t>
            </a:r>
            <a:r>
              <a:rPr sz="4000" b="1" spc="-185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«yetki </a:t>
            </a:r>
            <a:r>
              <a:rPr sz="4000" b="1" dirty="0">
                <a:latin typeface="Calibri"/>
                <a:cs typeface="Calibri"/>
              </a:rPr>
              <a:t>seviyesi»</a:t>
            </a:r>
            <a:r>
              <a:rPr sz="4000" b="1" spc="-160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açıklamaları.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98590" y="5662980"/>
            <a:ext cx="10287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-50" dirty="0">
                <a:solidFill>
                  <a:srgbClr val="79CDFB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8340" y="1525041"/>
            <a:ext cx="10817860" cy="326961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770"/>
              </a:spcBef>
              <a:buFont typeface="Wingdings"/>
              <a:buChar char=""/>
              <a:tabLst>
                <a:tab pos="354965" algn="l"/>
              </a:tabLst>
            </a:pP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2)</a:t>
            </a:r>
            <a:r>
              <a:rPr sz="2800" b="1" spc="-8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1+KESENEK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GÖNDEREN</a:t>
            </a:r>
            <a:r>
              <a:rPr sz="2800" b="1" spc="-9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KURUM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GÖREBİLİR</a:t>
            </a:r>
            <a:endParaRPr sz="2800">
              <a:latin typeface="Calibri"/>
              <a:cs typeface="Calibri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675"/>
              </a:spcBef>
              <a:buFont typeface="Wingdings"/>
              <a:buChar char=""/>
              <a:tabLst>
                <a:tab pos="355600" algn="l"/>
              </a:tabLst>
            </a:pP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Merkez</a:t>
            </a:r>
            <a:r>
              <a:rPr sz="2800" b="1" spc="4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ve</a:t>
            </a:r>
            <a:r>
              <a:rPr sz="2800" b="1" spc="434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taşra</a:t>
            </a:r>
            <a:r>
              <a:rPr sz="2800" b="1" spc="4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teşkilatında</a:t>
            </a:r>
            <a:r>
              <a:rPr sz="2800" b="1" spc="4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görev</a:t>
            </a:r>
            <a:r>
              <a:rPr sz="2800" b="1" spc="4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yapan</a:t>
            </a:r>
            <a:r>
              <a:rPr sz="2800" b="1" spc="434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personellerin</a:t>
            </a:r>
            <a:r>
              <a:rPr sz="2800" b="1" spc="4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veri</a:t>
            </a:r>
            <a:r>
              <a:rPr sz="2800" b="1" spc="4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girişleri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Kurumca</a:t>
            </a:r>
            <a:r>
              <a:rPr sz="2800" b="1" spc="29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belirlenen</a:t>
            </a:r>
            <a:r>
              <a:rPr sz="2800" b="1" spc="29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tek</a:t>
            </a:r>
            <a:r>
              <a:rPr sz="2800" b="1" spc="30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kullanıcı</a:t>
            </a:r>
            <a:r>
              <a:rPr sz="2800" b="1" spc="28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ile</a:t>
            </a:r>
            <a:r>
              <a:rPr sz="2800" b="1" spc="30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yapılarak</a:t>
            </a:r>
            <a:r>
              <a:rPr sz="2800" b="1" spc="30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alt</a:t>
            </a:r>
            <a:r>
              <a:rPr sz="2800" b="1" spc="29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birimlerine</a:t>
            </a:r>
            <a:r>
              <a:rPr sz="2800" b="1" spc="30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yalnızca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görme</a:t>
            </a:r>
            <a:r>
              <a:rPr sz="28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yetkisi</a:t>
            </a:r>
            <a:r>
              <a:rPr sz="28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verilmektedir.</a:t>
            </a:r>
            <a:endParaRPr sz="2800">
              <a:latin typeface="Calibri"/>
              <a:cs typeface="Calibri"/>
            </a:endParaRPr>
          </a:p>
          <a:p>
            <a:pPr marL="355600" marR="6985" indent="-342900" algn="just">
              <a:lnSpc>
                <a:spcPct val="100000"/>
              </a:lnSpc>
              <a:spcBef>
                <a:spcPts val="670"/>
              </a:spcBef>
              <a:buFont typeface="Wingdings"/>
              <a:buChar char=""/>
              <a:tabLst>
                <a:tab pos="355600" algn="l"/>
              </a:tabLst>
            </a:pP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Örnek:</a:t>
            </a:r>
            <a:r>
              <a:rPr sz="2800" b="1" spc="484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Diyanet</a:t>
            </a:r>
            <a:r>
              <a:rPr sz="2800" b="1" spc="49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İşleri</a:t>
            </a:r>
            <a:r>
              <a:rPr sz="2800" b="1" spc="49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Başkanlığı</a:t>
            </a:r>
            <a:r>
              <a:rPr sz="2800" b="1" spc="49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veri</a:t>
            </a:r>
            <a:r>
              <a:rPr sz="2800" b="1" spc="49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girişleri</a:t>
            </a:r>
            <a:r>
              <a:rPr sz="2800" b="1" spc="49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İnsan</a:t>
            </a:r>
            <a:r>
              <a:rPr sz="2800" b="1" spc="50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Kaynakları</a:t>
            </a:r>
            <a:r>
              <a:rPr sz="2800" b="1" spc="50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Genel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Müdürlüğü</a:t>
            </a:r>
            <a:r>
              <a:rPr sz="2800" b="1" spc="3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kullanıcısı</a:t>
            </a:r>
            <a:r>
              <a:rPr sz="2800" b="1" spc="3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ile</a:t>
            </a:r>
            <a:r>
              <a:rPr sz="2800" b="1" spc="3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yapılmakta</a:t>
            </a:r>
            <a:r>
              <a:rPr sz="2800" b="1" spc="3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iken</a:t>
            </a:r>
            <a:r>
              <a:rPr sz="2800" b="1" spc="3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kesenek/</a:t>
            </a:r>
            <a:r>
              <a:rPr sz="2800" b="1" spc="3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prim</a:t>
            </a:r>
            <a:r>
              <a:rPr sz="2800" b="1" spc="3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gönderen</a:t>
            </a:r>
            <a:r>
              <a:rPr sz="2800" b="1" spc="3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046CA6"/>
                </a:solidFill>
                <a:latin typeface="Calibri"/>
                <a:cs typeface="Calibri"/>
              </a:rPr>
              <a:t>il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ve</a:t>
            </a:r>
            <a:r>
              <a:rPr sz="2800" b="1" spc="-8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ilçe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müftülükleri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yalnızca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görme</a:t>
            </a:r>
            <a:r>
              <a:rPr sz="2800" b="1" spc="-8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yetkisine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sahiptir.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23"/>
            <a:ext cx="12192000" cy="1419860"/>
          </a:xfrm>
          <a:custGeom>
            <a:avLst/>
            <a:gdLst/>
            <a:ahLst/>
            <a:cxnLst/>
            <a:rect l="l" t="t" r="r" b="b"/>
            <a:pathLst>
              <a:path w="12192000" h="1419860">
                <a:moveTo>
                  <a:pt x="12192000" y="0"/>
                </a:moveTo>
                <a:lnTo>
                  <a:pt x="38100" y="0"/>
                </a:lnTo>
                <a:lnTo>
                  <a:pt x="38100" y="1194536"/>
                </a:lnTo>
                <a:lnTo>
                  <a:pt x="0" y="1194562"/>
                </a:lnTo>
                <a:lnTo>
                  <a:pt x="55029" y="1275334"/>
                </a:lnTo>
                <a:lnTo>
                  <a:pt x="446214" y="1295463"/>
                </a:lnTo>
                <a:lnTo>
                  <a:pt x="1026337" y="1321574"/>
                </a:lnTo>
                <a:lnTo>
                  <a:pt x="1662963" y="1347050"/>
                </a:lnTo>
                <a:lnTo>
                  <a:pt x="2237676" y="1367472"/>
                </a:lnTo>
                <a:lnTo>
                  <a:pt x="2768638" y="1383969"/>
                </a:lnTo>
                <a:lnTo>
                  <a:pt x="3179267" y="1394891"/>
                </a:lnTo>
                <a:lnTo>
                  <a:pt x="3522916" y="1402524"/>
                </a:lnTo>
                <a:lnTo>
                  <a:pt x="3943743" y="1409522"/>
                </a:lnTo>
                <a:lnTo>
                  <a:pt x="4485297" y="1415453"/>
                </a:lnTo>
                <a:lnTo>
                  <a:pt x="5094452" y="1418920"/>
                </a:lnTo>
                <a:lnTo>
                  <a:pt x="5820321" y="1419326"/>
                </a:lnTo>
                <a:lnTo>
                  <a:pt x="6656375" y="1415440"/>
                </a:lnTo>
                <a:lnTo>
                  <a:pt x="7534554" y="1406791"/>
                </a:lnTo>
                <a:lnTo>
                  <a:pt x="8193354" y="1397330"/>
                </a:lnTo>
                <a:lnTo>
                  <a:pt x="8747265" y="1386611"/>
                </a:lnTo>
                <a:lnTo>
                  <a:pt x="9508045" y="1368298"/>
                </a:lnTo>
                <a:lnTo>
                  <a:pt x="10382606" y="1343240"/>
                </a:lnTo>
                <a:lnTo>
                  <a:pt x="11180382" y="1316697"/>
                </a:lnTo>
                <a:lnTo>
                  <a:pt x="11750383" y="1294688"/>
                </a:lnTo>
                <a:lnTo>
                  <a:pt x="12051221" y="1281010"/>
                </a:lnTo>
                <a:lnTo>
                  <a:pt x="12131040" y="1276858"/>
                </a:lnTo>
                <a:lnTo>
                  <a:pt x="12083682" y="1222248"/>
                </a:lnTo>
                <a:lnTo>
                  <a:pt x="12192000" y="122224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6C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665" y="0"/>
            <a:ext cx="12193270" cy="6858000"/>
            <a:chOff x="-665" y="0"/>
            <a:chExt cx="12193270" cy="6858000"/>
          </a:xfrm>
        </p:grpSpPr>
        <p:sp>
          <p:nvSpPr>
            <p:cNvPr id="4" name="object 4"/>
            <p:cNvSpPr/>
            <p:nvPr/>
          </p:nvSpPr>
          <p:spPr>
            <a:xfrm>
              <a:off x="0" y="5459476"/>
              <a:ext cx="12192000" cy="1397000"/>
            </a:xfrm>
            <a:custGeom>
              <a:avLst/>
              <a:gdLst/>
              <a:ahLst/>
              <a:cxnLst/>
              <a:rect l="l" t="t" r="r" b="b"/>
              <a:pathLst>
                <a:path w="12192000" h="1397000">
                  <a:moveTo>
                    <a:pt x="12192000" y="199136"/>
                  </a:moveTo>
                  <a:lnTo>
                    <a:pt x="12076570" y="199136"/>
                  </a:lnTo>
                  <a:lnTo>
                    <a:pt x="12131040" y="138315"/>
                  </a:lnTo>
                  <a:lnTo>
                    <a:pt x="12022214" y="132905"/>
                  </a:lnTo>
                  <a:lnTo>
                    <a:pt x="11672189" y="117868"/>
                  </a:lnTo>
                  <a:lnTo>
                    <a:pt x="11081207" y="96278"/>
                  </a:lnTo>
                  <a:lnTo>
                    <a:pt x="10211384" y="68935"/>
                  </a:lnTo>
                  <a:lnTo>
                    <a:pt x="9330677" y="45288"/>
                  </a:lnTo>
                  <a:lnTo>
                    <a:pt x="8576958" y="28536"/>
                  </a:lnTo>
                  <a:lnTo>
                    <a:pt x="8038452" y="19202"/>
                  </a:lnTo>
                  <a:lnTo>
                    <a:pt x="7123798" y="7950"/>
                  </a:lnTo>
                  <a:lnTo>
                    <a:pt x="6238430" y="1612"/>
                  </a:lnTo>
                  <a:lnTo>
                    <a:pt x="5455971" y="0"/>
                  </a:lnTo>
                  <a:lnTo>
                    <a:pt x="4737151" y="2273"/>
                  </a:lnTo>
                  <a:lnTo>
                    <a:pt x="4138447" y="7391"/>
                  </a:lnTo>
                  <a:lnTo>
                    <a:pt x="3634829" y="14503"/>
                  </a:lnTo>
                  <a:lnTo>
                    <a:pt x="3294951" y="21297"/>
                  </a:lnTo>
                  <a:lnTo>
                    <a:pt x="2886595" y="31318"/>
                  </a:lnTo>
                  <a:lnTo>
                    <a:pt x="2355202" y="46774"/>
                  </a:lnTo>
                  <a:lnTo>
                    <a:pt x="1775561" y="66230"/>
                  </a:lnTo>
                  <a:lnTo>
                    <a:pt x="1126871" y="90868"/>
                  </a:lnTo>
                  <a:lnTo>
                    <a:pt x="485673" y="118414"/>
                  </a:lnTo>
                  <a:lnTo>
                    <a:pt x="55029" y="139725"/>
                  </a:lnTo>
                  <a:lnTo>
                    <a:pt x="0" y="217995"/>
                  </a:lnTo>
                  <a:lnTo>
                    <a:pt x="38100" y="218033"/>
                  </a:lnTo>
                  <a:lnTo>
                    <a:pt x="38100" y="1397000"/>
                  </a:lnTo>
                  <a:lnTo>
                    <a:pt x="12192000" y="1397000"/>
                  </a:lnTo>
                  <a:lnTo>
                    <a:pt x="12192000" y="199136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912" y="38100"/>
              <a:ext cx="12084050" cy="6781800"/>
            </a:xfrm>
            <a:custGeom>
              <a:avLst/>
              <a:gdLst/>
              <a:ahLst/>
              <a:cxnLst/>
              <a:rect l="l" t="t" r="r" b="b"/>
              <a:pathLst>
                <a:path w="12084050" h="6781800">
                  <a:moveTo>
                    <a:pt x="0" y="422275"/>
                  </a:moveTo>
                  <a:lnTo>
                    <a:pt x="2841" y="373036"/>
                  </a:lnTo>
                  <a:lnTo>
                    <a:pt x="11152" y="325465"/>
                  </a:lnTo>
                  <a:lnTo>
                    <a:pt x="24618" y="279876"/>
                  </a:lnTo>
                  <a:lnTo>
                    <a:pt x="42922" y="236588"/>
                  </a:lnTo>
                  <a:lnTo>
                    <a:pt x="65745" y="195917"/>
                  </a:lnTo>
                  <a:lnTo>
                    <a:pt x="92772" y="158182"/>
                  </a:lnTo>
                  <a:lnTo>
                    <a:pt x="123686" y="123698"/>
                  </a:lnTo>
                  <a:lnTo>
                    <a:pt x="158170" y="92782"/>
                  </a:lnTo>
                  <a:lnTo>
                    <a:pt x="195907" y="65753"/>
                  </a:lnTo>
                  <a:lnTo>
                    <a:pt x="236581" y="42928"/>
                  </a:lnTo>
                  <a:lnTo>
                    <a:pt x="279873" y="24622"/>
                  </a:lnTo>
                  <a:lnTo>
                    <a:pt x="325469" y="11154"/>
                  </a:lnTo>
                  <a:lnTo>
                    <a:pt x="373050" y="2841"/>
                  </a:lnTo>
                  <a:lnTo>
                    <a:pt x="422300" y="0"/>
                  </a:lnTo>
                  <a:lnTo>
                    <a:pt x="11661521" y="0"/>
                  </a:lnTo>
                  <a:lnTo>
                    <a:pt x="11710759" y="2841"/>
                  </a:lnTo>
                  <a:lnTo>
                    <a:pt x="11758330" y="11154"/>
                  </a:lnTo>
                  <a:lnTo>
                    <a:pt x="11803919" y="24622"/>
                  </a:lnTo>
                  <a:lnTo>
                    <a:pt x="11847207" y="42928"/>
                  </a:lnTo>
                  <a:lnTo>
                    <a:pt x="11887878" y="65753"/>
                  </a:lnTo>
                  <a:lnTo>
                    <a:pt x="11925613" y="92782"/>
                  </a:lnTo>
                  <a:lnTo>
                    <a:pt x="11960098" y="123697"/>
                  </a:lnTo>
                  <a:lnTo>
                    <a:pt x="11991013" y="158182"/>
                  </a:lnTo>
                  <a:lnTo>
                    <a:pt x="12018042" y="195917"/>
                  </a:lnTo>
                  <a:lnTo>
                    <a:pt x="12040867" y="236588"/>
                  </a:lnTo>
                  <a:lnTo>
                    <a:pt x="12059173" y="279876"/>
                  </a:lnTo>
                  <a:lnTo>
                    <a:pt x="12072641" y="325465"/>
                  </a:lnTo>
                  <a:lnTo>
                    <a:pt x="12080954" y="373036"/>
                  </a:lnTo>
                  <a:lnTo>
                    <a:pt x="12083796" y="422275"/>
                  </a:lnTo>
                  <a:lnTo>
                    <a:pt x="12083796" y="6359499"/>
                  </a:lnTo>
                  <a:lnTo>
                    <a:pt x="12080954" y="6408749"/>
                  </a:lnTo>
                  <a:lnTo>
                    <a:pt x="12072641" y="6456330"/>
                  </a:lnTo>
                  <a:lnTo>
                    <a:pt x="12059173" y="6501926"/>
                  </a:lnTo>
                  <a:lnTo>
                    <a:pt x="12040867" y="6545218"/>
                  </a:lnTo>
                  <a:lnTo>
                    <a:pt x="12018042" y="6585891"/>
                  </a:lnTo>
                  <a:lnTo>
                    <a:pt x="11991013" y="6623628"/>
                  </a:lnTo>
                  <a:lnTo>
                    <a:pt x="11960098" y="6658112"/>
                  </a:lnTo>
                  <a:lnTo>
                    <a:pt x="11925613" y="6689026"/>
                  </a:lnTo>
                  <a:lnTo>
                    <a:pt x="11887878" y="6716053"/>
                  </a:lnTo>
                  <a:lnTo>
                    <a:pt x="11847207" y="6738876"/>
                  </a:lnTo>
                  <a:lnTo>
                    <a:pt x="11803919" y="6757179"/>
                  </a:lnTo>
                  <a:lnTo>
                    <a:pt x="11758330" y="6770645"/>
                  </a:lnTo>
                  <a:lnTo>
                    <a:pt x="11710759" y="6778957"/>
                  </a:lnTo>
                  <a:lnTo>
                    <a:pt x="11661521" y="6781798"/>
                  </a:lnTo>
                  <a:lnTo>
                    <a:pt x="422300" y="6781798"/>
                  </a:lnTo>
                  <a:lnTo>
                    <a:pt x="373050" y="6778957"/>
                  </a:lnTo>
                  <a:lnTo>
                    <a:pt x="325469" y="6770645"/>
                  </a:lnTo>
                  <a:lnTo>
                    <a:pt x="279873" y="6757179"/>
                  </a:lnTo>
                  <a:lnTo>
                    <a:pt x="236581" y="6738876"/>
                  </a:lnTo>
                  <a:lnTo>
                    <a:pt x="195907" y="6716053"/>
                  </a:lnTo>
                  <a:lnTo>
                    <a:pt x="158170" y="6689026"/>
                  </a:lnTo>
                  <a:lnTo>
                    <a:pt x="123686" y="6658112"/>
                  </a:lnTo>
                  <a:lnTo>
                    <a:pt x="92772" y="6623628"/>
                  </a:lnTo>
                  <a:lnTo>
                    <a:pt x="65745" y="6585891"/>
                  </a:lnTo>
                  <a:lnTo>
                    <a:pt x="42922" y="6545218"/>
                  </a:lnTo>
                  <a:lnTo>
                    <a:pt x="24618" y="6501926"/>
                  </a:lnTo>
                  <a:lnTo>
                    <a:pt x="11152" y="6456330"/>
                  </a:lnTo>
                  <a:lnTo>
                    <a:pt x="2841" y="6408749"/>
                  </a:lnTo>
                  <a:lnTo>
                    <a:pt x="0" y="6359499"/>
                  </a:lnTo>
                  <a:lnTo>
                    <a:pt x="0" y="422275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660" y="0"/>
              <a:ext cx="12193270" cy="6858000"/>
            </a:xfrm>
            <a:custGeom>
              <a:avLst/>
              <a:gdLst/>
              <a:ahLst/>
              <a:cxnLst/>
              <a:rect l="l" t="t" r="r" b="b"/>
              <a:pathLst>
                <a:path w="12193270" h="6858000">
                  <a:moveTo>
                    <a:pt x="513562" y="6855777"/>
                  </a:moveTo>
                  <a:lnTo>
                    <a:pt x="257060" y="6704012"/>
                  </a:lnTo>
                  <a:lnTo>
                    <a:pt x="64592" y="6552095"/>
                  </a:lnTo>
                  <a:lnTo>
                    <a:pt x="0" y="6323660"/>
                  </a:lnTo>
                  <a:lnTo>
                    <a:pt x="1320" y="6857060"/>
                  </a:lnTo>
                  <a:lnTo>
                    <a:pt x="65354" y="6856895"/>
                  </a:lnTo>
                  <a:lnTo>
                    <a:pt x="513562" y="6855777"/>
                  </a:lnTo>
                  <a:close/>
                </a:path>
                <a:path w="12193270" h="6858000">
                  <a:moveTo>
                    <a:pt x="616356" y="0"/>
                  </a:moveTo>
                  <a:lnTo>
                    <a:pt x="6756" y="0"/>
                  </a:lnTo>
                  <a:lnTo>
                    <a:pt x="6756" y="57150"/>
                  </a:lnTo>
                  <a:lnTo>
                    <a:pt x="6756" y="457200"/>
                  </a:lnTo>
                  <a:lnTo>
                    <a:pt x="180924" y="228600"/>
                  </a:lnTo>
                  <a:lnTo>
                    <a:pt x="355104" y="57150"/>
                  </a:lnTo>
                  <a:lnTo>
                    <a:pt x="616356" y="0"/>
                  </a:lnTo>
                  <a:close/>
                </a:path>
                <a:path w="12193270" h="6858000">
                  <a:moveTo>
                    <a:pt x="12192660" y="6315456"/>
                  </a:moveTo>
                  <a:lnTo>
                    <a:pt x="12023496" y="6626174"/>
                  </a:lnTo>
                  <a:lnTo>
                    <a:pt x="11858396" y="6762521"/>
                  </a:lnTo>
                  <a:lnTo>
                    <a:pt x="11685168" y="6857644"/>
                  </a:lnTo>
                  <a:lnTo>
                    <a:pt x="11704803" y="6858000"/>
                  </a:lnTo>
                  <a:lnTo>
                    <a:pt x="12192660" y="6858000"/>
                  </a:lnTo>
                  <a:lnTo>
                    <a:pt x="12192660" y="6315456"/>
                  </a:lnTo>
                  <a:close/>
                </a:path>
                <a:path w="12193270" h="6858000">
                  <a:moveTo>
                    <a:pt x="12192660" y="0"/>
                  </a:moveTo>
                  <a:lnTo>
                    <a:pt x="12116460" y="0"/>
                  </a:lnTo>
                  <a:lnTo>
                    <a:pt x="11583060" y="0"/>
                  </a:lnTo>
                  <a:lnTo>
                    <a:pt x="11887860" y="130683"/>
                  </a:lnTo>
                  <a:lnTo>
                    <a:pt x="12116460" y="261251"/>
                  </a:lnTo>
                  <a:lnTo>
                    <a:pt x="12192660" y="457200"/>
                  </a:lnTo>
                  <a:lnTo>
                    <a:pt x="12192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240024" cy="138074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93997" y="95453"/>
            <a:ext cx="7454265" cy="1245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latin typeface="Calibri"/>
                <a:cs typeface="Calibri"/>
              </a:rPr>
              <a:t>Kurum</a:t>
            </a:r>
            <a:r>
              <a:rPr sz="4000" b="1" spc="-185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tarafından</a:t>
            </a:r>
            <a:r>
              <a:rPr sz="4000" b="1" spc="-150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belirlenen</a:t>
            </a:r>
            <a:r>
              <a:rPr sz="4000" b="1" spc="-165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«yetki </a:t>
            </a:r>
            <a:r>
              <a:rPr sz="4000" b="1" dirty="0">
                <a:latin typeface="Calibri"/>
                <a:cs typeface="Calibri"/>
              </a:rPr>
              <a:t>seviyesi»</a:t>
            </a:r>
            <a:r>
              <a:rPr sz="4000" b="1" spc="-160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açıklamaları.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98590" y="5662980"/>
            <a:ext cx="10287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-50" dirty="0">
                <a:solidFill>
                  <a:srgbClr val="79CDFB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8340" y="1525041"/>
            <a:ext cx="10796905" cy="326961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770"/>
              </a:spcBef>
              <a:buFont typeface="Wingdings"/>
              <a:buChar char=""/>
              <a:tabLst>
                <a:tab pos="354965" algn="l"/>
              </a:tabLst>
            </a:pP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3)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2+KESENEK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GÖNDEREN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KURUM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GÜNCELLEYEBİLİR</a:t>
            </a:r>
            <a:endParaRPr sz="2800">
              <a:latin typeface="Calibri"/>
              <a:cs typeface="Calibri"/>
            </a:endParaRPr>
          </a:p>
          <a:p>
            <a:pPr marL="355600" marR="135890" indent="-342900">
              <a:lnSpc>
                <a:spcPct val="100000"/>
              </a:lnSpc>
              <a:spcBef>
                <a:spcPts val="675"/>
              </a:spcBef>
              <a:buFont typeface="Wingdings"/>
              <a:buChar char=""/>
              <a:tabLst>
                <a:tab pos="355600" algn="l"/>
              </a:tabLst>
            </a:pP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Merkez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ve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taşra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teşkilatında</a:t>
            </a:r>
            <a:r>
              <a:rPr sz="28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görev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yapan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personellerin</a:t>
            </a:r>
            <a:r>
              <a:rPr sz="28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veri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girişleri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Kurumca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belirlenen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tek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kullanıcı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ile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yapılarak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alt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birimlerine</a:t>
            </a:r>
            <a:r>
              <a:rPr sz="28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görme</a:t>
            </a:r>
            <a:r>
              <a:rPr sz="28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046CA6"/>
                </a:solidFill>
                <a:latin typeface="Calibri"/>
                <a:cs typeface="Calibri"/>
              </a:rPr>
              <a:t>ve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işlem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yapma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yetkisi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verilmektedir.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670"/>
              </a:spcBef>
              <a:buFont typeface="Wingdings"/>
              <a:buChar char=""/>
              <a:tabLst>
                <a:tab pos="354965" algn="l"/>
              </a:tabLst>
            </a:pP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Örnek: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Tarım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İşletmeleri</a:t>
            </a:r>
            <a:r>
              <a:rPr sz="28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Genel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Müdürlüğü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veri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girişlerini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merkezden</a:t>
            </a:r>
            <a:endParaRPr sz="2800">
              <a:latin typeface="Calibri"/>
              <a:cs typeface="Calibri"/>
            </a:endParaRPr>
          </a:p>
          <a:p>
            <a:pPr marL="355600" marR="5080">
              <a:lnSpc>
                <a:spcPct val="100000"/>
              </a:lnSpc>
            </a:pP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yapmakla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birlikte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kesenek/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prim</a:t>
            </a:r>
            <a:r>
              <a:rPr sz="2800" b="1" spc="-8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gönderen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alt</a:t>
            </a:r>
            <a:r>
              <a:rPr sz="28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birimlerine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işlem</a:t>
            </a:r>
            <a:r>
              <a:rPr sz="28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yapma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yetkisi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vermiştir.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23"/>
            <a:ext cx="12192000" cy="1419860"/>
          </a:xfrm>
          <a:custGeom>
            <a:avLst/>
            <a:gdLst/>
            <a:ahLst/>
            <a:cxnLst/>
            <a:rect l="l" t="t" r="r" b="b"/>
            <a:pathLst>
              <a:path w="12192000" h="1419860">
                <a:moveTo>
                  <a:pt x="12192000" y="0"/>
                </a:moveTo>
                <a:lnTo>
                  <a:pt x="38100" y="0"/>
                </a:lnTo>
                <a:lnTo>
                  <a:pt x="38100" y="1194536"/>
                </a:lnTo>
                <a:lnTo>
                  <a:pt x="0" y="1194562"/>
                </a:lnTo>
                <a:lnTo>
                  <a:pt x="55029" y="1275334"/>
                </a:lnTo>
                <a:lnTo>
                  <a:pt x="446214" y="1295463"/>
                </a:lnTo>
                <a:lnTo>
                  <a:pt x="1026337" y="1321574"/>
                </a:lnTo>
                <a:lnTo>
                  <a:pt x="1662963" y="1347050"/>
                </a:lnTo>
                <a:lnTo>
                  <a:pt x="2237676" y="1367472"/>
                </a:lnTo>
                <a:lnTo>
                  <a:pt x="2768638" y="1383969"/>
                </a:lnTo>
                <a:lnTo>
                  <a:pt x="3179267" y="1394891"/>
                </a:lnTo>
                <a:lnTo>
                  <a:pt x="3522916" y="1402524"/>
                </a:lnTo>
                <a:lnTo>
                  <a:pt x="3943743" y="1409522"/>
                </a:lnTo>
                <a:lnTo>
                  <a:pt x="4485297" y="1415453"/>
                </a:lnTo>
                <a:lnTo>
                  <a:pt x="5094452" y="1418920"/>
                </a:lnTo>
                <a:lnTo>
                  <a:pt x="5820321" y="1419326"/>
                </a:lnTo>
                <a:lnTo>
                  <a:pt x="6656375" y="1415440"/>
                </a:lnTo>
                <a:lnTo>
                  <a:pt x="7534554" y="1406791"/>
                </a:lnTo>
                <a:lnTo>
                  <a:pt x="8193354" y="1397330"/>
                </a:lnTo>
                <a:lnTo>
                  <a:pt x="8747265" y="1386611"/>
                </a:lnTo>
                <a:lnTo>
                  <a:pt x="9508045" y="1368298"/>
                </a:lnTo>
                <a:lnTo>
                  <a:pt x="10382606" y="1343240"/>
                </a:lnTo>
                <a:lnTo>
                  <a:pt x="11180382" y="1316697"/>
                </a:lnTo>
                <a:lnTo>
                  <a:pt x="11750383" y="1294688"/>
                </a:lnTo>
                <a:lnTo>
                  <a:pt x="12051221" y="1281010"/>
                </a:lnTo>
                <a:lnTo>
                  <a:pt x="12131040" y="1276858"/>
                </a:lnTo>
                <a:lnTo>
                  <a:pt x="12083682" y="1222248"/>
                </a:lnTo>
                <a:lnTo>
                  <a:pt x="12192000" y="122224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6C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665" y="0"/>
            <a:ext cx="12193270" cy="6858000"/>
            <a:chOff x="-665" y="0"/>
            <a:chExt cx="12193270" cy="6858000"/>
          </a:xfrm>
        </p:grpSpPr>
        <p:sp>
          <p:nvSpPr>
            <p:cNvPr id="4" name="object 4"/>
            <p:cNvSpPr/>
            <p:nvPr/>
          </p:nvSpPr>
          <p:spPr>
            <a:xfrm>
              <a:off x="0" y="5459476"/>
              <a:ext cx="12192000" cy="1397000"/>
            </a:xfrm>
            <a:custGeom>
              <a:avLst/>
              <a:gdLst/>
              <a:ahLst/>
              <a:cxnLst/>
              <a:rect l="l" t="t" r="r" b="b"/>
              <a:pathLst>
                <a:path w="12192000" h="1397000">
                  <a:moveTo>
                    <a:pt x="12192000" y="199136"/>
                  </a:moveTo>
                  <a:lnTo>
                    <a:pt x="12076570" y="199136"/>
                  </a:lnTo>
                  <a:lnTo>
                    <a:pt x="12131040" y="138315"/>
                  </a:lnTo>
                  <a:lnTo>
                    <a:pt x="12022214" y="132905"/>
                  </a:lnTo>
                  <a:lnTo>
                    <a:pt x="11672189" y="117868"/>
                  </a:lnTo>
                  <a:lnTo>
                    <a:pt x="11081207" y="96278"/>
                  </a:lnTo>
                  <a:lnTo>
                    <a:pt x="10211384" y="68935"/>
                  </a:lnTo>
                  <a:lnTo>
                    <a:pt x="9330677" y="45288"/>
                  </a:lnTo>
                  <a:lnTo>
                    <a:pt x="8576958" y="28536"/>
                  </a:lnTo>
                  <a:lnTo>
                    <a:pt x="8038452" y="19202"/>
                  </a:lnTo>
                  <a:lnTo>
                    <a:pt x="7123798" y="7950"/>
                  </a:lnTo>
                  <a:lnTo>
                    <a:pt x="6238430" y="1612"/>
                  </a:lnTo>
                  <a:lnTo>
                    <a:pt x="5455971" y="0"/>
                  </a:lnTo>
                  <a:lnTo>
                    <a:pt x="4737151" y="2273"/>
                  </a:lnTo>
                  <a:lnTo>
                    <a:pt x="4138447" y="7391"/>
                  </a:lnTo>
                  <a:lnTo>
                    <a:pt x="3634829" y="14503"/>
                  </a:lnTo>
                  <a:lnTo>
                    <a:pt x="3294951" y="21297"/>
                  </a:lnTo>
                  <a:lnTo>
                    <a:pt x="2886595" y="31318"/>
                  </a:lnTo>
                  <a:lnTo>
                    <a:pt x="2355202" y="46774"/>
                  </a:lnTo>
                  <a:lnTo>
                    <a:pt x="1775561" y="66230"/>
                  </a:lnTo>
                  <a:lnTo>
                    <a:pt x="1126871" y="90868"/>
                  </a:lnTo>
                  <a:lnTo>
                    <a:pt x="485673" y="118414"/>
                  </a:lnTo>
                  <a:lnTo>
                    <a:pt x="55029" y="139725"/>
                  </a:lnTo>
                  <a:lnTo>
                    <a:pt x="0" y="217995"/>
                  </a:lnTo>
                  <a:lnTo>
                    <a:pt x="38100" y="218033"/>
                  </a:lnTo>
                  <a:lnTo>
                    <a:pt x="38100" y="1397000"/>
                  </a:lnTo>
                  <a:lnTo>
                    <a:pt x="12192000" y="1397000"/>
                  </a:lnTo>
                  <a:lnTo>
                    <a:pt x="12192000" y="199136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912" y="38100"/>
              <a:ext cx="12084050" cy="6781800"/>
            </a:xfrm>
            <a:custGeom>
              <a:avLst/>
              <a:gdLst/>
              <a:ahLst/>
              <a:cxnLst/>
              <a:rect l="l" t="t" r="r" b="b"/>
              <a:pathLst>
                <a:path w="12084050" h="6781800">
                  <a:moveTo>
                    <a:pt x="0" y="422275"/>
                  </a:moveTo>
                  <a:lnTo>
                    <a:pt x="2841" y="373036"/>
                  </a:lnTo>
                  <a:lnTo>
                    <a:pt x="11152" y="325465"/>
                  </a:lnTo>
                  <a:lnTo>
                    <a:pt x="24618" y="279876"/>
                  </a:lnTo>
                  <a:lnTo>
                    <a:pt x="42922" y="236588"/>
                  </a:lnTo>
                  <a:lnTo>
                    <a:pt x="65745" y="195917"/>
                  </a:lnTo>
                  <a:lnTo>
                    <a:pt x="92772" y="158182"/>
                  </a:lnTo>
                  <a:lnTo>
                    <a:pt x="123686" y="123698"/>
                  </a:lnTo>
                  <a:lnTo>
                    <a:pt x="158170" y="92782"/>
                  </a:lnTo>
                  <a:lnTo>
                    <a:pt x="195907" y="65753"/>
                  </a:lnTo>
                  <a:lnTo>
                    <a:pt x="236581" y="42928"/>
                  </a:lnTo>
                  <a:lnTo>
                    <a:pt x="279873" y="24622"/>
                  </a:lnTo>
                  <a:lnTo>
                    <a:pt x="325469" y="11154"/>
                  </a:lnTo>
                  <a:lnTo>
                    <a:pt x="373050" y="2841"/>
                  </a:lnTo>
                  <a:lnTo>
                    <a:pt x="422300" y="0"/>
                  </a:lnTo>
                  <a:lnTo>
                    <a:pt x="11661521" y="0"/>
                  </a:lnTo>
                  <a:lnTo>
                    <a:pt x="11710759" y="2841"/>
                  </a:lnTo>
                  <a:lnTo>
                    <a:pt x="11758330" y="11154"/>
                  </a:lnTo>
                  <a:lnTo>
                    <a:pt x="11803919" y="24622"/>
                  </a:lnTo>
                  <a:lnTo>
                    <a:pt x="11847207" y="42928"/>
                  </a:lnTo>
                  <a:lnTo>
                    <a:pt x="11887878" y="65753"/>
                  </a:lnTo>
                  <a:lnTo>
                    <a:pt x="11925613" y="92782"/>
                  </a:lnTo>
                  <a:lnTo>
                    <a:pt x="11960098" y="123697"/>
                  </a:lnTo>
                  <a:lnTo>
                    <a:pt x="11991013" y="158182"/>
                  </a:lnTo>
                  <a:lnTo>
                    <a:pt x="12018042" y="195917"/>
                  </a:lnTo>
                  <a:lnTo>
                    <a:pt x="12040867" y="236588"/>
                  </a:lnTo>
                  <a:lnTo>
                    <a:pt x="12059173" y="279876"/>
                  </a:lnTo>
                  <a:lnTo>
                    <a:pt x="12072641" y="325465"/>
                  </a:lnTo>
                  <a:lnTo>
                    <a:pt x="12080954" y="373036"/>
                  </a:lnTo>
                  <a:lnTo>
                    <a:pt x="12083796" y="422275"/>
                  </a:lnTo>
                  <a:lnTo>
                    <a:pt x="12083796" y="6359499"/>
                  </a:lnTo>
                  <a:lnTo>
                    <a:pt x="12080954" y="6408749"/>
                  </a:lnTo>
                  <a:lnTo>
                    <a:pt x="12072641" y="6456330"/>
                  </a:lnTo>
                  <a:lnTo>
                    <a:pt x="12059173" y="6501926"/>
                  </a:lnTo>
                  <a:lnTo>
                    <a:pt x="12040867" y="6545218"/>
                  </a:lnTo>
                  <a:lnTo>
                    <a:pt x="12018042" y="6585891"/>
                  </a:lnTo>
                  <a:lnTo>
                    <a:pt x="11991013" y="6623628"/>
                  </a:lnTo>
                  <a:lnTo>
                    <a:pt x="11960098" y="6658112"/>
                  </a:lnTo>
                  <a:lnTo>
                    <a:pt x="11925613" y="6689026"/>
                  </a:lnTo>
                  <a:lnTo>
                    <a:pt x="11887878" y="6716053"/>
                  </a:lnTo>
                  <a:lnTo>
                    <a:pt x="11847207" y="6738876"/>
                  </a:lnTo>
                  <a:lnTo>
                    <a:pt x="11803919" y="6757179"/>
                  </a:lnTo>
                  <a:lnTo>
                    <a:pt x="11758330" y="6770645"/>
                  </a:lnTo>
                  <a:lnTo>
                    <a:pt x="11710759" y="6778957"/>
                  </a:lnTo>
                  <a:lnTo>
                    <a:pt x="11661521" y="6781798"/>
                  </a:lnTo>
                  <a:lnTo>
                    <a:pt x="422300" y="6781798"/>
                  </a:lnTo>
                  <a:lnTo>
                    <a:pt x="373050" y="6778957"/>
                  </a:lnTo>
                  <a:lnTo>
                    <a:pt x="325469" y="6770645"/>
                  </a:lnTo>
                  <a:lnTo>
                    <a:pt x="279873" y="6757179"/>
                  </a:lnTo>
                  <a:lnTo>
                    <a:pt x="236581" y="6738876"/>
                  </a:lnTo>
                  <a:lnTo>
                    <a:pt x="195907" y="6716053"/>
                  </a:lnTo>
                  <a:lnTo>
                    <a:pt x="158170" y="6689026"/>
                  </a:lnTo>
                  <a:lnTo>
                    <a:pt x="123686" y="6658112"/>
                  </a:lnTo>
                  <a:lnTo>
                    <a:pt x="92772" y="6623628"/>
                  </a:lnTo>
                  <a:lnTo>
                    <a:pt x="65745" y="6585891"/>
                  </a:lnTo>
                  <a:lnTo>
                    <a:pt x="42922" y="6545218"/>
                  </a:lnTo>
                  <a:lnTo>
                    <a:pt x="24618" y="6501926"/>
                  </a:lnTo>
                  <a:lnTo>
                    <a:pt x="11152" y="6456330"/>
                  </a:lnTo>
                  <a:lnTo>
                    <a:pt x="2841" y="6408749"/>
                  </a:lnTo>
                  <a:lnTo>
                    <a:pt x="0" y="6359499"/>
                  </a:lnTo>
                  <a:lnTo>
                    <a:pt x="0" y="422275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660" y="0"/>
              <a:ext cx="12193270" cy="6858000"/>
            </a:xfrm>
            <a:custGeom>
              <a:avLst/>
              <a:gdLst/>
              <a:ahLst/>
              <a:cxnLst/>
              <a:rect l="l" t="t" r="r" b="b"/>
              <a:pathLst>
                <a:path w="12193270" h="6858000">
                  <a:moveTo>
                    <a:pt x="513562" y="6855777"/>
                  </a:moveTo>
                  <a:lnTo>
                    <a:pt x="257060" y="6704012"/>
                  </a:lnTo>
                  <a:lnTo>
                    <a:pt x="64592" y="6552095"/>
                  </a:lnTo>
                  <a:lnTo>
                    <a:pt x="0" y="6323660"/>
                  </a:lnTo>
                  <a:lnTo>
                    <a:pt x="1320" y="6857060"/>
                  </a:lnTo>
                  <a:lnTo>
                    <a:pt x="65354" y="6856895"/>
                  </a:lnTo>
                  <a:lnTo>
                    <a:pt x="513562" y="6855777"/>
                  </a:lnTo>
                  <a:close/>
                </a:path>
                <a:path w="12193270" h="6858000">
                  <a:moveTo>
                    <a:pt x="616356" y="0"/>
                  </a:moveTo>
                  <a:lnTo>
                    <a:pt x="6756" y="0"/>
                  </a:lnTo>
                  <a:lnTo>
                    <a:pt x="6756" y="57150"/>
                  </a:lnTo>
                  <a:lnTo>
                    <a:pt x="6756" y="457200"/>
                  </a:lnTo>
                  <a:lnTo>
                    <a:pt x="180924" y="228600"/>
                  </a:lnTo>
                  <a:lnTo>
                    <a:pt x="355104" y="57150"/>
                  </a:lnTo>
                  <a:lnTo>
                    <a:pt x="616356" y="0"/>
                  </a:lnTo>
                  <a:close/>
                </a:path>
                <a:path w="12193270" h="6858000">
                  <a:moveTo>
                    <a:pt x="12192660" y="6315456"/>
                  </a:moveTo>
                  <a:lnTo>
                    <a:pt x="12023496" y="6626174"/>
                  </a:lnTo>
                  <a:lnTo>
                    <a:pt x="11858396" y="6762521"/>
                  </a:lnTo>
                  <a:lnTo>
                    <a:pt x="11685168" y="6857644"/>
                  </a:lnTo>
                  <a:lnTo>
                    <a:pt x="11704803" y="6858000"/>
                  </a:lnTo>
                  <a:lnTo>
                    <a:pt x="12192660" y="6858000"/>
                  </a:lnTo>
                  <a:lnTo>
                    <a:pt x="12192660" y="6315456"/>
                  </a:lnTo>
                  <a:close/>
                </a:path>
                <a:path w="12193270" h="6858000">
                  <a:moveTo>
                    <a:pt x="12192660" y="0"/>
                  </a:moveTo>
                  <a:lnTo>
                    <a:pt x="12116460" y="0"/>
                  </a:lnTo>
                  <a:lnTo>
                    <a:pt x="11583060" y="0"/>
                  </a:lnTo>
                  <a:lnTo>
                    <a:pt x="11887860" y="130683"/>
                  </a:lnTo>
                  <a:lnTo>
                    <a:pt x="12116460" y="261251"/>
                  </a:lnTo>
                  <a:lnTo>
                    <a:pt x="12192660" y="457200"/>
                  </a:lnTo>
                  <a:lnTo>
                    <a:pt x="12192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240024" cy="138074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93997" y="95453"/>
            <a:ext cx="7454265" cy="1245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latin typeface="Calibri"/>
                <a:cs typeface="Calibri"/>
              </a:rPr>
              <a:t>Kurum</a:t>
            </a:r>
            <a:r>
              <a:rPr sz="4000" b="1" spc="-185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tarafından</a:t>
            </a:r>
            <a:r>
              <a:rPr sz="4000" b="1" spc="-150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belirlenen</a:t>
            </a:r>
            <a:r>
              <a:rPr sz="4000" b="1" spc="-165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«yetki </a:t>
            </a:r>
            <a:r>
              <a:rPr sz="4000" b="1" dirty="0">
                <a:latin typeface="Calibri"/>
                <a:cs typeface="Calibri"/>
              </a:rPr>
              <a:t>seviyesi»</a:t>
            </a:r>
            <a:r>
              <a:rPr sz="4000" b="1" spc="-160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açıklamaları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98590" y="5662980"/>
            <a:ext cx="10287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-50" dirty="0">
                <a:solidFill>
                  <a:srgbClr val="79CDFB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8340" y="1540891"/>
            <a:ext cx="10757535" cy="390334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675"/>
              </a:spcBef>
              <a:buFont typeface="Wingdings"/>
              <a:buChar char=""/>
              <a:tabLst>
                <a:tab pos="354965" algn="l"/>
              </a:tabLst>
            </a:pP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4)</a:t>
            </a:r>
            <a:r>
              <a:rPr sz="24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KESENEK</a:t>
            </a:r>
            <a:r>
              <a:rPr sz="24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GÖNDEREN</a:t>
            </a:r>
            <a:r>
              <a:rPr sz="24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KURUM</a:t>
            </a:r>
            <a:r>
              <a:rPr sz="24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GÖREBİLİR.</a:t>
            </a:r>
            <a:r>
              <a:rPr sz="24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NAKİL</a:t>
            </a:r>
            <a:r>
              <a:rPr sz="24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46CA6"/>
                </a:solidFill>
                <a:latin typeface="Calibri"/>
                <a:cs typeface="Calibri"/>
              </a:rPr>
              <a:t>ALAMAZ</a:t>
            </a:r>
            <a:endParaRPr sz="2400">
              <a:latin typeface="Calibri"/>
              <a:cs typeface="Calibri"/>
            </a:endParaRPr>
          </a:p>
          <a:p>
            <a:pPr marL="355600" marR="50800" indent="-342900">
              <a:lnSpc>
                <a:spcPct val="100000"/>
              </a:lnSpc>
              <a:spcBef>
                <a:spcPts val="575"/>
              </a:spcBef>
              <a:buFont typeface="Wingdings"/>
              <a:buChar char=""/>
              <a:tabLst>
                <a:tab pos="355600" algn="l"/>
              </a:tabLst>
            </a:pP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Merkez</a:t>
            </a:r>
            <a:r>
              <a:rPr sz="24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ve</a:t>
            </a:r>
            <a:r>
              <a:rPr sz="24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taşra</a:t>
            </a:r>
            <a:r>
              <a:rPr sz="24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teşkilatında</a:t>
            </a:r>
            <a:r>
              <a:rPr sz="24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görev</a:t>
            </a:r>
            <a:r>
              <a:rPr sz="24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yapan</a:t>
            </a:r>
            <a:r>
              <a:rPr sz="24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personellerin</a:t>
            </a:r>
            <a:r>
              <a:rPr sz="24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veri</a:t>
            </a:r>
            <a:r>
              <a:rPr sz="24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girişleri</a:t>
            </a:r>
            <a:r>
              <a:rPr sz="24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46CA6"/>
                </a:solidFill>
                <a:latin typeface="Calibri"/>
                <a:cs typeface="Calibri"/>
              </a:rPr>
              <a:t>Kurumca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belirlenen</a:t>
            </a:r>
            <a:r>
              <a:rPr sz="24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tek</a:t>
            </a:r>
            <a:r>
              <a:rPr sz="24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kullanıcı</a:t>
            </a:r>
            <a:r>
              <a:rPr sz="24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ile</a:t>
            </a:r>
            <a:r>
              <a:rPr sz="24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yapılarak</a:t>
            </a:r>
            <a:r>
              <a:rPr sz="24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alt</a:t>
            </a:r>
            <a:r>
              <a:rPr sz="24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birimlerine</a:t>
            </a:r>
            <a:r>
              <a:rPr sz="24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görme</a:t>
            </a:r>
            <a:r>
              <a:rPr sz="24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yetkisi</a:t>
            </a:r>
            <a:r>
              <a:rPr sz="24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verilmekte.</a:t>
            </a:r>
            <a:r>
              <a:rPr sz="24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046CA6"/>
                </a:solidFill>
                <a:latin typeface="Calibri"/>
                <a:cs typeface="Calibri"/>
              </a:rPr>
              <a:t>Alt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birimlerin</a:t>
            </a:r>
            <a:r>
              <a:rPr sz="24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kendi</a:t>
            </a:r>
            <a:r>
              <a:rPr sz="24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kullanıcıları</a:t>
            </a:r>
            <a:r>
              <a:rPr sz="24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ile</a:t>
            </a:r>
            <a:r>
              <a:rPr sz="24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kesinlikle</a:t>
            </a:r>
            <a:r>
              <a:rPr sz="24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“Nakil</a:t>
            </a:r>
            <a:r>
              <a:rPr sz="24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Al”</a:t>
            </a:r>
            <a:r>
              <a:rPr sz="24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işlemi</a:t>
            </a:r>
            <a:r>
              <a:rPr sz="24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yapmaları</a:t>
            </a:r>
            <a:r>
              <a:rPr sz="24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46CA6"/>
                </a:solidFill>
                <a:latin typeface="Calibri"/>
                <a:cs typeface="Calibri"/>
              </a:rPr>
              <a:t>engellenerek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personellerin</a:t>
            </a:r>
            <a:r>
              <a:rPr sz="24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tek</a:t>
            </a:r>
            <a:r>
              <a:rPr sz="24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kullanıcıda</a:t>
            </a:r>
            <a:r>
              <a:rPr sz="24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kalması</a:t>
            </a:r>
            <a:r>
              <a:rPr sz="2400" b="1" spc="-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46CA6"/>
                </a:solidFill>
                <a:latin typeface="Calibri"/>
                <a:cs typeface="Calibri"/>
              </a:rPr>
              <a:t>sağlanmakta.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80"/>
              </a:spcBef>
              <a:buFont typeface="Wingdings"/>
              <a:buChar char=""/>
              <a:tabLst>
                <a:tab pos="354965" algn="l"/>
              </a:tabLst>
            </a:pP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Örnek:</a:t>
            </a:r>
            <a:r>
              <a:rPr sz="24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Hazine</a:t>
            </a:r>
            <a:r>
              <a:rPr sz="24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ve</a:t>
            </a:r>
            <a:r>
              <a:rPr sz="24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Maliye</a:t>
            </a:r>
            <a:r>
              <a:rPr sz="24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Bakanlığı</a:t>
            </a:r>
            <a:r>
              <a:rPr sz="24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veri</a:t>
            </a:r>
            <a:r>
              <a:rPr sz="24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girişlerini</a:t>
            </a:r>
            <a:r>
              <a:rPr sz="24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Personel</a:t>
            </a:r>
            <a:r>
              <a:rPr sz="24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Genel</a:t>
            </a:r>
            <a:r>
              <a:rPr sz="24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46CA6"/>
                </a:solidFill>
                <a:latin typeface="Calibri"/>
                <a:cs typeface="Calibri"/>
              </a:rPr>
              <a:t>Müdürlüğü</a:t>
            </a:r>
            <a:endParaRPr sz="2400">
              <a:latin typeface="Calibri"/>
              <a:cs typeface="Calibri"/>
            </a:endParaRPr>
          </a:p>
          <a:p>
            <a:pPr marL="355600" marR="5080">
              <a:lnSpc>
                <a:spcPct val="100000"/>
              </a:lnSpc>
            </a:pP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kullanıcısı</a:t>
            </a:r>
            <a:r>
              <a:rPr sz="24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ile</a:t>
            </a:r>
            <a:r>
              <a:rPr sz="24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merkezden</a:t>
            </a:r>
            <a:r>
              <a:rPr sz="24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yaparken</a:t>
            </a:r>
            <a:r>
              <a:rPr sz="24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Defterdarlık</a:t>
            </a:r>
            <a:r>
              <a:rPr sz="2400" b="1" spc="-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Personel</a:t>
            </a:r>
            <a:r>
              <a:rPr sz="24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Müdürlüklerine</a:t>
            </a:r>
            <a:r>
              <a:rPr sz="24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46CA6"/>
                </a:solidFill>
                <a:latin typeface="Calibri"/>
                <a:cs typeface="Calibri"/>
              </a:rPr>
              <a:t>görme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yetkisi</a:t>
            </a:r>
            <a:r>
              <a:rPr sz="24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vermekte</a:t>
            </a:r>
            <a:r>
              <a:rPr sz="24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kurum</a:t>
            </a:r>
            <a:r>
              <a:rPr sz="24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içi</a:t>
            </a:r>
            <a:r>
              <a:rPr sz="24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nakillerde</a:t>
            </a:r>
            <a:r>
              <a:rPr sz="24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alt</a:t>
            </a:r>
            <a:r>
              <a:rPr sz="24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kurumlar</a:t>
            </a:r>
            <a:r>
              <a:rPr sz="24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tarafından</a:t>
            </a:r>
            <a:r>
              <a:rPr sz="24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kendi</a:t>
            </a:r>
            <a:r>
              <a:rPr sz="24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kullanıcıları</a:t>
            </a:r>
            <a:r>
              <a:rPr sz="24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046CA6"/>
                </a:solidFill>
                <a:latin typeface="Calibri"/>
                <a:cs typeface="Calibri"/>
              </a:rPr>
              <a:t>ile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nakil</a:t>
            </a:r>
            <a:r>
              <a:rPr sz="24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alma</a:t>
            </a:r>
            <a:r>
              <a:rPr sz="24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işlemi</a:t>
            </a:r>
            <a:r>
              <a:rPr sz="24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yaparak</a:t>
            </a:r>
            <a:r>
              <a:rPr sz="24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“hizmet</a:t>
            </a:r>
            <a:r>
              <a:rPr sz="24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bilgisi</a:t>
            </a:r>
            <a:r>
              <a:rPr sz="24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gönderen</a:t>
            </a:r>
            <a:r>
              <a:rPr sz="24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kurum</a:t>
            </a:r>
            <a:r>
              <a:rPr sz="24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46CA6"/>
                </a:solidFill>
                <a:latin typeface="Calibri"/>
                <a:cs typeface="Calibri"/>
              </a:rPr>
              <a:t>bilgisi”</a:t>
            </a:r>
            <a:r>
              <a:rPr sz="2400" b="1" spc="-10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nin</a:t>
            </a:r>
            <a:r>
              <a:rPr sz="24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alt</a:t>
            </a:r>
            <a:r>
              <a:rPr sz="24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46CA6"/>
                </a:solidFill>
                <a:latin typeface="Calibri"/>
                <a:cs typeface="Calibri"/>
              </a:rPr>
              <a:t>kurum</a:t>
            </a:r>
            <a:endParaRPr sz="24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olarak</a:t>
            </a:r>
            <a:r>
              <a:rPr sz="24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değiştirilmesinin</a:t>
            </a:r>
            <a:r>
              <a:rPr sz="24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46CA6"/>
                </a:solidFill>
                <a:latin typeface="Calibri"/>
                <a:cs typeface="Calibri"/>
              </a:rPr>
              <a:t>önüne</a:t>
            </a:r>
            <a:r>
              <a:rPr sz="24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46CA6"/>
                </a:solidFill>
                <a:latin typeface="Calibri"/>
                <a:cs typeface="Calibri"/>
              </a:rPr>
              <a:t>geçilmektedir.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23"/>
            <a:ext cx="12192000" cy="1419860"/>
          </a:xfrm>
          <a:custGeom>
            <a:avLst/>
            <a:gdLst/>
            <a:ahLst/>
            <a:cxnLst/>
            <a:rect l="l" t="t" r="r" b="b"/>
            <a:pathLst>
              <a:path w="12192000" h="1419860">
                <a:moveTo>
                  <a:pt x="12192000" y="0"/>
                </a:moveTo>
                <a:lnTo>
                  <a:pt x="38100" y="0"/>
                </a:lnTo>
                <a:lnTo>
                  <a:pt x="38100" y="1194536"/>
                </a:lnTo>
                <a:lnTo>
                  <a:pt x="0" y="1194562"/>
                </a:lnTo>
                <a:lnTo>
                  <a:pt x="55029" y="1275334"/>
                </a:lnTo>
                <a:lnTo>
                  <a:pt x="446214" y="1295463"/>
                </a:lnTo>
                <a:lnTo>
                  <a:pt x="1026337" y="1321574"/>
                </a:lnTo>
                <a:lnTo>
                  <a:pt x="1662963" y="1347050"/>
                </a:lnTo>
                <a:lnTo>
                  <a:pt x="2237676" y="1367472"/>
                </a:lnTo>
                <a:lnTo>
                  <a:pt x="2768638" y="1383969"/>
                </a:lnTo>
                <a:lnTo>
                  <a:pt x="3179267" y="1394891"/>
                </a:lnTo>
                <a:lnTo>
                  <a:pt x="3522916" y="1402524"/>
                </a:lnTo>
                <a:lnTo>
                  <a:pt x="3943743" y="1409522"/>
                </a:lnTo>
                <a:lnTo>
                  <a:pt x="4485297" y="1415453"/>
                </a:lnTo>
                <a:lnTo>
                  <a:pt x="5094452" y="1418920"/>
                </a:lnTo>
                <a:lnTo>
                  <a:pt x="5820321" y="1419326"/>
                </a:lnTo>
                <a:lnTo>
                  <a:pt x="6656375" y="1415440"/>
                </a:lnTo>
                <a:lnTo>
                  <a:pt x="7534554" y="1406791"/>
                </a:lnTo>
                <a:lnTo>
                  <a:pt x="8193354" y="1397330"/>
                </a:lnTo>
                <a:lnTo>
                  <a:pt x="8747265" y="1386611"/>
                </a:lnTo>
                <a:lnTo>
                  <a:pt x="9508045" y="1368298"/>
                </a:lnTo>
                <a:lnTo>
                  <a:pt x="10382606" y="1343240"/>
                </a:lnTo>
                <a:lnTo>
                  <a:pt x="11180382" y="1316697"/>
                </a:lnTo>
                <a:lnTo>
                  <a:pt x="11750383" y="1294688"/>
                </a:lnTo>
                <a:lnTo>
                  <a:pt x="12051221" y="1281010"/>
                </a:lnTo>
                <a:lnTo>
                  <a:pt x="12131040" y="1276858"/>
                </a:lnTo>
                <a:lnTo>
                  <a:pt x="12083682" y="1222248"/>
                </a:lnTo>
                <a:lnTo>
                  <a:pt x="12192000" y="122224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6C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665" y="0"/>
            <a:ext cx="12193270" cy="6858000"/>
            <a:chOff x="-665" y="0"/>
            <a:chExt cx="12193270" cy="6858000"/>
          </a:xfrm>
        </p:grpSpPr>
        <p:sp>
          <p:nvSpPr>
            <p:cNvPr id="4" name="object 4"/>
            <p:cNvSpPr/>
            <p:nvPr/>
          </p:nvSpPr>
          <p:spPr>
            <a:xfrm>
              <a:off x="0" y="5459476"/>
              <a:ext cx="12192000" cy="1397000"/>
            </a:xfrm>
            <a:custGeom>
              <a:avLst/>
              <a:gdLst/>
              <a:ahLst/>
              <a:cxnLst/>
              <a:rect l="l" t="t" r="r" b="b"/>
              <a:pathLst>
                <a:path w="12192000" h="1397000">
                  <a:moveTo>
                    <a:pt x="12192000" y="199136"/>
                  </a:moveTo>
                  <a:lnTo>
                    <a:pt x="12076570" y="199136"/>
                  </a:lnTo>
                  <a:lnTo>
                    <a:pt x="12131040" y="138315"/>
                  </a:lnTo>
                  <a:lnTo>
                    <a:pt x="12022214" y="132905"/>
                  </a:lnTo>
                  <a:lnTo>
                    <a:pt x="11672189" y="117868"/>
                  </a:lnTo>
                  <a:lnTo>
                    <a:pt x="11081207" y="96278"/>
                  </a:lnTo>
                  <a:lnTo>
                    <a:pt x="10211384" y="68935"/>
                  </a:lnTo>
                  <a:lnTo>
                    <a:pt x="9330677" y="45288"/>
                  </a:lnTo>
                  <a:lnTo>
                    <a:pt x="8576958" y="28536"/>
                  </a:lnTo>
                  <a:lnTo>
                    <a:pt x="8038452" y="19202"/>
                  </a:lnTo>
                  <a:lnTo>
                    <a:pt x="7123798" y="7950"/>
                  </a:lnTo>
                  <a:lnTo>
                    <a:pt x="6238430" y="1612"/>
                  </a:lnTo>
                  <a:lnTo>
                    <a:pt x="5455971" y="0"/>
                  </a:lnTo>
                  <a:lnTo>
                    <a:pt x="4737151" y="2273"/>
                  </a:lnTo>
                  <a:lnTo>
                    <a:pt x="4138447" y="7391"/>
                  </a:lnTo>
                  <a:lnTo>
                    <a:pt x="3634829" y="14503"/>
                  </a:lnTo>
                  <a:lnTo>
                    <a:pt x="3294951" y="21297"/>
                  </a:lnTo>
                  <a:lnTo>
                    <a:pt x="2886595" y="31318"/>
                  </a:lnTo>
                  <a:lnTo>
                    <a:pt x="2355202" y="46774"/>
                  </a:lnTo>
                  <a:lnTo>
                    <a:pt x="1775561" y="66230"/>
                  </a:lnTo>
                  <a:lnTo>
                    <a:pt x="1126871" y="90868"/>
                  </a:lnTo>
                  <a:lnTo>
                    <a:pt x="485673" y="118414"/>
                  </a:lnTo>
                  <a:lnTo>
                    <a:pt x="55029" y="139725"/>
                  </a:lnTo>
                  <a:lnTo>
                    <a:pt x="0" y="217995"/>
                  </a:lnTo>
                  <a:lnTo>
                    <a:pt x="38100" y="218033"/>
                  </a:lnTo>
                  <a:lnTo>
                    <a:pt x="38100" y="1397000"/>
                  </a:lnTo>
                  <a:lnTo>
                    <a:pt x="12192000" y="1397000"/>
                  </a:lnTo>
                  <a:lnTo>
                    <a:pt x="12192000" y="199136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912" y="38100"/>
              <a:ext cx="12084050" cy="6781800"/>
            </a:xfrm>
            <a:custGeom>
              <a:avLst/>
              <a:gdLst/>
              <a:ahLst/>
              <a:cxnLst/>
              <a:rect l="l" t="t" r="r" b="b"/>
              <a:pathLst>
                <a:path w="12084050" h="6781800">
                  <a:moveTo>
                    <a:pt x="0" y="422275"/>
                  </a:moveTo>
                  <a:lnTo>
                    <a:pt x="2841" y="373036"/>
                  </a:lnTo>
                  <a:lnTo>
                    <a:pt x="11152" y="325465"/>
                  </a:lnTo>
                  <a:lnTo>
                    <a:pt x="24618" y="279876"/>
                  </a:lnTo>
                  <a:lnTo>
                    <a:pt x="42922" y="236588"/>
                  </a:lnTo>
                  <a:lnTo>
                    <a:pt x="65745" y="195917"/>
                  </a:lnTo>
                  <a:lnTo>
                    <a:pt x="92772" y="158182"/>
                  </a:lnTo>
                  <a:lnTo>
                    <a:pt x="123686" y="123698"/>
                  </a:lnTo>
                  <a:lnTo>
                    <a:pt x="158170" y="92782"/>
                  </a:lnTo>
                  <a:lnTo>
                    <a:pt x="195907" y="65753"/>
                  </a:lnTo>
                  <a:lnTo>
                    <a:pt x="236581" y="42928"/>
                  </a:lnTo>
                  <a:lnTo>
                    <a:pt x="279873" y="24622"/>
                  </a:lnTo>
                  <a:lnTo>
                    <a:pt x="325469" y="11154"/>
                  </a:lnTo>
                  <a:lnTo>
                    <a:pt x="373050" y="2841"/>
                  </a:lnTo>
                  <a:lnTo>
                    <a:pt x="422300" y="0"/>
                  </a:lnTo>
                  <a:lnTo>
                    <a:pt x="11661521" y="0"/>
                  </a:lnTo>
                  <a:lnTo>
                    <a:pt x="11710759" y="2841"/>
                  </a:lnTo>
                  <a:lnTo>
                    <a:pt x="11758330" y="11154"/>
                  </a:lnTo>
                  <a:lnTo>
                    <a:pt x="11803919" y="24622"/>
                  </a:lnTo>
                  <a:lnTo>
                    <a:pt x="11847207" y="42928"/>
                  </a:lnTo>
                  <a:lnTo>
                    <a:pt x="11887878" y="65753"/>
                  </a:lnTo>
                  <a:lnTo>
                    <a:pt x="11925613" y="92782"/>
                  </a:lnTo>
                  <a:lnTo>
                    <a:pt x="11960098" y="123697"/>
                  </a:lnTo>
                  <a:lnTo>
                    <a:pt x="11991013" y="158182"/>
                  </a:lnTo>
                  <a:lnTo>
                    <a:pt x="12018042" y="195917"/>
                  </a:lnTo>
                  <a:lnTo>
                    <a:pt x="12040867" y="236588"/>
                  </a:lnTo>
                  <a:lnTo>
                    <a:pt x="12059173" y="279876"/>
                  </a:lnTo>
                  <a:lnTo>
                    <a:pt x="12072641" y="325465"/>
                  </a:lnTo>
                  <a:lnTo>
                    <a:pt x="12080954" y="373036"/>
                  </a:lnTo>
                  <a:lnTo>
                    <a:pt x="12083796" y="422275"/>
                  </a:lnTo>
                  <a:lnTo>
                    <a:pt x="12083796" y="6359499"/>
                  </a:lnTo>
                  <a:lnTo>
                    <a:pt x="12080954" y="6408749"/>
                  </a:lnTo>
                  <a:lnTo>
                    <a:pt x="12072641" y="6456330"/>
                  </a:lnTo>
                  <a:lnTo>
                    <a:pt x="12059173" y="6501926"/>
                  </a:lnTo>
                  <a:lnTo>
                    <a:pt x="12040867" y="6545218"/>
                  </a:lnTo>
                  <a:lnTo>
                    <a:pt x="12018042" y="6585891"/>
                  </a:lnTo>
                  <a:lnTo>
                    <a:pt x="11991013" y="6623628"/>
                  </a:lnTo>
                  <a:lnTo>
                    <a:pt x="11960098" y="6658112"/>
                  </a:lnTo>
                  <a:lnTo>
                    <a:pt x="11925613" y="6689026"/>
                  </a:lnTo>
                  <a:lnTo>
                    <a:pt x="11887878" y="6716053"/>
                  </a:lnTo>
                  <a:lnTo>
                    <a:pt x="11847207" y="6738876"/>
                  </a:lnTo>
                  <a:lnTo>
                    <a:pt x="11803919" y="6757179"/>
                  </a:lnTo>
                  <a:lnTo>
                    <a:pt x="11758330" y="6770645"/>
                  </a:lnTo>
                  <a:lnTo>
                    <a:pt x="11710759" y="6778957"/>
                  </a:lnTo>
                  <a:lnTo>
                    <a:pt x="11661521" y="6781798"/>
                  </a:lnTo>
                  <a:lnTo>
                    <a:pt x="422300" y="6781798"/>
                  </a:lnTo>
                  <a:lnTo>
                    <a:pt x="373050" y="6778957"/>
                  </a:lnTo>
                  <a:lnTo>
                    <a:pt x="325469" y="6770645"/>
                  </a:lnTo>
                  <a:lnTo>
                    <a:pt x="279873" y="6757179"/>
                  </a:lnTo>
                  <a:lnTo>
                    <a:pt x="236581" y="6738876"/>
                  </a:lnTo>
                  <a:lnTo>
                    <a:pt x="195907" y="6716053"/>
                  </a:lnTo>
                  <a:lnTo>
                    <a:pt x="158170" y="6689026"/>
                  </a:lnTo>
                  <a:lnTo>
                    <a:pt x="123686" y="6658112"/>
                  </a:lnTo>
                  <a:lnTo>
                    <a:pt x="92772" y="6623628"/>
                  </a:lnTo>
                  <a:lnTo>
                    <a:pt x="65745" y="6585891"/>
                  </a:lnTo>
                  <a:lnTo>
                    <a:pt x="42922" y="6545218"/>
                  </a:lnTo>
                  <a:lnTo>
                    <a:pt x="24618" y="6501926"/>
                  </a:lnTo>
                  <a:lnTo>
                    <a:pt x="11152" y="6456330"/>
                  </a:lnTo>
                  <a:lnTo>
                    <a:pt x="2841" y="6408749"/>
                  </a:lnTo>
                  <a:lnTo>
                    <a:pt x="0" y="6359499"/>
                  </a:lnTo>
                  <a:lnTo>
                    <a:pt x="0" y="422275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660" y="0"/>
              <a:ext cx="12193270" cy="6858000"/>
            </a:xfrm>
            <a:custGeom>
              <a:avLst/>
              <a:gdLst/>
              <a:ahLst/>
              <a:cxnLst/>
              <a:rect l="l" t="t" r="r" b="b"/>
              <a:pathLst>
                <a:path w="12193270" h="6858000">
                  <a:moveTo>
                    <a:pt x="513562" y="6855777"/>
                  </a:moveTo>
                  <a:lnTo>
                    <a:pt x="257060" y="6704012"/>
                  </a:lnTo>
                  <a:lnTo>
                    <a:pt x="64592" y="6552095"/>
                  </a:lnTo>
                  <a:lnTo>
                    <a:pt x="0" y="6323660"/>
                  </a:lnTo>
                  <a:lnTo>
                    <a:pt x="1320" y="6857060"/>
                  </a:lnTo>
                  <a:lnTo>
                    <a:pt x="65354" y="6856895"/>
                  </a:lnTo>
                  <a:lnTo>
                    <a:pt x="513562" y="6855777"/>
                  </a:lnTo>
                  <a:close/>
                </a:path>
                <a:path w="12193270" h="6858000">
                  <a:moveTo>
                    <a:pt x="616356" y="0"/>
                  </a:moveTo>
                  <a:lnTo>
                    <a:pt x="6756" y="0"/>
                  </a:lnTo>
                  <a:lnTo>
                    <a:pt x="6756" y="57150"/>
                  </a:lnTo>
                  <a:lnTo>
                    <a:pt x="6756" y="457200"/>
                  </a:lnTo>
                  <a:lnTo>
                    <a:pt x="180924" y="228600"/>
                  </a:lnTo>
                  <a:lnTo>
                    <a:pt x="355104" y="57150"/>
                  </a:lnTo>
                  <a:lnTo>
                    <a:pt x="616356" y="0"/>
                  </a:lnTo>
                  <a:close/>
                </a:path>
                <a:path w="12193270" h="6858000">
                  <a:moveTo>
                    <a:pt x="12192660" y="6315456"/>
                  </a:moveTo>
                  <a:lnTo>
                    <a:pt x="12023496" y="6626174"/>
                  </a:lnTo>
                  <a:lnTo>
                    <a:pt x="11858396" y="6762521"/>
                  </a:lnTo>
                  <a:lnTo>
                    <a:pt x="11685168" y="6857644"/>
                  </a:lnTo>
                  <a:lnTo>
                    <a:pt x="11704803" y="6858000"/>
                  </a:lnTo>
                  <a:lnTo>
                    <a:pt x="12192660" y="6858000"/>
                  </a:lnTo>
                  <a:lnTo>
                    <a:pt x="12192660" y="6315456"/>
                  </a:lnTo>
                  <a:close/>
                </a:path>
                <a:path w="12193270" h="6858000">
                  <a:moveTo>
                    <a:pt x="12192660" y="0"/>
                  </a:moveTo>
                  <a:lnTo>
                    <a:pt x="12116460" y="0"/>
                  </a:lnTo>
                  <a:lnTo>
                    <a:pt x="11583060" y="0"/>
                  </a:lnTo>
                  <a:lnTo>
                    <a:pt x="11887860" y="130683"/>
                  </a:lnTo>
                  <a:lnTo>
                    <a:pt x="12116460" y="261251"/>
                  </a:lnTo>
                  <a:lnTo>
                    <a:pt x="12192660" y="457200"/>
                  </a:lnTo>
                  <a:lnTo>
                    <a:pt x="12192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240024" cy="138074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93997" y="95453"/>
            <a:ext cx="7454265" cy="1245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latin typeface="Calibri"/>
                <a:cs typeface="Calibri"/>
              </a:rPr>
              <a:t>Kurum</a:t>
            </a:r>
            <a:r>
              <a:rPr sz="4000" b="1" spc="-185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tarafından</a:t>
            </a:r>
            <a:r>
              <a:rPr sz="4000" b="1" spc="-150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belirlenen</a:t>
            </a:r>
            <a:r>
              <a:rPr sz="4000" b="1" spc="-165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«yetki </a:t>
            </a:r>
            <a:r>
              <a:rPr sz="4000" b="1" dirty="0">
                <a:latin typeface="Calibri"/>
                <a:cs typeface="Calibri"/>
              </a:rPr>
              <a:t>seviyesi»</a:t>
            </a:r>
            <a:r>
              <a:rPr sz="4000" b="1" spc="-160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açıklamaları.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98590" y="5662980"/>
            <a:ext cx="10287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-50" dirty="0">
                <a:solidFill>
                  <a:srgbClr val="79CDFB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8340" y="1617090"/>
            <a:ext cx="10817860" cy="2282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354965" algn="l"/>
              </a:tabLst>
            </a:pP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5)</a:t>
            </a:r>
            <a:r>
              <a:rPr sz="20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KESENEK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GÖNDEREN</a:t>
            </a:r>
            <a:r>
              <a:rPr sz="20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KURUM</a:t>
            </a:r>
            <a:r>
              <a:rPr sz="20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GÜNCELLEYEBİLİR.</a:t>
            </a:r>
            <a:r>
              <a:rPr sz="20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NAKİL</a:t>
            </a:r>
            <a:r>
              <a:rPr sz="20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ALAMAZ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15"/>
              </a:spcBef>
              <a:buClr>
                <a:srgbClr val="046CA6"/>
              </a:buClr>
              <a:buFont typeface="Wingdings"/>
              <a:buChar char=""/>
            </a:pPr>
            <a:endParaRPr sz="2000">
              <a:latin typeface="Calibri"/>
              <a:cs typeface="Calibri"/>
            </a:endParaRPr>
          </a:p>
          <a:p>
            <a:pPr marL="355600" marR="5080" indent="-342900" algn="just">
              <a:lnSpc>
                <a:spcPct val="100000"/>
              </a:lnSpc>
              <a:buFont typeface="Wingdings"/>
              <a:buChar char=""/>
              <a:tabLst>
                <a:tab pos="355600" algn="l"/>
              </a:tabLst>
            </a:pP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Kesenek/prim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gönderen</a:t>
            </a:r>
            <a:r>
              <a:rPr sz="2000" b="1" spc="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alt</a:t>
            </a:r>
            <a:r>
              <a:rPr sz="2000" b="1" spc="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kurum</a:t>
            </a:r>
            <a:r>
              <a:rPr sz="2000" b="1" spc="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kullanıcıları</a:t>
            </a:r>
            <a:r>
              <a:rPr sz="2000" b="1" spc="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ile</a:t>
            </a:r>
            <a:r>
              <a:rPr sz="2000" b="1" spc="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taşra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teşkilatında</a:t>
            </a:r>
            <a:r>
              <a:rPr sz="2000" b="1" spc="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görev</a:t>
            </a:r>
            <a:r>
              <a:rPr sz="2000" b="1" spc="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yapan</a:t>
            </a:r>
            <a:r>
              <a:rPr sz="2000" b="1" spc="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personellerin</a:t>
            </a:r>
            <a:r>
              <a:rPr sz="2000" b="1" spc="-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046CA6"/>
                </a:solidFill>
                <a:latin typeface="Calibri"/>
                <a:cs typeface="Calibri"/>
              </a:rPr>
              <a:t>veri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girişleri</a:t>
            </a:r>
            <a:r>
              <a:rPr sz="2000" b="1" spc="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kurumca</a:t>
            </a:r>
            <a:r>
              <a:rPr sz="2000" b="1" spc="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belirlenen</a:t>
            </a:r>
            <a:r>
              <a:rPr sz="2000" b="1" spc="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üst</a:t>
            </a:r>
            <a:r>
              <a:rPr sz="2000" b="1" spc="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kullanıcı</a:t>
            </a:r>
            <a:r>
              <a:rPr sz="2000" b="1" spc="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adı</a:t>
            </a:r>
            <a:r>
              <a:rPr sz="2000" b="1" spc="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altında</a:t>
            </a:r>
            <a:r>
              <a:rPr sz="2000" b="1" spc="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alt</a:t>
            </a:r>
            <a:r>
              <a:rPr sz="2000" b="1" spc="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birimler</a:t>
            </a:r>
            <a:r>
              <a:rPr sz="2000" b="1" spc="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tarafından</a:t>
            </a:r>
            <a:r>
              <a:rPr sz="2000" b="1" spc="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yapılmakta,</a:t>
            </a:r>
            <a:r>
              <a:rPr sz="2000" b="1" spc="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alt</a:t>
            </a:r>
            <a:r>
              <a:rPr sz="2000" b="1" spc="7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birimler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kendi</a:t>
            </a:r>
            <a:r>
              <a:rPr sz="2000" b="1" spc="9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kullanıcıları</a:t>
            </a:r>
            <a:r>
              <a:rPr sz="2000" b="1" spc="9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ile</a:t>
            </a:r>
            <a:r>
              <a:rPr sz="2000" b="1" spc="9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kesenek</a:t>
            </a:r>
            <a:r>
              <a:rPr sz="2000" b="1" spc="9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gönderen</a:t>
            </a:r>
            <a:r>
              <a:rPr sz="2000" b="1" spc="9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kurum</a:t>
            </a:r>
            <a:r>
              <a:rPr sz="2000" b="1" spc="9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olarak</a:t>
            </a:r>
            <a:r>
              <a:rPr sz="2000" b="1" spc="9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işlem</a:t>
            </a:r>
            <a:r>
              <a:rPr sz="2000" b="1" spc="10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yapmakta</a:t>
            </a:r>
            <a:r>
              <a:rPr sz="2000" b="1" spc="8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kurum</a:t>
            </a:r>
            <a:r>
              <a:rPr sz="2000" b="1" spc="9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içi</a:t>
            </a:r>
            <a:r>
              <a:rPr sz="2000" b="1" spc="9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nakillerde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kesinlikle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“nakil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al”</a:t>
            </a:r>
            <a:r>
              <a:rPr sz="20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işlemi yapmadan</a:t>
            </a:r>
            <a:r>
              <a:rPr sz="2000" b="1" spc="-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nakil</a:t>
            </a:r>
            <a:r>
              <a:rPr sz="2000" b="1" spc="-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gelen</a:t>
            </a:r>
            <a:r>
              <a:rPr sz="2000" b="1" spc="-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personel</a:t>
            </a:r>
            <a:r>
              <a:rPr sz="20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adına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kesenek/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prim gönderdikten</a:t>
            </a:r>
            <a:r>
              <a:rPr sz="2000" b="1" spc="-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sonra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işlem</a:t>
            </a:r>
            <a:r>
              <a:rPr sz="20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yapabilmektedir.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31239" y="4239005"/>
            <a:ext cx="22352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19910" algn="l"/>
              </a:tabLst>
            </a:pP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personellerinin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000" b="1" spc="-20" dirty="0">
                <a:solidFill>
                  <a:srgbClr val="046CA6"/>
                </a:solidFill>
                <a:latin typeface="Calibri"/>
                <a:cs typeface="Calibri"/>
              </a:rPr>
              <a:t>veri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8340" y="3933519"/>
            <a:ext cx="3764915" cy="636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42265" marR="17145" indent="-342265" algn="r">
              <a:lnSpc>
                <a:spcPct val="100000"/>
              </a:lnSpc>
              <a:spcBef>
                <a:spcPts val="105"/>
              </a:spcBef>
              <a:buFont typeface="Wingdings"/>
              <a:buChar char=""/>
              <a:tabLst>
                <a:tab pos="342265" algn="l"/>
                <a:tab pos="1252855" algn="l"/>
                <a:tab pos="1912620" algn="l"/>
                <a:tab pos="2766060" algn="l"/>
              </a:tabLst>
            </a:pP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Örnek: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000" b="1" spc="-20" dirty="0">
                <a:solidFill>
                  <a:srgbClr val="046CA6"/>
                </a:solidFill>
                <a:latin typeface="Calibri"/>
                <a:cs typeface="Calibri"/>
              </a:rPr>
              <a:t>Milli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Eğitim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Bakanlığı</a:t>
            </a:r>
            <a:endParaRPr sz="20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girişlerini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604130" y="3933519"/>
            <a:ext cx="6032500" cy="636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122045" algn="l"/>
                <a:tab pos="1929764" algn="l"/>
                <a:tab pos="3298190" algn="l"/>
                <a:tab pos="3919220" algn="l"/>
                <a:tab pos="4886960" algn="l"/>
                <a:tab pos="5325745" algn="l"/>
              </a:tabLst>
            </a:pP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Personel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Genel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Müdürlüğü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000" b="1" spc="-25" dirty="0">
                <a:solidFill>
                  <a:srgbClr val="046CA6"/>
                </a:solidFill>
                <a:latin typeface="Calibri"/>
                <a:cs typeface="Calibri"/>
              </a:rPr>
              <a:t>tüm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merkez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000" b="1" spc="-25" dirty="0">
                <a:solidFill>
                  <a:srgbClr val="046CA6"/>
                </a:solidFill>
                <a:latin typeface="Calibri"/>
                <a:cs typeface="Calibri"/>
              </a:rPr>
              <a:t>ve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taşra</a:t>
            </a:r>
            <a:endParaRPr sz="2000">
              <a:latin typeface="Calibri"/>
              <a:cs typeface="Calibri"/>
            </a:endParaRPr>
          </a:p>
          <a:p>
            <a:pPr marL="44450">
              <a:lnSpc>
                <a:spcPct val="100000"/>
              </a:lnSpc>
              <a:spcBef>
                <a:spcPts val="5"/>
              </a:spcBef>
              <a:tabLst>
                <a:tab pos="1172210" algn="l"/>
                <a:tab pos="1998345" algn="l"/>
                <a:tab pos="3385185" algn="l"/>
                <a:tab pos="4178300" algn="l"/>
                <a:tab pos="4518025" algn="l"/>
                <a:tab pos="4975225" algn="l"/>
                <a:tab pos="5547995" algn="l"/>
              </a:tabLst>
            </a:pP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Personel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Genel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Müdürlüğü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adına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000" b="1" spc="-25" dirty="0">
                <a:solidFill>
                  <a:srgbClr val="046CA6"/>
                </a:solidFill>
                <a:latin typeface="Calibri"/>
                <a:cs typeface="Calibri"/>
              </a:rPr>
              <a:t>İl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000" b="1" spc="-25" dirty="0">
                <a:solidFill>
                  <a:srgbClr val="046CA6"/>
                </a:solidFill>
                <a:latin typeface="Calibri"/>
                <a:cs typeface="Calibri"/>
              </a:rPr>
              <a:t>ve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000" b="1" spc="-20" dirty="0">
                <a:solidFill>
                  <a:srgbClr val="046CA6"/>
                </a:solidFill>
                <a:latin typeface="Calibri"/>
                <a:cs typeface="Calibri"/>
              </a:rPr>
              <a:t>İlçe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Milli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638535" y="3933519"/>
            <a:ext cx="867410" cy="636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teşkilatı</a:t>
            </a:r>
            <a:endParaRPr sz="2000">
              <a:latin typeface="Calibri"/>
              <a:cs typeface="Calibri"/>
            </a:endParaRPr>
          </a:p>
          <a:p>
            <a:pPr marR="5715" algn="r">
              <a:lnSpc>
                <a:spcPct val="100000"/>
              </a:lnSpc>
              <a:spcBef>
                <a:spcPts val="5"/>
              </a:spcBef>
            </a:pP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Eğitim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31239" y="4543805"/>
            <a:ext cx="10474960" cy="941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Müdürlüklerinin</a:t>
            </a:r>
            <a:r>
              <a:rPr sz="20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kendi</a:t>
            </a:r>
            <a:r>
              <a:rPr sz="2000" b="1" spc="4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kullanıcıları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ile</a:t>
            </a:r>
            <a:r>
              <a:rPr sz="2000" b="1" spc="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yapılmasını sağlamaktadır.</a:t>
            </a:r>
            <a:r>
              <a:rPr sz="2000" b="1" spc="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Kurum içi nakillerde</a:t>
            </a:r>
            <a:r>
              <a:rPr sz="2000" b="1" spc="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alt</a:t>
            </a:r>
            <a:r>
              <a:rPr sz="2000" b="1" spc="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kurumlar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tarafından</a:t>
            </a:r>
            <a:r>
              <a:rPr sz="2000" b="1" spc="114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kendi</a:t>
            </a:r>
            <a:r>
              <a:rPr sz="2000" b="1" spc="1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kullanıcıları</a:t>
            </a:r>
            <a:r>
              <a:rPr sz="2000" b="1" spc="1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ile</a:t>
            </a:r>
            <a:r>
              <a:rPr sz="2000" b="1" spc="1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nakil</a:t>
            </a:r>
            <a:r>
              <a:rPr sz="2000" b="1" spc="1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alma</a:t>
            </a:r>
            <a:r>
              <a:rPr sz="2000" b="1" spc="1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işlemi</a:t>
            </a:r>
            <a:r>
              <a:rPr sz="2000" b="1" spc="1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yaparak</a:t>
            </a:r>
            <a:r>
              <a:rPr sz="2000" b="1" spc="1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“hizmet</a:t>
            </a:r>
            <a:r>
              <a:rPr sz="2000" b="1" spc="1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bilgisi</a:t>
            </a:r>
            <a:r>
              <a:rPr sz="2000" b="1" spc="1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gönderen</a:t>
            </a:r>
            <a:r>
              <a:rPr sz="2000" b="1" spc="114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kurum</a:t>
            </a:r>
            <a:r>
              <a:rPr sz="2000" b="1" spc="1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bilgisi”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nin</a:t>
            </a:r>
            <a:r>
              <a:rPr sz="20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alt</a:t>
            </a:r>
            <a:r>
              <a:rPr sz="20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kurum</a:t>
            </a:r>
            <a:r>
              <a:rPr sz="20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olarak</a:t>
            </a:r>
            <a:r>
              <a:rPr sz="20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değiştirilmesinin</a:t>
            </a:r>
            <a:r>
              <a:rPr sz="20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46CA6"/>
                </a:solidFill>
                <a:latin typeface="Calibri"/>
                <a:cs typeface="Calibri"/>
              </a:rPr>
              <a:t>önüne</a:t>
            </a:r>
            <a:r>
              <a:rPr sz="20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046CA6"/>
                </a:solidFill>
                <a:latin typeface="Calibri"/>
                <a:cs typeface="Calibri"/>
              </a:rPr>
              <a:t>geçilmektedir.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23"/>
            <a:ext cx="12192000" cy="1419860"/>
          </a:xfrm>
          <a:custGeom>
            <a:avLst/>
            <a:gdLst/>
            <a:ahLst/>
            <a:cxnLst/>
            <a:rect l="l" t="t" r="r" b="b"/>
            <a:pathLst>
              <a:path w="12192000" h="1419860">
                <a:moveTo>
                  <a:pt x="12192000" y="0"/>
                </a:moveTo>
                <a:lnTo>
                  <a:pt x="38100" y="0"/>
                </a:lnTo>
                <a:lnTo>
                  <a:pt x="38100" y="1194536"/>
                </a:lnTo>
                <a:lnTo>
                  <a:pt x="0" y="1194562"/>
                </a:lnTo>
                <a:lnTo>
                  <a:pt x="55029" y="1275334"/>
                </a:lnTo>
                <a:lnTo>
                  <a:pt x="446214" y="1295463"/>
                </a:lnTo>
                <a:lnTo>
                  <a:pt x="1026337" y="1321574"/>
                </a:lnTo>
                <a:lnTo>
                  <a:pt x="1662963" y="1347050"/>
                </a:lnTo>
                <a:lnTo>
                  <a:pt x="2237676" y="1367472"/>
                </a:lnTo>
                <a:lnTo>
                  <a:pt x="2768638" y="1383969"/>
                </a:lnTo>
                <a:lnTo>
                  <a:pt x="3179267" y="1394891"/>
                </a:lnTo>
                <a:lnTo>
                  <a:pt x="3522916" y="1402524"/>
                </a:lnTo>
                <a:lnTo>
                  <a:pt x="3943743" y="1409522"/>
                </a:lnTo>
                <a:lnTo>
                  <a:pt x="4485297" y="1415453"/>
                </a:lnTo>
                <a:lnTo>
                  <a:pt x="5094452" y="1418920"/>
                </a:lnTo>
                <a:lnTo>
                  <a:pt x="5820321" y="1419326"/>
                </a:lnTo>
                <a:lnTo>
                  <a:pt x="6656375" y="1415440"/>
                </a:lnTo>
                <a:lnTo>
                  <a:pt x="7534554" y="1406791"/>
                </a:lnTo>
                <a:lnTo>
                  <a:pt x="8193354" y="1397330"/>
                </a:lnTo>
                <a:lnTo>
                  <a:pt x="8747265" y="1386611"/>
                </a:lnTo>
                <a:lnTo>
                  <a:pt x="9508045" y="1368298"/>
                </a:lnTo>
                <a:lnTo>
                  <a:pt x="10382606" y="1343240"/>
                </a:lnTo>
                <a:lnTo>
                  <a:pt x="11180382" y="1316697"/>
                </a:lnTo>
                <a:lnTo>
                  <a:pt x="11750383" y="1294688"/>
                </a:lnTo>
                <a:lnTo>
                  <a:pt x="12051221" y="1281010"/>
                </a:lnTo>
                <a:lnTo>
                  <a:pt x="12131040" y="1276858"/>
                </a:lnTo>
                <a:lnTo>
                  <a:pt x="12083682" y="1222248"/>
                </a:lnTo>
                <a:lnTo>
                  <a:pt x="12192000" y="122224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6C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665" y="0"/>
            <a:ext cx="12193270" cy="6858000"/>
            <a:chOff x="-665" y="0"/>
            <a:chExt cx="12193270" cy="6858000"/>
          </a:xfrm>
        </p:grpSpPr>
        <p:sp>
          <p:nvSpPr>
            <p:cNvPr id="4" name="object 4"/>
            <p:cNvSpPr/>
            <p:nvPr/>
          </p:nvSpPr>
          <p:spPr>
            <a:xfrm>
              <a:off x="0" y="5459476"/>
              <a:ext cx="12192000" cy="1397000"/>
            </a:xfrm>
            <a:custGeom>
              <a:avLst/>
              <a:gdLst/>
              <a:ahLst/>
              <a:cxnLst/>
              <a:rect l="l" t="t" r="r" b="b"/>
              <a:pathLst>
                <a:path w="12192000" h="1397000">
                  <a:moveTo>
                    <a:pt x="12192000" y="199136"/>
                  </a:moveTo>
                  <a:lnTo>
                    <a:pt x="12076570" y="199136"/>
                  </a:lnTo>
                  <a:lnTo>
                    <a:pt x="12131040" y="138315"/>
                  </a:lnTo>
                  <a:lnTo>
                    <a:pt x="12022214" y="132905"/>
                  </a:lnTo>
                  <a:lnTo>
                    <a:pt x="11672189" y="117868"/>
                  </a:lnTo>
                  <a:lnTo>
                    <a:pt x="11081207" y="96278"/>
                  </a:lnTo>
                  <a:lnTo>
                    <a:pt x="10211384" y="68935"/>
                  </a:lnTo>
                  <a:lnTo>
                    <a:pt x="9330677" y="45288"/>
                  </a:lnTo>
                  <a:lnTo>
                    <a:pt x="8576958" y="28536"/>
                  </a:lnTo>
                  <a:lnTo>
                    <a:pt x="8038452" y="19202"/>
                  </a:lnTo>
                  <a:lnTo>
                    <a:pt x="7123798" y="7950"/>
                  </a:lnTo>
                  <a:lnTo>
                    <a:pt x="6238430" y="1612"/>
                  </a:lnTo>
                  <a:lnTo>
                    <a:pt x="5455971" y="0"/>
                  </a:lnTo>
                  <a:lnTo>
                    <a:pt x="4737151" y="2273"/>
                  </a:lnTo>
                  <a:lnTo>
                    <a:pt x="4138447" y="7391"/>
                  </a:lnTo>
                  <a:lnTo>
                    <a:pt x="3634829" y="14503"/>
                  </a:lnTo>
                  <a:lnTo>
                    <a:pt x="3294951" y="21297"/>
                  </a:lnTo>
                  <a:lnTo>
                    <a:pt x="2886595" y="31318"/>
                  </a:lnTo>
                  <a:lnTo>
                    <a:pt x="2355202" y="46774"/>
                  </a:lnTo>
                  <a:lnTo>
                    <a:pt x="1775561" y="66230"/>
                  </a:lnTo>
                  <a:lnTo>
                    <a:pt x="1126871" y="90868"/>
                  </a:lnTo>
                  <a:lnTo>
                    <a:pt x="485673" y="118414"/>
                  </a:lnTo>
                  <a:lnTo>
                    <a:pt x="55029" y="139725"/>
                  </a:lnTo>
                  <a:lnTo>
                    <a:pt x="0" y="217995"/>
                  </a:lnTo>
                  <a:lnTo>
                    <a:pt x="38100" y="218033"/>
                  </a:lnTo>
                  <a:lnTo>
                    <a:pt x="38100" y="1397000"/>
                  </a:lnTo>
                  <a:lnTo>
                    <a:pt x="12192000" y="1397000"/>
                  </a:lnTo>
                  <a:lnTo>
                    <a:pt x="12192000" y="199136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912" y="38100"/>
              <a:ext cx="12084050" cy="6781800"/>
            </a:xfrm>
            <a:custGeom>
              <a:avLst/>
              <a:gdLst/>
              <a:ahLst/>
              <a:cxnLst/>
              <a:rect l="l" t="t" r="r" b="b"/>
              <a:pathLst>
                <a:path w="12084050" h="6781800">
                  <a:moveTo>
                    <a:pt x="0" y="422275"/>
                  </a:moveTo>
                  <a:lnTo>
                    <a:pt x="2841" y="373036"/>
                  </a:lnTo>
                  <a:lnTo>
                    <a:pt x="11152" y="325465"/>
                  </a:lnTo>
                  <a:lnTo>
                    <a:pt x="24618" y="279876"/>
                  </a:lnTo>
                  <a:lnTo>
                    <a:pt x="42922" y="236588"/>
                  </a:lnTo>
                  <a:lnTo>
                    <a:pt x="65745" y="195917"/>
                  </a:lnTo>
                  <a:lnTo>
                    <a:pt x="92772" y="158182"/>
                  </a:lnTo>
                  <a:lnTo>
                    <a:pt x="123686" y="123698"/>
                  </a:lnTo>
                  <a:lnTo>
                    <a:pt x="158170" y="92782"/>
                  </a:lnTo>
                  <a:lnTo>
                    <a:pt x="195907" y="65753"/>
                  </a:lnTo>
                  <a:lnTo>
                    <a:pt x="236581" y="42928"/>
                  </a:lnTo>
                  <a:lnTo>
                    <a:pt x="279873" y="24622"/>
                  </a:lnTo>
                  <a:lnTo>
                    <a:pt x="325469" y="11154"/>
                  </a:lnTo>
                  <a:lnTo>
                    <a:pt x="373050" y="2841"/>
                  </a:lnTo>
                  <a:lnTo>
                    <a:pt x="422300" y="0"/>
                  </a:lnTo>
                  <a:lnTo>
                    <a:pt x="11661521" y="0"/>
                  </a:lnTo>
                  <a:lnTo>
                    <a:pt x="11710759" y="2841"/>
                  </a:lnTo>
                  <a:lnTo>
                    <a:pt x="11758330" y="11154"/>
                  </a:lnTo>
                  <a:lnTo>
                    <a:pt x="11803919" y="24622"/>
                  </a:lnTo>
                  <a:lnTo>
                    <a:pt x="11847207" y="42928"/>
                  </a:lnTo>
                  <a:lnTo>
                    <a:pt x="11887878" y="65753"/>
                  </a:lnTo>
                  <a:lnTo>
                    <a:pt x="11925613" y="92782"/>
                  </a:lnTo>
                  <a:lnTo>
                    <a:pt x="11960098" y="123697"/>
                  </a:lnTo>
                  <a:lnTo>
                    <a:pt x="11991013" y="158182"/>
                  </a:lnTo>
                  <a:lnTo>
                    <a:pt x="12018042" y="195917"/>
                  </a:lnTo>
                  <a:lnTo>
                    <a:pt x="12040867" y="236588"/>
                  </a:lnTo>
                  <a:lnTo>
                    <a:pt x="12059173" y="279876"/>
                  </a:lnTo>
                  <a:lnTo>
                    <a:pt x="12072641" y="325465"/>
                  </a:lnTo>
                  <a:lnTo>
                    <a:pt x="12080954" y="373036"/>
                  </a:lnTo>
                  <a:lnTo>
                    <a:pt x="12083796" y="422275"/>
                  </a:lnTo>
                  <a:lnTo>
                    <a:pt x="12083796" y="6359499"/>
                  </a:lnTo>
                  <a:lnTo>
                    <a:pt x="12080954" y="6408749"/>
                  </a:lnTo>
                  <a:lnTo>
                    <a:pt x="12072641" y="6456330"/>
                  </a:lnTo>
                  <a:lnTo>
                    <a:pt x="12059173" y="6501926"/>
                  </a:lnTo>
                  <a:lnTo>
                    <a:pt x="12040867" y="6545218"/>
                  </a:lnTo>
                  <a:lnTo>
                    <a:pt x="12018042" y="6585891"/>
                  </a:lnTo>
                  <a:lnTo>
                    <a:pt x="11991013" y="6623628"/>
                  </a:lnTo>
                  <a:lnTo>
                    <a:pt x="11960098" y="6658112"/>
                  </a:lnTo>
                  <a:lnTo>
                    <a:pt x="11925613" y="6689026"/>
                  </a:lnTo>
                  <a:lnTo>
                    <a:pt x="11887878" y="6716053"/>
                  </a:lnTo>
                  <a:lnTo>
                    <a:pt x="11847207" y="6738876"/>
                  </a:lnTo>
                  <a:lnTo>
                    <a:pt x="11803919" y="6757179"/>
                  </a:lnTo>
                  <a:lnTo>
                    <a:pt x="11758330" y="6770645"/>
                  </a:lnTo>
                  <a:lnTo>
                    <a:pt x="11710759" y="6778957"/>
                  </a:lnTo>
                  <a:lnTo>
                    <a:pt x="11661521" y="6781798"/>
                  </a:lnTo>
                  <a:lnTo>
                    <a:pt x="422300" y="6781798"/>
                  </a:lnTo>
                  <a:lnTo>
                    <a:pt x="373050" y="6778957"/>
                  </a:lnTo>
                  <a:lnTo>
                    <a:pt x="325469" y="6770645"/>
                  </a:lnTo>
                  <a:lnTo>
                    <a:pt x="279873" y="6757179"/>
                  </a:lnTo>
                  <a:lnTo>
                    <a:pt x="236581" y="6738876"/>
                  </a:lnTo>
                  <a:lnTo>
                    <a:pt x="195907" y="6716053"/>
                  </a:lnTo>
                  <a:lnTo>
                    <a:pt x="158170" y="6689026"/>
                  </a:lnTo>
                  <a:lnTo>
                    <a:pt x="123686" y="6658112"/>
                  </a:lnTo>
                  <a:lnTo>
                    <a:pt x="92772" y="6623628"/>
                  </a:lnTo>
                  <a:lnTo>
                    <a:pt x="65745" y="6585891"/>
                  </a:lnTo>
                  <a:lnTo>
                    <a:pt x="42922" y="6545218"/>
                  </a:lnTo>
                  <a:lnTo>
                    <a:pt x="24618" y="6501926"/>
                  </a:lnTo>
                  <a:lnTo>
                    <a:pt x="11152" y="6456330"/>
                  </a:lnTo>
                  <a:lnTo>
                    <a:pt x="2841" y="6408749"/>
                  </a:lnTo>
                  <a:lnTo>
                    <a:pt x="0" y="6359499"/>
                  </a:lnTo>
                  <a:lnTo>
                    <a:pt x="0" y="422275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660" y="0"/>
              <a:ext cx="12193270" cy="6858000"/>
            </a:xfrm>
            <a:custGeom>
              <a:avLst/>
              <a:gdLst/>
              <a:ahLst/>
              <a:cxnLst/>
              <a:rect l="l" t="t" r="r" b="b"/>
              <a:pathLst>
                <a:path w="12193270" h="6858000">
                  <a:moveTo>
                    <a:pt x="513562" y="6855777"/>
                  </a:moveTo>
                  <a:lnTo>
                    <a:pt x="257060" y="6704012"/>
                  </a:lnTo>
                  <a:lnTo>
                    <a:pt x="64592" y="6552095"/>
                  </a:lnTo>
                  <a:lnTo>
                    <a:pt x="0" y="6323660"/>
                  </a:lnTo>
                  <a:lnTo>
                    <a:pt x="1320" y="6857060"/>
                  </a:lnTo>
                  <a:lnTo>
                    <a:pt x="65354" y="6856895"/>
                  </a:lnTo>
                  <a:lnTo>
                    <a:pt x="513562" y="6855777"/>
                  </a:lnTo>
                  <a:close/>
                </a:path>
                <a:path w="12193270" h="6858000">
                  <a:moveTo>
                    <a:pt x="616356" y="0"/>
                  </a:moveTo>
                  <a:lnTo>
                    <a:pt x="6756" y="0"/>
                  </a:lnTo>
                  <a:lnTo>
                    <a:pt x="6756" y="57150"/>
                  </a:lnTo>
                  <a:lnTo>
                    <a:pt x="6756" y="457200"/>
                  </a:lnTo>
                  <a:lnTo>
                    <a:pt x="180924" y="228600"/>
                  </a:lnTo>
                  <a:lnTo>
                    <a:pt x="355104" y="57150"/>
                  </a:lnTo>
                  <a:lnTo>
                    <a:pt x="616356" y="0"/>
                  </a:lnTo>
                  <a:close/>
                </a:path>
                <a:path w="12193270" h="6858000">
                  <a:moveTo>
                    <a:pt x="12192660" y="6315456"/>
                  </a:moveTo>
                  <a:lnTo>
                    <a:pt x="12023496" y="6626174"/>
                  </a:lnTo>
                  <a:lnTo>
                    <a:pt x="11858396" y="6762521"/>
                  </a:lnTo>
                  <a:lnTo>
                    <a:pt x="11685168" y="6857644"/>
                  </a:lnTo>
                  <a:lnTo>
                    <a:pt x="11704803" y="6858000"/>
                  </a:lnTo>
                  <a:lnTo>
                    <a:pt x="12192660" y="6858000"/>
                  </a:lnTo>
                  <a:lnTo>
                    <a:pt x="12192660" y="6315456"/>
                  </a:lnTo>
                  <a:close/>
                </a:path>
                <a:path w="12193270" h="6858000">
                  <a:moveTo>
                    <a:pt x="12192660" y="0"/>
                  </a:moveTo>
                  <a:lnTo>
                    <a:pt x="12116460" y="0"/>
                  </a:lnTo>
                  <a:lnTo>
                    <a:pt x="11583060" y="0"/>
                  </a:lnTo>
                  <a:lnTo>
                    <a:pt x="11887860" y="130683"/>
                  </a:lnTo>
                  <a:lnTo>
                    <a:pt x="12116460" y="261251"/>
                  </a:lnTo>
                  <a:lnTo>
                    <a:pt x="12192660" y="457200"/>
                  </a:lnTo>
                  <a:lnTo>
                    <a:pt x="12192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240024" cy="138074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93997" y="95453"/>
            <a:ext cx="6630034" cy="1245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latin typeface="Calibri"/>
                <a:cs typeface="Calibri"/>
              </a:rPr>
              <a:t>Hizmet</a:t>
            </a:r>
            <a:r>
              <a:rPr sz="4000" b="1" spc="-140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Takip</a:t>
            </a:r>
            <a:r>
              <a:rPr sz="4000" b="1" spc="-135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Programına</a:t>
            </a:r>
            <a:r>
              <a:rPr sz="4000" b="1" spc="-110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hangi </a:t>
            </a:r>
            <a:r>
              <a:rPr sz="4000" b="1" dirty="0">
                <a:latin typeface="Calibri"/>
                <a:cs typeface="Calibri"/>
              </a:rPr>
              <a:t>kullanıcılar</a:t>
            </a:r>
            <a:r>
              <a:rPr sz="4000" b="1" spc="-120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giriş</a:t>
            </a:r>
            <a:r>
              <a:rPr sz="4000" b="1" spc="-135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yapmakta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98590" y="5662980"/>
            <a:ext cx="10287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-50" dirty="0">
                <a:solidFill>
                  <a:srgbClr val="79CDFB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1842" y="1521663"/>
            <a:ext cx="10817860" cy="19773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4805" algn="just">
              <a:lnSpc>
                <a:spcPct val="100000"/>
              </a:lnSpc>
              <a:spcBef>
                <a:spcPts val="105"/>
              </a:spcBef>
              <a:buSzPct val="96875"/>
              <a:buFont typeface="Wingdings"/>
              <a:buChar char=""/>
              <a:tabLst>
                <a:tab pos="355600" algn="l"/>
                <a:tab pos="374650" algn="l"/>
              </a:tabLst>
            </a:pP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	Birden</a:t>
            </a:r>
            <a:r>
              <a:rPr sz="3200" b="1" spc="20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fazla</a:t>
            </a:r>
            <a:r>
              <a:rPr sz="3200" b="1" spc="21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işyeri</a:t>
            </a:r>
            <a:r>
              <a:rPr sz="3200" b="1" spc="204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tescili</a:t>
            </a:r>
            <a:r>
              <a:rPr sz="3200" b="1" spc="21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olmayan</a:t>
            </a:r>
            <a:r>
              <a:rPr sz="3200" b="1" spc="204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kurumlarda,</a:t>
            </a:r>
            <a:r>
              <a:rPr sz="3200" b="1" spc="21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4/c</a:t>
            </a:r>
            <a:r>
              <a:rPr sz="3200" b="1" spc="21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spc="-10" dirty="0">
                <a:solidFill>
                  <a:srgbClr val="046CA6"/>
                </a:solidFill>
                <a:latin typeface="Calibri"/>
                <a:cs typeface="Calibri"/>
              </a:rPr>
              <a:t>tescil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işlemleri</a:t>
            </a:r>
            <a:r>
              <a:rPr sz="3200" b="1" spc="1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ve</a:t>
            </a:r>
            <a:r>
              <a:rPr sz="3200" b="1" spc="1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Hizmet</a:t>
            </a:r>
            <a:r>
              <a:rPr sz="3200" b="1" spc="1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Takip</a:t>
            </a:r>
            <a:r>
              <a:rPr sz="3200" b="1" spc="1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Programı</a:t>
            </a:r>
            <a:r>
              <a:rPr sz="3200" b="1" spc="1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bilgi</a:t>
            </a:r>
            <a:r>
              <a:rPr sz="3200" b="1" spc="1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girişleri</a:t>
            </a:r>
            <a:r>
              <a:rPr sz="3200" b="1" spc="114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aynı</a:t>
            </a:r>
            <a:r>
              <a:rPr sz="3200" b="1" spc="1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046CA6"/>
                </a:solidFill>
                <a:latin typeface="Calibri"/>
                <a:cs typeface="Calibri"/>
              </a:rPr>
              <a:t>kullanıcı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ile</a:t>
            </a:r>
            <a:r>
              <a:rPr sz="3200" b="1" spc="52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yapılmakta</a:t>
            </a:r>
            <a:r>
              <a:rPr sz="3200" b="1" spc="509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olduğundan</a:t>
            </a:r>
            <a:r>
              <a:rPr sz="3200" b="1" spc="52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yetki</a:t>
            </a:r>
            <a:r>
              <a:rPr sz="3200" b="1" spc="52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seviyesinin</a:t>
            </a:r>
            <a:r>
              <a:rPr sz="3200" b="1" spc="52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bir</a:t>
            </a:r>
            <a:r>
              <a:rPr sz="3200" b="1" spc="52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spc="-10" dirty="0">
                <a:solidFill>
                  <a:srgbClr val="046CA6"/>
                </a:solidFill>
                <a:latin typeface="Calibri"/>
                <a:cs typeface="Calibri"/>
              </a:rPr>
              <a:t>önemi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olmamakla</a:t>
            </a:r>
            <a:r>
              <a:rPr sz="32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046CA6"/>
                </a:solidFill>
                <a:latin typeface="Calibri"/>
                <a:cs typeface="Calibri"/>
              </a:rPr>
              <a:t>birlikte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282685" y="3570859"/>
            <a:ext cx="3354704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356995" algn="l"/>
              </a:tabLst>
            </a:pPr>
            <a:r>
              <a:rPr sz="3200" b="1" spc="-10" dirty="0">
                <a:solidFill>
                  <a:srgbClr val="046CA6"/>
                </a:solidFill>
                <a:latin typeface="Calibri"/>
                <a:cs typeface="Calibri"/>
              </a:rPr>
              <a:t>İŞLEM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3200" b="1" spc="-10" dirty="0">
                <a:solidFill>
                  <a:srgbClr val="046CA6"/>
                </a:solidFill>
                <a:latin typeface="Calibri"/>
                <a:cs typeface="Calibri"/>
              </a:rPr>
              <a:t>YAPABİLİR»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1842" y="3570859"/>
            <a:ext cx="7169784" cy="15868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677035" algn="l"/>
                <a:tab pos="3547110" algn="l"/>
                <a:tab pos="5817870" algn="l"/>
              </a:tabLst>
            </a:pPr>
            <a:r>
              <a:rPr sz="3200" b="1" spc="-10" dirty="0">
                <a:solidFill>
                  <a:srgbClr val="046CA6"/>
                </a:solidFill>
                <a:latin typeface="Calibri"/>
                <a:cs typeface="Calibri"/>
              </a:rPr>
              <a:t>«ÖZLÜK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3200" b="1" spc="-10" dirty="0">
                <a:solidFill>
                  <a:srgbClr val="046CA6"/>
                </a:solidFill>
                <a:latin typeface="Calibri"/>
                <a:cs typeface="Calibri"/>
              </a:rPr>
              <a:t>BİLGİSİNİ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3200" b="1" spc="-10" dirty="0">
                <a:solidFill>
                  <a:srgbClr val="046CA6"/>
                </a:solidFill>
                <a:latin typeface="Calibri"/>
                <a:cs typeface="Calibri"/>
              </a:rPr>
              <a:t>GÖNDEREN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3200" b="1" spc="-20" dirty="0">
                <a:solidFill>
                  <a:srgbClr val="046CA6"/>
                </a:solidFill>
                <a:latin typeface="Calibri"/>
                <a:cs typeface="Calibri"/>
              </a:rPr>
              <a:t>KURUM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şeklinde</a:t>
            </a:r>
            <a:r>
              <a:rPr sz="32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seçilmesi</a:t>
            </a:r>
            <a:r>
              <a:rPr sz="32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uygun</a:t>
            </a:r>
            <a:r>
              <a:rPr sz="32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046CA6"/>
                </a:solidFill>
                <a:latin typeface="Calibri"/>
                <a:cs typeface="Calibri"/>
              </a:rPr>
              <a:t>olacaktır.</a:t>
            </a:r>
            <a:endParaRPr sz="3200">
              <a:latin typeface="Calibri"/>
              <a:cs typeface="Calibri"/>
            </a:endParaRPr>
          </a:p>
          <a:p>
            <a:pPr marL="375285" indent="-363855">
              <a:lnSpc>
                <a:spcPct val="100000"/>
              </a:lnSpc>
              <a:spcBef>
                <a:spcPts val="765"/>
              </a:spcBef>
              <a:buSzPct val="96875"/>
              <a:buFont typeface="Wingdings"/>
              <a:buChar char=""/>
              <a:tabLst>
                <a:tab pos="375285" algn="l"/>
              </a:tabLst>
            </a:pP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Örnek</a:t>
            </a:r>
            <a:r>
              <a:rPr sz="3200" b="1" spc="-2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:</a:t>
            </a:r>
            <a:r>
              <a:rPr sz="3200" b="1" spc="-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Belediye</a:t>
            </a:r>
            <a:r>
              <a:rPr sz="3200" b="1" spc="-10" dirty="0">
                <a:solidFill>
                  <a:srgbClr val="046CA6"/>
                </a:solidFill>
                <a:latin typeface="Calibri"/>
                <a:cs typeface="Calibri"/>
              </a:rPr>
              <a:t> Başkanlıkları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23"/>
            <a:ext cx="12192000" cy="1419860"/>
          </a:xfrm>
          <a:custGeom>
            <a:avLst/>
            <a:gdLst/>
            <a:ahLst/>
            <a:cxnLst/>
            <a:rect l="l" t="t" r="r" b="b"/>
            <a:pathLst>
              <a:path w="12192000" h="1419860">
                <a:moveTo>
                  <a:pt x="12192000" y="0"/>
                </a:moveTo>
                <a:lnTo>
                  <a:pt x="38100" y="0"/>
                </a:lnTo>
                <a:lnTo>
                  <a:pt x="38100" y="1194536"/>
                </a:lnTo>
                <a:lnTo>
                  <a:pt x="0" y="1194562"/>
                </a:lnTo>
                <a:lnTo>
                  <a:pt x="55029" y="1275334"/>
                </a:lnTo>
                <a:lnTo>
                  <a:pt x="446214" y="1295463"/>
                </a:lnTo>
                <a:lnTo>
                  <a:pt x="1026337" y="1321574"/>
                </a:lnTo>
                <a:lnTo>
                  <a:pt x="1662963" y="1347050"/>
                </a:lnTo>
                <a:lnTo>
                  <a:pt x="2237676" y="1367472"/>
                </a:lnTo>
                <a:lnTo>
                  <a:pt x="2768638" y="1383969"/>
                </a:lnTo>
                <a:lnTo>
                  <a:pt x="3179267" y="1394891"/>
                </a:lnTo>
                <a:lnTo>
                  <a:pt x="3522916" y="1402524"/>
                </a:lnTo>
                <a:lnTo>
                  <a:pt x="3943743" y="1409522"/>
                </a:lnTo>
                <a:lnTo>
                  <a:pt x="4485297" y="1415453"/>
                </a:lnTo>
                <a:lnTo>
                  <a:pt x="5094452" y="1418920"/>
                </a:lnTo>
                <a:lnTo>
                  <a:pt x="5820321" y="1419326"/>
                </a:lnTo>
                <a:lnTo>
                  <a:pt x="6656375" y="1415440"/>
                </a:lnTo>
                <a:lnTo>
                  <a:pt x="7534554" y="1406791"/>
                </a:lnTo>
                <a:lnTo>
                  <a:pt x="8193354" y="1397330"/>
                </a:lnTo>
                <a:lnTo>
                  <a:pt x="8747265" y="1386611"/>
                </a:lnTo>
                <a:lnTo>
                  <a:pt x="9508045" y="1368298"/>
                </a:lnTo>
                <a:lnTo>
                  <a:pt x="10382606" y="1343240"/>
                </a:lnTo>
                <a:lnTo>
                  <a:pt x="11180382" y="1316697"/>
                </a:lnTo>
                <a:lnTo>
                  <a:pt x="11750383" y="1294688"/>
                </a:lnTo>
                <a:lnTo>
                  <a:pt x="12051221" y="1281010"/>
                </a:lnTo>
                <a:lnTo>
                  <a:pt x="12131040" y="1276858"/>
                </a:lnTo>
                <a:lnTo>
                  <a:pt x="12083682" y="1222248"/>
                </a:lnTo>
                <a:lnTo>
                  <a:pt x="12192000" y="122224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6C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665" y="0"/>
            <a:ext cx="12193270" cy="6858000"/>
            <a:chOff x="-665" y="0"/>
            <a:chExt cx="12193270" cy="6858000"/>
          </a:xfrm>
        </p:grpSpPr>
        <p:sp>
          <p:nvSpPr>
            <p:cNvPr id="4" name="object 4"/>
            <p:cNvSpPr/>
            <p:nvPr/>
          </p:nvSpPr>
          <p:spPr>
            <a:xfrm>
              <a:off x="0" y="5459476"/>
              <a:ext cx="12192000" cy="1397000"/>
            </a:xfrm>
            <a:custGeom>
              <a:avLst/>
              <a:gdLst/>
              <a:ahLst/>
              <a:cxnLst/>
              <a:rect l="l" t="t" r="r" b="b"/>
              <a:pathLst>
                <a:path w="12192000" h="1397000">
                  <a:moveTo>
                    <a:pt x="12192000" y="199136"/>
                  </a:moveTo>
                  <a:lnTo>
                    <a:pt x="12076570" y="199136"/>
                  </a:lnTo>
                  <a:lnTo>
                    <a:pt x="12131040" y="138315"/>
                  </a:lnTo>
                  <a:lnTo>
                    <a:pt x="12022214" y="132905"/>
                  </a:lnTo>
                  <a:lnTo>
                    <a:pt x="11672189" y="117868"/>
                  </a:lnTo>
                  <a:lnTo>
                    <a:pt x="11081207" y="96278"/>
                  </a:lnTo>
                  <a:lnTo>
                    <a:pt x="10211384" y="68935"/>
                  </a:lnTo>
                  <a:lnTo>
                    <a:pt x="9330677" y="45288"/>
                  </a:lnTo>
                  <a:lnTo>
                    <a:pt x="8576958" y="28536"/>
                  </a:lnTo>
                  <a:lnTo>
                    <a:pt x="8038452" y="19202"/>
                  </a:lnTo>
                  <a:lnTo>
                    <a:pt x="7123798" y="7950"/>
                  </a:lnTo>
                  <a:lnTo>
                    <a:pt x="6238430" y="1612"/>
                  </a:lnTo>
                  <a:lnTo>
                    <a:pt x="5455971" y="0"/>
                  </a:lnTo>
                  <a:lnTo>
                    <a:pt x="4737151" y="2273"/>
                  </a:lnTo>
                  <a:lnTo>
                    <a:pt x="4138447" y="7391"/>
                  </a:lnTo>
                  <a:lnTo>
                    <a:pt x="3634829" y="14503"/>
                  </a:lnTo>
                  <a:lnTo>
                    <a:pt x="3294951" y="21297"/>
                  </a:lnTo>
                  <a:lnTo>
                    <a:pt x="2886595" y="31318"/>
                  </a:lnTo>
                  <a:lnTo>
                    <a:pt x="2355202" y="46774"/>
                  </a:lnTo>
                  <a:lnTo>
                    <a:pt x="1775561" y="66230"/>
                  </a:lnTo>
                  <a:lnTo>
                    <a:pt x="1126871" y="90868"/>
                  </a:lnTo>
                  <a:lnTo>
                    <a:pt x="485673" y="118414"/>
                  </a:lnTo>
                  <a:lnTo>
                    <a:pt x="55029" y="139725"/>
                  </a:lnTo>
                  <a:lnTo>
                    <a:pt x="0" y="217995"/>
                  </a:lnTo>
                  <a:lnTo>
                    <a:pt x="38100" y="218033"/>
                  </a:lnTo>
                  <a:lnTo>
                    <a:pt x="38100" y="1397000"/>
                  </a:lnTo>
                  <a:lnTo>
                    <a:pt x="12192000" y="1397000"/>
                  </a:lnTo>
                  <a:lnTo>
                    <a:pt x="12192000" y="199136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912" y="38100"/>
              <a:ext cx="12084050" cy="6781800"/>
            </a:xfrm>
            <a:custGeom>
              <a:avLst/>
              <a:gdLst/>
              <a:ahLst/>
              <a:cxnLst/>
              <a:rect l="l" t="t" r="r" b="b"/>
              <a:pathLst>
                <a:path w="12084050" h="6781800">
                  <a:moveTo>
                    <a:pt x="0" y="422275"/>
                  </a:moveTo>
                  <a:lnTo>
                    <a:pt x="2841" y="373036"/>
                  </a:lnTo>
                  <a:lnTo>
                    <a:pt x="11152" y="325465"/>
                  </a:lnTo>
                  <a:lnTo>
                    <a:pt x="24618" y="279876"/>
                  </a:lnTo>
                  <a:lnTo>
                    <a:pt x="42922" y="236588"/>
                  </a:lnTo>
                  <a:lnTo>
                    <a:pt x="65745" y="195917"/>
                  </a:lnTo>
                  <a:lnTo>
                    <a:pt x="92772" y="158182"/>
                  </a:lnTo>
                  <a:lnTo>
                    <a:pt x="123686" y="123698"/>
                  </a:lnTo>
                  <a:lnTo>
                    <a:pt x="158170" y="92782"/>
                  </a:lnTo>
                  <a:lnTo>
                    <a:pt x="195907" y="65753"/>
                  </a:lnTo>
                  <a:lnTo>
                    <a:pt x="236581" y="42928"/>
                  </a:lnTo>
                  <a:lnTo>
                    <a:pt x="279873" y="24622"/>
                  </a:lnTo>
                  <a:lnTo>
                    <a:pt x="325469" y="11154"/>
                  </a:lnTo>
                  <a:lnTo>
                    <a:pt x="373050" y="2841"/>
                  </a:lnTo>
                  <a:lnTo>
                    <a:pt x="422300" y="0"/>
                  </a:lnTo>
                  <a:lnTo>
                    <a:pt x="11661521" y="0"/>
                  </a:lnTo>
                  <a:lnTo>
                    <a:pt x="11710759" y="2841"/>
                  </a:lnTo>
                  <a:lnTo>
                    <a:pt x="11758330" y="11154"/>
                  </a:lnTo>
                  <a:lnTo>
                    <a:pt x="11803919" y="24622"/>
                  </a:lnTo>
                  <a:lnTo>
                    <a:pt x="11847207" y="42928"/>
                  </a:lnTo>
                  <a:lnTo>
                    <a:pt x="11887878" y="65753"/>
                  </a:lnTo>
                  <a:lnTo>
                    <a:pt x="11925613" y="92782"/>
                  </a:lnTo>
                  <a:lnTo>
                    <a:pt x="11960098" y="123697"/>
                  </a:lnTo>
                  <a:lnTo>
                    <a:pt x="11991013" y="158182"/>
                  </a:lnTo>
                  <a:lnTo>
                    <a:pt x="12018042" y="195917"/>
                  </a:lnTo>
                  <a:lnTo>
                    <a:pt x="12040867" y="236588"/>
                  </a:lnTo>
                  <a:lnTo>
                    <a:pt x="12059173" y="279876"/>
                  </a:lnTo>
                  <a:lnTo>
                    <a:pt x="12072641" y="325465"/>
                  </a:lnTo>
                  <a:lnTo>
                    <a:pt x="12080954" y="373036"/>
                  </a:lnTo>
                  <a:lnTo>
                    <a:pt x="12083796" y="422275"/>
                  </a:lnTo>
                  <a:lnTo>
                    <a:pt x="12083796" y="6359499"/>
                  </a:lnTo>
                  <a:lnTo>
                    <a:pt x="12080954" y="6408749"/>
                  </a:lnTo>
                  <a:lnTo>
                    <a:pt x="12072641" y="6456330"/>
                  </a:lnTo>
                  <a:lnTo>
                    <a:pt x="12059173" y="6501926"/>
                  </a:lnTo>
                  <a:lnTo>
                    <a:pt x="12040867" y="6545218"/>
                  </a:lnTo>
                  <a:lnTo>
                    <a:pt x="12018042" y="6585891"/>
                  </a:lnTo>
                  <a:lnTo>
                    <a:pt x="11991013" y="6623628"/>
                  </a:lnTo>
                  <a:lnTo>
                    <a:pt x="11960098" y="6658112"/>
                  </a:lnTo>
                  <a:lnTo>
                    <a:pt x="11925613" y="6689026"/>
                  </a:lnTo>
                  <a:lnTo>
                    <a:pt x="11887878" y="6716053"/>
                  </a:lnTo>
                  <a:lnTo>
                    <a:pt x="11847207" y="6738876"/>
                  </a:lnTo>
                  <a:lnTo>
                    <a:pt x="11803919" y="6757179"/>
                  </a:lnTo>
                  <a:lnTo>
                    <a:pt x="11758330" y="6770645"/>
                  </a:lnTo>
                  <a:lnTo>
                    <a:pt x="11710759" y="6778957"/>
                  </a:lnTo>
                  <a:lnTo>
                    <a:pt x="11661521" y="6781798"/>
                  </a:lnTo>
                  <a:lnTo>
                    <a:pt x="422300" y="6781798"/>
                  </a:lnTo>
                  <a:lnTo>
                    <a:pt x="373050" y="6778957"/>
                  </a:lnTo>
                  <a:lnTo>
                    <a:pt x="325469" y="6770645"/>
                  </a:lnTo>
                  <a:lnTo>
                    <a:pt x="279873" y="6757179"/>
                  </a:lnTo>
                  <a:lnTo>
                    <a:pt x="236581" y="6738876"/>
                  </a:lnTo>
                  <a:lnTo>
                    <a:pt x="195907" y="6716053"/>
                  </a:lnTo>
                  <a:lnTo>
                    <a:pt x="158170" y="6689026"/>
                  </a:lnTo>
                  <a:lnTo>
                    <a:pt x="123686" y="6658112"/>
                  </a:lnTo>
                  <a:lnTo>
                    <a:pt x="92772" y="6623628"/>
                  </a:lnTo>
                  <a:lnTo>
                    <a:pt x="65745" y="6585891"/>
                  </a:lnTo>
                  <a:lnTo>
                    <a:pt x="42922" y="6545218"/>
                  </a:lnTo>
                  <a:lnTo>
                    <a:pt x="24618" y="6501926"/>
                  </a:lnTo>
                  <a:lnTo>
                    <a:pt x="11152" y="6456330"/>
                  </a:lnTo>
                  <a:lnTo>
                    <a:pt x="2841" y="6408749"/>
                  </a:lnTo>
                  <a:lnTo>
                    <a:pt x="0" y="6359499"/>
                  </a:lnTo>
                  <a:lnTo>
                    <a:pt x="0" y="422275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660" y="0"/>
              <a:ext cx="12193270" cy="6858000"/>
            </a:xfrm>
            <a:custGeom>
              <a:avLst/>
              <a:gdLst/>
              <a:ahLst/>
              <a:cxnLst/>
              <a:rect l="l" t="t" r="r" b="b"/>
              <a:pathLst>
                <a:path w="12193270" h="6858000">
                  <a:moveTo>
                    <a:pt x="513562" y="6855777"/>
                  </a:moveTo>
                  <a:lnTo>
                    <a:pt x="257060" y="6704012"/>
                  </a:lnTo>
                  <a:lnTo>
                    <a:pt x="64592" y="6552095"/>
                  </a:lnTo>
                  <a:lnTo>
                    <a:pt x="0" y="6323660"/>
                  </a:lnTo>
                  <a:lnTo>
                    <a:pt x="1320" y="6857060"/>
                  </a:lnTo>
                  <a:lnTo>
                    <a:pt x="65354" y="6856895"/>
                  </a:lnTo>
                  <a:lnTo>
                    <a:pt x="513562" y="6855777"/>
                  </a:lnTo>
                  <a:close/>
                </a:path>
                <a:path w="12193270" h="6858000">
                  <a:moveTo>
                    <a:pt x="616356" y="0"/>
                  </a:moveTo>
                  <a:lnTo>
                    <a:pt x="6756" y="0"/>
                  </a:lnTo>
                  <a:lnTo>
                    <a:pt x="6756" y="57150"/>
                  </a:lnTo>
                  <a:lnTo>
                    <a:pt x="6756" y="457200"/>
                  </a:lnTo>
                  <a:lnTo>
                    <a:pt x="180924" y="228600"/>
                  </a:lnTo>
                  <a:lnTo>
                    <a:pt x="355104" y="57150"/>
                  </a:lnTo>
                  <a:lnTo>
                    <a:pt x="616356" y="0"/>
                  </a:lnTo>
                  <a:close/>
                </a:path>
                <a:path w="12193270" h="6858000">
                  <a:moveTo>
                    <a:pt x="12192660" y="6315456"/>
                  </a:moveTo>
                  <a:lnTo>
                    <a:pt x="12023496" y="6626174"/>
                  </a:lnTo>
                  <a:lnTo>
                    <a:pt x="11858396" y="6762521"/>
                  </a:lnTo>
                  <a:lnTo>
                    <a:pt x="11685168" y="6857644"/>
                  </a:lnTo>
                  <a:lnTo>
                    <a:pt x="11704803" y="6858000"/>
                  </a:lnTo>
                  <a:lnTo>
                    <a:pt x="12192660" y="6858000"/>
                  </a:lnTo>
                  <a:lnTo>
                    <a:pt x="12192660" y="6315456"/>
                  </a:lnTo>
                  <a:close/>
                </a:path>
                <a:path w="12193270" h="6858000">
                  <a:moveTo>
                    <a:pt x="12192660" y="0"/>
                  </a:moveTo>
                  <a:lnTo>
                    <a:pt x="12116460" y="0"/>
                  </a:lnTo>
                  <a:lnTo>
                    <a:pt x="11583060" y="0"/>
                  </a:lnTo>
                  <a:lnTo>
                    <a:pt x="11887860" y="130683"/>
                  </a:lnTo>
                  <a:lnTo>
                    <a:pt x="12116460" y="261251"/>
                  </a:lnTo>
                  <a:lnTo>
                    <a:pt x="12192660" y="457200"/>
                  </a:lnTo>
                  <a:lnTo>
                    <a:pt x="12192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240024" cy="138074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93997" y="95453"/>
            <a:ext cx="6630034" cy="1245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latin typeface="Calibri"/>
                <a:cs typeface="Calibri"/>
              </a:rPr>
              <a:t>Hizmet</a:t>
            </a:r>
            <a:r>
              <a:rPr sz="4000" b="1" spc="-140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Takip</a:t>
            </a:r>
            <a:r>
              <a:rPr sz="4000" b="1" spc="-135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Programına</a:t>
            </a:r>
            <a:r>
              <a:rPr sz="4000" b="1" spc="-110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hangi </a:t>
            </a:r>
            <a:r>
              <a:rPr sz="4000" b="1" dirty="0">
                <a:latin typeface="Calibri"/>
                <a:cs typeface="Calibri"/>
              </a:rPr>
              <a:t>kullanıcılar</a:t>
            </a:r>
            <a:r>
              <a:rPr sz="4000" b="1" spc="-120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giriş</a:t>
            </a:r>
            <a:r>
              <a:rPr sz="4000" b="1" spc="-135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yapmakta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998590" y="6110732"/>
            <a:ext cx="1028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solidFill>
                  <a:srgbClr val="79CDFB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2265" marR="6350" indent="-342265" algn="r">
              <a:lnSpc>
                <a:spcPct val="100000"/>
              </a:lnSpc>
              <a:spcBef>
                <a:spcPts val="95"/>
              </a:spcBef>
              <a:buFont typeface="Wingdings"/>
              <a:buChar char=""/>
              <a:tabLst>
                <a:tab pos="342265" algn="l"/>
              </a:tabLst>
            </a:pPr>
            <a:r>
              <a:rPr dirty="0"/>
              <a:t>Üst</a:t>
            </a:r>
            <a:r>
              <a:rPr spc="225" dirty="0"/>
              <a:t> </a:t>
            </a:r>
            <a:r>
              <a:rPr dirty="0"/>
              <a:t>kurumu</a:t>
            </a:r>
            <a:r>
              <a:rPr spc="215" dirty="0"/>
              <a:t> </a:t>
            </a:r>
            <a:r>
              <a:rPr dirty="0"/>
              <a:t>olan</a:t>
            </a:r>
            <a:r>
              <a:rPr spc="225" dirty="0"/>
              <a:t> </a:t>
            </a:r>
            <a:r>
              <a:rPr dirty="0"/>
              <a:t>ancak</a:t>
            </a:r>
            <a:r>
              <a:rPr spc="245" dirty="0"/>
              <a:t> </a:t>
            </a:r>
            <a:r>
              <a:rPr dirty="0"/>
              <a:t>alt</a:t>
            </a:r>
            <a:r>
              <a:rPr spc="235" dirty="0"/>
              <a:t> </a:t>
            </a:r>
            <a:r>
              <a:rPr dirty="0"/>
              <a:t>kurum</a:t>
            </a:r>
            <a:r>
              <a:rPr spc="240" dirty="0"/>
              <a:t> </a:t>
            </a:r>
            <a:r>
              <a:rPr dirty="0"/>
              <a:t>olarak</a:t>
            </a:r>
            <a:r>
              <a:rPr spc="225" dirty="0"/>
              <a:t> </a:t>
            </a:r>
            <a:r>
              <a:rPr dirty="0"/>
              <a:t>Hizmet</a:t>
            </a:r>
            <a:r>
              <a:rPr spc="254" dirty="0"/>
              <a:t> </a:t>
            </a:r>
            <a:r>
              <a:rPr dirty="0"/>
              <a:t>Takip</a:t>
            </a:r>
            <a:r>
              <a:rPr spc="225" dirty="0"/>
              <a:t> </a:t>
            </a:r>
            <a:r>
              <a:rPr dirty="0"/>
              <a:t>Programı</a:t>
            </a:r>
            <a:r>
              <a:rPr spc="225" dirty="0"/>
              <a:t> </a:t>
            </a:r>
            <a:r>
              <a:rPr spc="-10" dirty="0"/>
              <a:t>bilgi</a:t>
            </a:r>
          </a:p>
          <a:p>
            <a:pPr marR="5080" algn="r">
              <a:lnSpc>
                <a:spcPct val="100000"/>
              </a:lnSpc>
              <a:tabLst>
                <a:tab pos="1583055" algn="l"/>
                <a:tab pos="2616835" algn="l"/>
                <a:tab pos="4535805" algn="l"/>
                <a:tab pos="5104130" algn="l"/>
                <a:tab pos="6219825" algn="l"/>
                <a:tab pos="8070215" algn="l"/>
                <a:tab pos="9015095" algn="l"/>
              </a:tabLst>
            </a:pPr>
            <a:r>
              <a:rPr spc="-10" dirty="0"/>
              <a:t>girişlerini</a:t>
            </a:r>
            <a:r>
              <a:rPr dirty="0"/>
              <a:t>	</a:t>
            </a:r>
            <a:r>
              <a:rPr spc="-10" dirty="0"/>
              <a:t>kendi</a:t>
            </a:r>
            <a:r>
              <a:rPr dirty="0"/>
              <a:t>	</a:t>
            </a:r>
            <a:r>
              <a:rPr spc="-10" dirty="0"/>
              <a:t>kullanıcıları</a:t>
            </a:r>
            <a:r>
              <a:rPr dirty="0"/>
              <a:t>	</a:t>
            </a:r>
            <a:r>
              <a:rPr spc="-25" dirty="0"/>
              <a:t>ile</a:t>
            </a:r>
            <a:r>
              <a:rPr dirty="0"/>
              <a:t>	</a:t>
            </a:r>
            <a:r>
              <a:rPr spc="-10" dirty="0"/>
              <a:t>yapan</a:t>
            </a:r>
            <a:r>
              <a:rPr dirty="0"/>
              <a:t>	</a:t>
            </a:r>
            <a:r>
              <a:rPr spc="-10" dirty="0"/>
              <a:t>kurumların</a:t>
            </a:r>
            <a:r>
              <a:rPr dirty="0"/>
              <a:t>	</a:t>
            </a:r>
            <a:r>
              <a:rPr spc="-10" dirty="0"/>
              <a:t>yetki</a:t>
            </a:r>
            <a:r>
              <a:rPr dirty="0"/>
              <a:t>	</a:t>
            </a:r>
            <a:r>
              <a:rPr spc="-10" dirty="0"/>
              <a:t>seviyesini</a:t>
            </a:r>
          </a:p>
          <a:p>
            <a:pPr marL="355600">
              <a:lnSpc>
                <a:spcPct val="100000"/>
              </a:lnSpc>
            </a:pPr>
            <a:r>
              <a:rPr dirty="0"/>
              <a:t>«ÖZLÜK</a:t>
            </a:r>
            <a:r>
              <a:rPr spc="-90" dirty="0"/>
              <a:t> </a:t>
            </a:r>
            <a:r>
              <a:rPr dirty="0"/>
              <a:t>BİLGİSİNİ</a:t>
            </a:r>
            <a:r>
              <a:rPr spc="-45" dirty="0"/>
              <a:t> </a:t>
            </a:r>
            <a:r>
              <a:rPr dirty="0"/>
              <a:t>GÖNDEREN</a:t>
            </a:r>
            <a:r>
              <a:rPr spc="-85" dirty="0"/>
              <a:t> </a:t>
            </a:r>
            <a:r>
              <a:rPr dirty="0"/>
              <a:t>KURUM</a:t>
            </a:r>
            <a:r>
              <a:rPr spc="-80" dirty="0"/>
              <a:t> </a:t>
            </a:r>
            <a:r>
              <a:rPr dirty="0"/>
              <a:t>İŞLEM</a:t>
            </a:r>
            <a:r>
              <a:rPr spc="-90" dirty="0"/>
              <a:t> </a:t>
            </a:r>
            <a:r>
              <a:rPr spc="-10" dirty="0"/>
              <a:t>YAPABİLİR»</a:t>
            </a:r>
          </a:p>
          <a:p>
            <a:pPr marL="254635">
              <a:lnSpc>
                <a:spcPct val="100000"/>
              </a:lnSpc>
              <a:spcBef>
                <a:spcPts val="675"/>
              </a:spcBef>
            </a:pPr>
            <a:r>
              <a:rPr dirty="0"/>
              <a:t>şeklinde</a:t>
            </a:r>
            <a:r>
              <a:rPr spc="-55" dirty="0"/>
              <a:t> </a:t>
            </a:r>
            <a:r>
              <a:rPr dirty="0"/>
              <a:t>seçmesi</a:t>
            </a:r>
            <a:r>
              <a:rPr spc="-75" dirty="0"/>
              <a:t> </a:t>
            </a:r>
            <a:r>
              <a:rPr dirty="0"/>
              <a:t>uygun</a:t>
            </a:r>
            <a:r>
              <a:rPr spc="-65" dirty="0"/>
              <a:t> </a:t>
            </a:r>
            <a:r>
              <a:rPr spc="-10" dirty="0"/>
              <a:t>olacaktır.</a:t>
            </a:r>
          </a:p>
          <a:p>
            <a:pPr marL="355600" marR="650240" indent="-342900">
              <a:lnSpc>
                <a:spcPct val="100000"/>
              </a:lnSpc>
              <a:spcBef>
                <a:spcPts val="670"/>
              </a:spcBef>
              <a:buFont typeface="Wingdings"/>
              <a:buChar char=""/>
              <a:tabLst>
                <a:tab pos="355600" algn="l"/>
                <a:tab pos="436245" algn="l"/>
              </a:tabLst>
            </a:pPr>
            <a:r>
              <a:rPr b="0" dirty="0"/>
              <a:t>	</a:t>
            </a:r>
            <a:r>
              <a:rPr dirty="0"/>
              <a:t>Söz</a:t>
            </a:r>
            <a:r>
              <a:rPr spc="-75" dirty="0"/>
              <a:t> </a:t>
            </a:r>
            <a:r>
              <a:rPr dirty="0"/>
              <a:t>konusu</a:t>
            </a:r>
            <a:r>
              <a:rPr spc="-55" dirty="0"/>
              <a:t> </a:t>
            </a:r>
            <a:r>
              <a:rPr dirty="0"/>
              <a:t>kurumlar</a:t>
            </a:r>
            <a:r>
              <a:rPr spc="-55" dirty="0"/>
              <a:t> </a:t>
            </a:r>
            <a:r>
              <a:rPr dirty="0"/>
              <a:t>4/c</a:t>
            </a:r>
            <a:r>
              <a:rPr spc="-70" dirty="0"/>
              <a:t> </a:t>
            </a:r>
            <a:r>
              <a:rPr dirty="0"/>
              <a:t>tescil</a:t>
            </a:r>
            <a:r>
              <a:rPr spc="-50" dirty="0"/>
              <a:t> </a:t>
            </a:r>
            <a:r>
              <a:rPr dirty="0"/>
              <a:t>işlemleri</a:t>
            </a:r>
            <a:r>
              <a:rPr spc="-40" dirty="0"/>
              <a:t> </a:t>
            </a:r>
            <a:r>
              <a:rPr dirty="0"/>
              <a:t>ve</a:t>
            </a:r>
            <a:r>
              <a:rPr spc="-65" dirty="0"/>
              <a:t> </a:t>
            </a:r>
            <a:r>
              <a:rPr dirty="0"/>
              <a:t>Hizmet</a:t>
            </a:r>
            <a:r>
              <a:rPr spc="-55" dirty="0"/>
              <a:t> </a:t>
            </a:r>
            <a:r>
              <a:rPr dirty="0"/>
              <a:t>Takip</a:t>
            </a:r>
            <a:r>
              <a:rPr spc="-55" dirty="0"/>
              <a:t> </a:t>
            </a:r>
            <a:r>
              <a:rPr spc="-10" dirty="0"/>
              <a:t>Programı </a:t>
            </a:r>
            <a:r>
              <a:rPr dirty="0"/>
              <a:t>bilgi</a:t>
            </a:r>
            <a:r>
              <a:rPr spc="-65" dirty="0"/>
              <a:t> </a:t>
            </a:r>
            <a:r>
              <a:rPr dirty="0"/>
              <a:t>girişlerini</a:t>
            </a:r>
            <a:r>
              <a:rPr spc="-35" dirty="0"/>
              <a:t> </a:t>
            </a:r>
            <a:r>
              <a:rPr dirty="0"/>
              <a:t>aynı</a:t>
            </a:r>
            <a:r>
              <a:rPr spc="-70" dirty="0"/>
              <a:t> </a:t>
            </a:r>
            <a:r>
              <a:rPr dirty="0"/>
              <a:t>kullanıcı</a:t>
            </a:r>
            <a:r>
              <a:rPr spc="-45" dirty="0"/>
              <a:t> </a:t>
            </a:r>
            <a:r>
              <a:rPr dirty="0"/>
              <a:t>ile</a:t>
            </a:r>
            <a:r>
              <a:rPr spc="-55" dirty="0"/>
              <a:t> </a:t>
            </a:r>
            <a:r>
              <a:rPr dirty="0"/>
              <a:t>yapmaya</a:t>
            </a:r>
            <a:r>
              <a:rPr spc="-50" dirty="0"/>
              <a:t> </a:t>
            </a:r>
            <a:r>
              <a:rPr dirty="0"/>
              <a:t>devam</a:t>
            </a:r>
            <a:r>
              <a:rPr spc="-50" dirty="0"/>
              <a:t> </a:t>
            </a:r>
            <a:r>
              <a:rPr spc="-10" dirty="0"/>
              <a:t>edeceklerdir.</a:t>
            </a:r>
          </a:p>
          <a:p>
            <a:pPr marL="354965" indent="-342265">
              <a:lnSpc>
                <a:spcPct val="100000"/>
              </a:lnSpc>
              <a:spcBef>
                <a:spcPts val="675"/>
              </a:spcBef>
              <a:buFont typeface="Wingdings"/>
              <a:buChar char=""/>
              <a:tabLst>
                <a:tab pos="354965" algn="l"/>
              </a:tabLst>
            </a:pPr>
            <a:r>
              <a:rPr dirty="0"/>
              <a:t>Örnek:</a:t>
            </a:r>
            <a:r>
              <a:rPr spc="-55" dirty="0"/>
              <a:t> </a:t>
            </a:r>
            <a:r>
              <a:rPr dirty="0"/>
              <a:t>Çay</a:t>
            </a:r>
            <a:r>
              <a:rPr spc="-60" dirty="0"/>
              <a:t> </a:t>
            </a:r>
            <a:r>
              <a:rPr dirty="0"/>
              <a:t>İşletmeleri</a:t>
            </a:r>
            <a:r>
              <a:rPr spc="-45" dirty="0"/>
              <a:t> </a:t>
            </a:r>
            <a:r>
              <a:rPr dirty="0"/>
              <a:t>Genel</a:t>
            </a:r>
            <a:r>
              <a:rPr spc="-50" dirty="0"/>
              <a:t> </a:t>
            </a:r>
            <a:r>
              <a:rPr dirty="0"/>
              <a:t>Müdürlüğü</a:t>
            </a:r>
            <a:r>
              <a:rPr spc="-65" dirty="0"/>
              <a:t> </a:t>
            </a:r>
            <a:r>
              <a:rPr dirty="0"/>
              <a:t>ve</a:t>
            </a:r>
            <a:r>
              <a:rPr spc="-60" dirty="0"/>
              <a:t> </a:t>
            </a:r>
            <a:r>
              <a:rPr dirty="0"/>
              <a:t>Fabrika</a:t>
            </a:r>
            <a:r>
              <a:rPr spc="-55" dirty="0"/>
              <a:t> </a:t>
            </a:r>
            <a:r>
              <a:rPr spc="-10" dirty="0"/>
              <a:t>Müdürlükleri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2522" y="6543662"/>
            <a:ext cx="2221230" cy="0"/>
          </a:xfrm>
          <a:custGeom>
            <a:avLst/>
            <a:gdLst/>
            <a:ahLst/>
            <a:cxnLst/>
            <a:rect l="l" t="t" r="r" b="b"/>
            <a:pathLst>
              <a:path w="2221229">
                <a:moveTo>
                  <a:pt x="0" y="0"/>
                </a:moveTo>
                <a:lnTo>
                  <a:pt x="2221103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YAN</a:t>
            </a:r>
            <a:r>
              <a:rPr spc="-15" dirty="0"/>
              <a:t> </a:t>
            </a:r>
            <a:r>
              <a:rPr spc="-10" dirty="0"/>
              <a:t>PANEL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27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66927" y="735583"/>
          <a:ext cx="11137900" cy="57715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1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7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8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1150">
                <a:tc rowSpan="3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ts val="2340"/>
                        </a:lnSpc>
                      </a:pPr>
                      <a:r>
                        <a:rPr sz="2000" b="1" spc="-30" dirty="0">
                          <a:latin typeface="Calibri"/>
                          <a:cs typeface="Calibri"/>
                        </a:rPr>
                        <a:t>Yan</a:t>
                      </a:r>
                      <a:r>
                        <a:rPr sz="20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dirty="0">
                          <a:latin typeface="Calibri"/>
                          <a:cs typeface="Calibri"/>
                        </a:rPr>
                        <a:t>Panel</a:t>
                      </a:r>
                      <a:r>
                        <a:rPr sz="20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000" b="1" spc="-10" dirty="0">
                          <a:latin typeface="Calibri"/>
                          <a:cs typeface="Calibri"/>
                        </a:rPr>
                        <a:t>Menüsü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18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Hitap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Yönetim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 Paneli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0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Kurum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Listesi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1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Personel</a:t>
                      </a:r>
                      <a:r>
                        <a:rPr sz="7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Listesi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78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Toplu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Veri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Girişi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78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İdari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Para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Cezası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66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Sicilden</a:t>
                      </a:r>
                      <a:r>
                        <a:rPr sz="7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Durum</a:t>
                      </a:r>
                      <a:r>
                        <a:rPr sz="7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Sorgulama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90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Hizmet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Özeti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Sorgula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018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Tescil</a:t>
                      </a:r>
                      <a:r>
                        <a:rPr sz="9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Yönetim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Paneli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90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Sigortalı</a:t>
                      </a:r>
                      <a:r>
                        <a:rPr sz="7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Listesi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478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Toplu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Aktarma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466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Toplu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İşe</a:t>
                      </a:r>
                      <a:r>
                        <a:rPr sz="7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Giriş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Bildirgesi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90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Toplu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İşten</a:t>
                      </a:r>
                      <a:r>
                        <a:rPr sz="7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Ayrılış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Bildirgesi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018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Genel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Sorgular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90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Eksik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Bilgi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478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Yaş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Haddi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Dolduranlar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66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Yersiz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Prim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90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Statü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Hatası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018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Kod</a:t>
                      </a:r>
                      <a:r>
                        <a:rPr sz="9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Sorgular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390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Hizmet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Sebep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 Kod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478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Unvan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Kod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41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Banka</a:t>
                      </a:r>
                      <a:r>
                        <a:rPr sz="7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Sandık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Kod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478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Ülke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Kod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466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Hizmet</a:t>
                      </a:r>
                      <a:r>
                        <a:rPr sz="7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Sınıfı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3843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Engellilik</a:t>
                      </a:r>
                      <a:r>
                        <a:rPr sz="7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Durumu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081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b="1" spc="-10" dirty="0">
                          <a:latin typeface="Calibri"/>
                          <a:cs typeface="Calibri"/>
                        </a:rPr>
                        <a:t>Başvurular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390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Emeklilik</a:t>
                      </a:r>
                      <a:r>
                        <a:rPr sz="7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Başvurusu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466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FHZ</a:t>
                      </a:r>
                      <a:r>
                        <a:rPr sz="7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Bildirimleri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3843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Borçlanma</a:t>
                      </a:r>
                      <a:r>
                        <a:rPr sz="7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Başvurusu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7081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Kurum</a:t>
                      </a:r>
                      <a:r>
                        <a:rPr sz="9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Mektupları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390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Kurum</a:t>
                      </a:r>
                      <a:r>
                        <a:rPr sz="7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dirty="0">
                          <a:latin typeface="Calibri"/>
                          <a:cs typeface="Calibri"/>
                        </a:rPr>
                        <a:t>Emeklilik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 Mektupları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466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700" dirty="0">
                          <a:latin typeface="Calibri"/>
                          <a:cs typeface="Calibri"/>
                        </a:rPr>
                        <a:t>Emeklilik</a:t>
                      </a:r>
                      <a:r>
                        <a:rPr sz="7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700" spc="-10" dirty="0">
                          <a:latin typeface="Calibri"/>
                          <a:cs typeface="Calibri"/>
                        </a:rPr>
                        <a:t>Başvurusu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3843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Sorgulama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587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Kullanıcı</a:t>
                      </a:r>
                      <a:r>
                        <a:rPr sz="9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İşlemleri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7081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900" b="1" dirty="0">
                          <a:latin typeface="Calibri"/>
                          <a:cs typeface="Calibri"/>
                        </a:rPr>
                        <a:t>Yardım</a:t>
                      </a:r>
                      <a:r>
                        <a:rPr sz="9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dirty="0">
                          <a:latin typeface="Calibri"/>
                          <a:cs typeface="Calibri"/>
                        </a:rPr>
                        <a:t>ve</a:t>
                      </a:r>
                      <a:r>
                        <a:rPr sz="9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900" b="1" spc="-10" dirty="0">
                          <a:latin typeface="Calibri"/>
                          <a:cs typeface="Calibri"/>
                        </a:rPr>
                        <a:t>İletişim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1390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Dökümanlar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1466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Yardım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11874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ts val="780"/>
                        </a:lnSpc>
                        <a:spcBef>
                          <a:spcPts val="60"/>
                        </a:spcBef>
                      </a:pPr>
                      <a:r>
                        <a:rPr sz="700" spc="-10" dirty="0">
                          <a:latin typeface="Calibri"/>
                          <a:cs typeface="Calibri"/>
                        </a:rPr>
                        <a:t>İletişim</a:t>
                      </a:r>
                      <a:endParaRPr sz="7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ÜST</a:t>
            </a:r>
            <a:r>
              <a:rPr spc="-10" dirty="0"/>
              <a:t> </a:t>
            </a:r>
            <a:r>
              <a:rPr spc="-20" dirty="0"/>
              <a:t>PANEL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28</a:t>
            </a:fld>
            <a:endParaRPr spc="-25"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749300" y="864869"/>
          <a:ext cx="10787375" cy="40525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82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8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67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59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62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71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401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90550">
                <a:tc gridSpan="7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2800" b="1" dirty="0">
                          <a:latin typeface="Calibri"/>
                          <a:cs typeface="Calibri"/>
                        </a:rPr>
                        <a:t>Üst</a:t>
                      </a:r>
                      <a:r>
                        <a:rPr sz="28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b="1" dirty="0">
                          <a:latin typeface="Calibri"/>
                          <a:cs typeface="Calibri"/>
                        </a:rPr>
                        <a:t>Panel</a:t>
                      </a:r>
                      <a:r>
                        <a:rPr sz="28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800" b="1" spc="-10" dirty="0">
                          <a:latin typeface="Calibri"/>
                          <a:cs typeface="Calibri"/>
                        </a:rPr>
                        <a:t>Menüsü</a:t>
                      </a:r>
                      <a:endParaRPr sz="2800">
                        <a:latin typeface="Calibri"/>
                        <a:cs typeface="Calibri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Özlük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16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Eğitim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16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Hizmet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16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400" b="1" spc="-20" dirty="0">
                          <a:latin typeface="Calibri"/>
                          <a:cs typeface="Calibri"/>
                        </a:rPr>
                        <a:t>Diğer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16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Kurum/Prim</a:t>
                      </a:r>
                      <a:r>
                        <a:rPr sz="14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Bilgileri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16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Emeklilik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16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>
                        <a:lnSpc>
                          <a:spcPct val="100000"/>
                        </a:lnSpc>
                        <a:spcBef>
                          <a:spcPts val="800"/>
                        </a:spcBef>
                      </a:pPr>
                      <a:r>
                        <a:rPr sz="1400" b="1" spc="-20" dirty="0">
                          <a:latin typeface="Calibri"/>
                          <a:cs typeface="Calibri"/>
                        </a:rPr>
                        <a:t>Tescil</a:t>
                      </a:r>
                      <a:r>
                        <a:rPr sz="14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İşlemleri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16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885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Özlük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100" spc="-20" dirty="0">
                          <a:latin typeface="Calibri"/>
                          <a:cs typeface="Calibri"/>
                        </a:rPr>
                        <a:t>Okul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Hizmet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Dökümü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İtibari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Hizmet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Süresi(İHS)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Kurum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Detay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Hizmet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Dökümü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580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Mahkeme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Lisansüstü/Kurs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Hizmet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Cetveli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Tazminat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Prim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Döküm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Toplam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Hizmet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Süresi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805"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1416/K.H.A.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Değ.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Süre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Hizmet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Cetveli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Çoklu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Giriş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Malul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Çocuk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Fiili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Hizmet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Zammı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Emeklilik</a:t>
                      </a:r>
                      <a:r>
                        <a:rPr sz="1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Belgesi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41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100" spc="-20" dirty="0">
                          <a:latin typeface="Calibri"/>
                          <a:cs typeface="Calibri"/>
                        </a:rPr>
                        <a:t>Unvan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İstisnai</a:t>
                      </a:r>
                      <a:r>
                        <a:rPr sz="1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İlgi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Devamı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İtibari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Hizmet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Süresi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Emeklilik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Başvuru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8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Askerlik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57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Mahkleme</a:t>
                      </a:r>
                      <a:r>
                        <a:rPr sz="1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Kararı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(18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Yaş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Altı)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57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160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İsteğe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Bağlı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57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60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Diğer</a:t>
                      </a:r>
                      <a:r>
                        <a:rPr sz="1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Hizmet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82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Açık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20" dirty="0">
                          <a:latin typeface="Calibri"/>
                          <a:cs typeface="Calibri"/>
                        </a:rPr>
                        <a:t>Süre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21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1100" spc="-10" dirty="0">
                          <a:latin typeface="Calibri"/>
                          <a:cs typeface="Calibri"/>
                        </a:rPr>
                        <a:t>Borçlanma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96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25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525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Tüm</a:t>
                      </a:r>
                      <a:r>
                        <a:rPr sz="1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dirty="0">
                          <a:latin typeface="Calibri"/>
                          <a:cs typeface="Calibri"/>
                        </a:rPr>
                        <a:t>Hizmet</a:t>
                      </a:r>
                      <a:r>
                        <a:rPr sz="1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-10" dirty="0">
                          <a:latin typeface="Calibri"/>
                          <a:cs typeface="Calibri"/>
                        </a:rPr>
                        <a:t>Kontrol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7469" y="769429"/>
            <a:ext cx="11869420" cy="5760085"/>
            <a:chOff x="327469" y="769429"/>
            <a:chExt cx="11869420" cy="5760085"/>
          </a:xfrm>
        </p:grpSpPr>
        <p:pic>
          <p:nvPicPr>
            <p:cNvPr id="3" name="object 3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6931" y="778763"/>
              <a:ext cx="11805068" cy="5664008"/>
            </a:xfrm>
            <a:prstGeom prst="rect">
              <a:avLst/>
            </a:prstGeom>
          </p:spPr>
        </p:pic>
        <p:sp>
          <p:nvSpPr>
            <p:cNvPr id="4" name="object 4">
              <a:hlinkClick r:id="rId2"/>
            </p:cNvPr>
            <p:cNvSpPr/>
            <p:nvPr/>
          </p:nvSpPr>
          <p:spPr>
            <a:xfrm>
              <a:off x="332231" y="774191"/>
              <a:ext cx="11859895" cy="5722620"/>
            </a:xfrm>
            <a:custGeom>
              <a:avLst/>
              <a:gdLst/>
              <a:ahLst/>
              <a:cxnLst/>
              <a:rect l="l" t="t" r="r" b="b"/>
              <a:pathLst>
                <a:path w="11859895" h="5722620">
                  <a:moveTo>
                    <a:pt x="11859768" y="0"/>
                  </a:moveTo>
                  <a:lnTo>
                    <a:pt x="0" y="0"/>
                  </a:lnTo>
                  <a:lnTo>
                    <a:pt x="0" y="5722620"/>
                  </a:lnTo>
                  <a:lnTo>
                    <a:pt x="11859768" y="572262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>
              <a:hlinkClick r:id="rId2"/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23510" y="3976877"/>
              <a:ext cx="6879336" cy="78638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Programın</a:t>
            </a:r>
            <a:r>
              <a:rPr spc="-30" dirty="0"/>
              <a:t> </a:t>
            </a:r>
            <a:r>
              <a:rPr dirty="0"/>
              <a:t>giriş</a:t>
            </a:r>
            <a:r>
              <a:rPr spc="-40" dirty="0"/>
              <a:t> </a:t>
            </a:r>
            <a:r>
              <a:rPr spc="-10" dirty="0"/>
              <a:t>ekranı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223509" y="3976878"/>
            <a:ext cx="6879590" cy="786765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254635" rIns="0" bIns="0" rtlCol="0">
            <a:spAutoFit/>
          </a:bodyPr>
          <a:lstStyle/>
          <a:p>
            <a:pPr marR="2540" algn="ctr">
              <a:lnSpc>
                <a:spcPct val="100000"/>
              </a:lnSpc>
              <a:spcBef>
                <a:spcPts val="2005"/>
              </a:spcBef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HİTAP</a:t>
            </a:r>
            <a:r>
              <a:rPr sz="1800" spc="-85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işlemleri</a:t>
            </a:r>
            <a:r>
              <a:rPr sz="1800" spc="-9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genel</a:t>
            </a:r>
            <a:r>
              <a:rPr sz="1800" spc="-6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sorgulama</a:t>
            </a:r>
            <a:r>
              <a:rPr sz="1800" spc="-114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alanları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735835" y="1810257"/>
            <a:ext cx="10353675" cy="1284605"/>
            <a:chOff x="1735835" y="1810257"/>
            <a:chExt cx="10353675" cy="1284605"/>
          </a:xfrm>
        </p:grpSpPr>
        <p:sp>
          <p:nvSpPr>
            <p:cNvPr id="9" name="object 9">
              <a:hlinkClick r:id="rId2"/>
            </p:cNvPr>
            <p:cNvSpPr/>
            <p:nvPr/>
          </p:nvSpPr>
          <p:spPr>
            <a:xfrm>
              <a:off x="1735835" y="1810257"/>
              <a:ext cx="3488690" cy="829944"/>
            </a:xfrm>
            <a:custGeom>
              <a:avLst/>
              <a:gdLst/>
              <a:ahLst/>
              <a:cxnLst/>
              <a:rect l="l" t="t" r="r" b="b"/>
              <a:pathLst>
                <a:path w="3488690" h="829944">
                  <a:moveTo>
                    <a:pt x="75638" y="31049"/>
                  </a:moveTo>
                  <a:lnTo>
                    <a:pt x="72798" y="43358"/>
                  </a:lnTo>
                  <a:lnTo>
                    <a:pt x="3485388" y="829817"/>
                  </a:lnTo>
                  <a:lnTo>
                    <a:pt x="3488181" y="817371"/>
                  </a:lnTo>
                  <a:lnTo>
                    <a:pt x="75638" y="31049"/>
                  </a:lnTo>
                  <a:close/>
                </a:path>
                <a:path w="3488690" h="829944">
                  <a:moveTo>
                    <a:pt x="82803" y="0"/>
                  </a:moveTo>
                  <a:lnTo>
                    <a:pt x="0" y="20065"/>
                  </a:lnTo>
                  <a:lnTo>
                    <a:pt x="65658" y="74294"/>
                  </a:lnTo>
                  <a:lnTo>
                    <a:pt x="72798" y="43358"/>
                  </a:lnTo>
                  <a:lnTo>
                    <a:pt x="60451" y="40512"/>
                  </a:lnTo>
                  <a:lnTo>
                    <a:pt x="63245" y="28193"/>
                  </a:lnTo>
                  <a:lnTo>
                    <a:pt x="76297" y="28193"/>
                  </a:lnTo>
                  <a:lnTo>
                    <a:pt x="82803" y="0"/>
                  </a:lnTo>
                  <a:close/>
                </a:path>
                <a:path w="3488690" h="829944">
                  <a:moveTo>
                    <a:pt x="63245" y="28193"/>
                  </a:moveTo>
                  <a:lnTo>
                    <a:pt x="60451" y="40512"/>
                  </a:lnTo>
                  <a:lnTo>
                    <a:pt x="72798" y="43358"/>
                  </a:lnTo>
                  <a:lnTo>
                    <a:pt x="75638" y="31049"/>
                  </a:lnTo>
                  <a:lnTo>
                    <a:pt x="63245" y="28193"/>
                  </a:lnTo>
                  <a:close/>
                </a:path>
                <a:path w="3488690" h="829944">
                  <a:moveTo>
                    <a:pt x="76297" y="28193"/>
                  </a:moveTo>
                  <a:lnTo>
                    <a:pt x="63245" y="28193"/>
                  </a:lnTo>
                  <a:lnTo>
                    <a:pt x="75638" y="31049"/>
                  </a:lnTo>
                  <a:lnTo>
                    <a:pt x="76297" y="2819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>
              <a:hlinkClick r:id="rId2"/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89041" y="2309621"/>
              <a:ext cx="6800088" cy="78486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5289041" y="2309622"/>
            <a:ext cx="6800215" cy="78486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254000" rIns="0" bIns="0" rtlCol="0">
            <a:spAutoFit/>
          </a:bodyPr>
          <a:lstStyle/>
          <a:p>
            <a:pPr marR="1270" algn="ctr">
              <a:lnSpc>
                <a:spcPct val="100000"/>
              </a:lnSpc>
              <a:spcBef>
                <a:spcPts val="2000"/>
              </a:spcBef>
            </a:pPr>
            <a:r>
              <a:rPr sz="1800" spc="-2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Tescil</a:t>
            </a:r>
            <a:r>
              <a:rPr sz="1800" spc="-65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işlemleri</a:t>
            </a:r>
            <a:r>
              <a:rPr sz="1800" spc="-85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genel</a:t>
            </a: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sorgulama</a:t>
            </a:r>
            <a:r>
              <a:rPr sz="1800" spc="-105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alanı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057655" y="1233677"/>
            <a:ext cx="11074400" cy="3141345"/>
            <a:chOff x="1057655" y="1233677"/>
            <a:chExt cx="11074400" cy="3141345"/>
          </a:xfrm>
        </p:grpSpPr>
        <p:sp>
          <p:nvSpPr>
            <p:cNvPr id="13" name="object 13">
              <a:hlinkClick r:id="rId2"/>
            </p:cNvPr>
            <p:cNvSpPr/>
            <p:nvPr/>
          </p:nvSpPr>
          <p:spPr>
            <a:xfrm>
              <a:off x="1057655" y="1525523"/>
              <a:ext cx="4170045" cy="2849245"/>
            </a:xfrm>
            <a:custGeom>
              <a:avLst/>
              <a:gdLst/>
              <a:ahLst/>
              <a:cxnLst/>
              <a:rect l="l" t="t" r="r" b="b"/>
              <a:pathLst>
                <a:path w="4170045" h="2849245">
                  <a:moveTo>
                    <a:pt x="66526" y="37660"/>
                  </a:moveTo>
                  <a:lnTo>
                    <a:pt x="59345" y="48188"/>
                  </a:lnTo>
                  <a:lnTo>
                    <a:pt x="4162679" y="2849118"/>
                  </a:lnTo>
                  <a:lnTo>
                    <a:pt x="4169918" y="2838577"/>
                  </a:lnTo>
                  <a:lnTo>
                    <a:pt x="66526" y="37660"/>
                  </a:lnTo>
                  <a:close/>
                </a:path>
                <a:path w="4170045" h="2849245">
                  <a:moveTo>
                    <a:pt x="0" y="0"/>
                  </a:moveTo>
                  <a:lnTo>
                    <a:pt x="41452" y="74422"/>
                  </a:lnTo>
                  <a:lnTo>
                    <a:pt x="59345" y="48188"/>
                  </a:lnTo>
                  <a:lnTo>
                    <a:pt x="48844" y="41021"/>
                  </a:lnTo>
                  <a:lnTo>
                    <a:pt x="56006" y="30479"/>
                  </a:lnTo>
                  <a:lnTo>
                    <a:pt x="71423" y="30479"/>
                  </a:lnTo>
                  <a:lnTo>
                    <a:pt x="84416" y="11429"/>
                  </a:lnTo>
                  <a:lnTo>
                    <a:pt x="0" y="0"/>
                  </a:lnTo>
                  <a:close/>
                </a:path>
                <a:path w="4170045" h="2849245">
                  <a:moveTo>
                    <a:pt x="56006" y="30479"/>
                  </a:moveTo>
                  <a:lnTo>
                    <a:pt x="48844" y="41021"/>
                  </a:lnTo>
                  <a:lnTo>
                    <a:pt x="59345" y="48188"/>
                  </a:lnTo>
                  <a:lnTo>
                    <a:pt x="66526" y="37660"/>
                  </a:lnTo>
                  <a:lnTo>
                    <a:pt x="56006" y="30479"/>
                  </a:lnTo>
                  <a:close/>
                </a:path>
                <a:path w="4170045" h="2849245">
                  <a:moveTo>
                    <a:pt x="71423" y="30479"/>
                  </a:moveTo>
                  <a:lnTo>
                    <a:pt x="56006" y="30479"/>
                  </a:lnTo>
                  <a:lnTo>
                    <a:pt x="66526" y="37660"/>
                  </a:lnTo>
                  <a:lnTo>
                    <a:pt x="71423" y="3047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>
              <a:hlinkClick r:id="rId2"/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94553" y="1233677"/>
              <a:ext cx="6937248" cy="786384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5194553" y="1233677"/>
            <a:ext cx="6937375" cy="786765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116840" rIns="0" bIns="0" rtlCol="0">
            <a:spAutoFit/>
          </a:bodyPr>
          <a:lstStyle/>
          <a:p>
            <a:pPr marR="1905" algn="ctr">
              <a:lnSpc>
                <a:spcPct val="100000"/>
              </a:lnSpc>
              <a:spcBef>
                <a:spcPts val="920"/>
              </a:spcBef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İşlem</a:t>
            </a:r>
            <a:r>
              <a:rPr sz="1800" spc="-6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yapılmak</a:t>
            </a:r>
            <a:r>
              <a:rPr sz="1800" spc="-85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istenilen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personelin</a:t>
            </a:r>
            <a:r>
              <a:rPr sz="1800" spc="-65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800" spc="-45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T.C.</a:t>
            </a:r>
            <a:r>
              <a:rPr sz="1800" spc="-7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Kimlik</a:t>
            </a:r>
            <a:r>
              <a:rPr sz="1800" spc="-75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numarası</a:t>
            </a:r>
            <a:endParaRPr sz="18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ile</a:t>
            </a: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arama</a:t>
            </a:r>
            <a:r>
              <a:rPr sz="1800" spc="-6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yapılacak</a:t>
            </a:r>
            <a:r>
              <a:rPr sz="1800" spc="-65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sorgu</a:t>
            </a:r>
            <a:r>
              <a:rPr sz="1800" spc="-45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alanı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833372" y="1063625"/>
            <a:ext cx="3362960" cy="3312160"/>
            <a:chOff x="1833372" y="1063625"/>
            <a:chExt cx="3362960" cy="3312160"/>
          </a:xfrm>
        </p:grpSpPr>
        <p:sp>
          <p:nvSpPr>
            <p:cNvPr id="17" name="object 17">
              <a:hlinkClick r:id="rId2"/>
            </p:cNvPr>
            <p:cNvSpPr/>
            <p:nvPr/>
          </p:nvSpPr>
          <p:spPr>
            <a:xfrm>
              <a:off x="2689986" y="1063625"/>
              <a:ext cx="2356485" cy="561340"/>
            </a:xfrm>
            <a:custGeom>
              <a:avLst/>
              <a:gdLst/>
              <a:ahLst/>
              <a:cxnLst/>
              <a:rect l="l" t="t" r="r" b="b"/>
              <a:pathLst>
                <a:path w="2356485" h="561340">
                  <a:moveTo>
                    <a:pt x="2280730" y="530334"/>
                  </a:moveTo>
                  <a:lnTo>
                    <a:pt x="2273680" y="561339"/>
                  </a:lnTo>
                  <a:lnTo>
                    <a:pt x="2356358" y="541020"/>
                  </a:lnTo>
                  <a:lnTo>
                    <a:pt x="2346760" y="533146"/>
                  </a:lnTo>
                  <a:lnTo>
                    <a:pt x="2293112" y="533146"/>
                  </a:lnTo>
                  <a:lnTo>
                    <a:pt x="2280730" y="530334"/>
                  </a:lnTo>
                  <a:close/>
                </a:path>
                <a:path w="2356485" h="561340">
                  <a:moveTo>
                    <a:pt x="2283530" y="518016"/>
                  </a:moveTo>
                  <a:lnTo>
                    <a:pt x="2280730" y="530334"/>
                  </a:lnTo>
                  <a:lnTo>
                    <a:pt x="2293112" y="533146"/>
                  </a:lnTo>
                  <a:lnTo>
                    <a:pt x="2295905" y="520826"/>
                  </a:lnTo>
                  <a:lnTo>
                    <a:pt x="2283530" y="518016"/>
                  </a:lnTo>
                  <a:close/>
                </a:path>
                <a:path w="2356485" h="561340">
                  <a:moveTo>
                    <a:pt x="2290572" y="487045"/>
                  </a:moveTo>
                  <a:lnTo>
                    <a:pt x="2283530" y="518016"/>
                  </a:lnTo>
                  <a:lnTo>
                    <a:pt x="2295905" y="520826"/>
                  </a:lnTo>
                  <a:lnTo>
                    <a:pt x="2293112" y="533146"/>
                  </a:lnTo>
                  <a:lnTo>
                    <a:pt x="2346760" y="533146"/>
                  </a:lnTo>
                  <a:lnTo>
                    <a:pt x="2290572" y="487045"/>
                  </a:lnTo>
                  <a:close/>
                </a:path>
                <a:path w="2356485" h="561340">
                  <a:moveTo>
                    <a:pt x="2793" y="0"/>
                  </a:moveTo>
                  <a:lnTo>
                    <a:pt x="0" y="12446"/>
                  </a:lnTo>
                  <a:lnTo>
                    <a:pt x="2280730" y="530334"/>
                  </a:lnTo>
                  <a:lnTo>
                    <a:pt x="2283530" y="518016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>
              <a:hlinkClick r:id="rId2"/>
            </p:cNvPr>
            <p:cNvSpPr/>
            <p:nvPr/>
          </p:nvSpPr>
          <p:spPr>
            <a:xfrm>
              <a:off x="1837944" y="2301239"/>
              <a:ext cx="309880" cy="1809114"/>
            </a:xfrm>
            <a:custGeom>
              <a:avLst/>
              <a:gdLst/>
              <a:ahLst/>
              <a:cxnLst/>
              <a:rect l="l" t="t" r="r" b="b"/>
              <a:pathLst>
                <a:path w="309880" h="1809114">
                  <a:moveTo>
                    <a:pt x="0" y="0"/>
                  </a:moveTo>
                  <a:lnTo>
                    <a:pt x="60227" y="2028"/>
                  </a:lnTo>
                  <a:lnTo>
                    <a:pt x="109394" y="7556"/>
                  </a:lnTo>
                  <a:lnTo>
                    <a:pt x="142535" y="15751"/>
                  </a:lnTo>
                  <a:lnTo>
                    <a:pt x="154686" y="25781"/>
                  </a:lnTo>
                  <a:lnTo>
                    <a:pt x="154686" y="878713"/>
                  </a:lnTo>
                  <a:lnTo>
                    <a:pt x="166836" y="888742"/>
                  </a:lnTo>
                  <a:lnTo>
                    <a:pt x="199977" y="896937"/>
                  </a:lnTo>
                  <a:lnTo>
                    <a:pt x="249144" y="902465"/>
                  </a:lnTo>
                  <a:lnTo>
                    <a:pt x="309372" y="904494"/>
                  </a:lnTo>
                  <a:lnTo>
                    <a:pt x="249144" y="906522"/>
                  </a:lnTo>
                  <a:lnTo>
                    <a:pt x="199977" y="912050"/>
                  </a:lnTo>
                  <a:lnTo>
                    <a:pt x="166836" y="920245"/>
                  </a:lnTo>
                  <a:lnTo>
                    <a:pt x="154686" y="930275"/>
                  </a:lnTo>
                  <a:lnTo>
                    <a:pt x="154686" y="1783207"/>
                  </a:lnTo>
                  <a:lnTo>
                    <a:pt x="142535" y="1793236"/>
                  </a:lnTo>
                  <a:lnTo>
                    <a:pt x="109394" y="1801431"/>
                  </a:lnTo>
                  <a:lnTo>
                    <a:pt x="60227" y="1806959"/>
                  </a:lnTo>
                  <a:lnTo>
                    <a:pt x="0" y="1808988"/>
                  </a:lnTo>
                </a:path>
              </a:pathLst>
            </a:custGeom>
            <a:ln w="9144">
              <a:solidFill>
                <a:srgbClr val="85C4D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>
              <a:hlinkClick r:id="rId2"/>
            </p:cNvPr>
            <p:cNvSpPr/>
            <p:nvPr/>
          </p:nvSpPr>
          <p:spPr>
            <a:xfrm>
              <a:off x="2057400" y="3197225"/>
              <a:ext cx="3138805" cy="1178560"/>
            </a:xfrm>
            <a:custGeom>
              <a:avLst/>
              <a:gdLst/>
              <a:ahLst/>
              <a:cxnLst/>
              <a:rect l="l" t="t" r="r" b="b"/>
              <a:pathLst>
                <a:path w="3138804" h="1178560">
                  <a:moveTo>
                    <a:pt x="73639" y="29819"/>
                  </a:moveTo>
                  <a:lnTo>
                    <a:pt x="69206" y="41761"/>
                  </a:lnTo>
                  <a:lnTo>
                    <a:pt x="3134233" y="1178306"/>
                  </a:lnTo>
                  <a:lnTo>
                    <a:pt x="3138551" y="1166368"/>
                  </a:lnTo>
                  <a:lnTo>
                    <a:pt x="73639" y="29819"/>
                  </a:lnTo>
                  <a:close/>
                </a:path>
                <a:path w="3138804" h="1178560">
                  <a:moveTo>
                    <a:pt x="84708" y="0"/>
                  </a:moveTo>
                  <a:lnTo>
                    <a:pt x="0" y="9271"/>
                  </a:lnTo>
                  <a:lnTo>
                    <a:pt x="58166" y="71500"/>
                  </a:lnTo>
                  <a:lnTo>
                    <a:pt x="69206" y="41761"/>
                  </a:lnTo>
                  <a:lnTo>
                    <a:pt x="57276" y="37337"/>
                  </a:lnTo>
                  <a:lnTo>
                    <a:pt x="61722" y="25400"/>
                  </a:lnTo>
                  <a:lnTo>
                    <a:pt x="75279" y="25400"/>
                  </a:lnTo>
                  <a:lnTo>
                    <a:pt x="84708" y="0"/>
                  </a:lnTo>
                  <a:close/>
                </a:path>
                <a:path w="3138804" h="1178560">
                  <a:moveTo>
                    <a:pt x="61722" y="25400"/>
                  </a:moveTo>
                  <a:lnTo>
                    <a:pt x="57276" y="37337"/>
                  </a:lnTo>
                  <a:lnTo>
                    <a:pt x="69206" y="41761"/>
                  </a:lnTo>
                  <a:lnTo>
                    <a:pt x="73639" y="29819"/>
                  </a:lnTo>
                  <a:lnTo>
                    <a:pt x="61722" y="25400"/>
                  </a:lnTo>
                  <a:close/>
                </a:path>
                <a:path w="3138804" h="1178560">
                  <a:moveTo>
                    <a:pt x="75279" y="25400"/>
                  </a:moveTo>
                  <a:lnTo>
                    <a:pt x="61722" y="25400"/>
                  </a:lnTo>
                  <a:lnTo>
                    <a:pt x="73639" y="29819"/>
                  </a:lnTo>
                  <a:lnTo>
                    <a:pt x="75279" y="2540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29</a:t>
            </a:fld>
            <a:endParaRPr spc="-25" dirty="0"/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C35368A-22C9-1B53-3E8C-A925757E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D00CF40-6748-C78A-3C5D-ED790D3F10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13285B2-202A-F73A-A146-0987C729A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949929" cy="677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21693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HİTAP</a:t>
            </a:r>
            <a:r>
              <a:rPr spc="-65" dirty="0"/>
              <a:t> </a:t>
            </a:r>
            <a:r>
              <a:rPr spc="-10" dirty="0"/>
              <a:t>PANELİ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226629" y="749617"/>
            <a:ext cx="9841230" cy="5689600"/>
            <a:chOff x="1226629" y="749617"/>
            <a:chExt cx="9841230" cy="5689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5963" y="758952"/>
              <a:ext cx="9822180" cy="567080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31391" y="754380"/>
              <a:ext cx="9831705" cy="5680075"/>
            </a:xfrm>
            <a:custGeom>
              <a:avLst/>
              <a:gdLst/>
              <a:ahLst/>
              <a:cxnLst/>
              <a:rect l="l" t="t" r="r" b="b"/>
              <a:pathLst>
                <a:path w="9831705" h="5680075">
                  <a:moveTo>
                    <a:pt x="0" y="5679948"/>
                  </a:moveTo>
                  <a:lnTo>
                    <a:pt x="9831324" y="5679948"/>
                  </a:lnTo>
                  <a:lnTo>
                    <a:pt x="9831324" y="0"/>
                  </a:lnTo>
                  <a:lnTo>
                    <a:pt x="0" y="0"/>
                  </a:lnTo>
                  <a:lnTo>
                    <a:pt x="0" y="5679948"/>
                  </a:lnTo>
                  <a:close/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48862" y="3606546"/>
              <a:ext cx="5942076" cy="150113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848861" y="3606546"/>
            <a:ext cx="5942330" cy="150114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20066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1580"/>
              </a:spcBef>
            </a:pP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Kurum</a:t>
            </a:r>
            <a:r>
              <a:rPr sz="1800" b="1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Listesi</a:t>
            </a:r>
            <a:r>
              <a:rPr sz="1800" b="1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Verdana"/>
                <a:cs typeface="Verdana"/>
              </a:rPr>
              <a:t>Sorgula:</a:t>
            </a:r>
            <a:endParaRPr sz="1800">
              <a:latin typeface="Verdana"/>
              <a:cs typeface="Verdana"/>
            </a:endParaRPr>
          </a:p>
          <a:p>
            <a:pPr marL="90170" marR="544195">
              <a:lnSpc>
                <a:spcPct val="100000"/>
              </a:lnSpc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Bilgi</a:t>
            </a:r>
            <a:r>
              <a:rPr sz="18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girişi</a:t>
            </a:r>
            <a:r>
              <a:rPr sz="18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yapan</a:t>
            </a:r>
            <a:r>
              <a:rPr sz="18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Kurumun</a:t>
            </a:r>
            <a:r>
              <a:rPr sz="1800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Kurumumuza</a:t>
            </a:r>
            <a:r>
              <a:rPr sz="18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tescil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ettirilmiş</a:t>
            </a:r>
            <a:r>
              <a:rPr sz="18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alt</a:t>
            </a: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birimi</a:t>
            </a:r>
            <a:r>
              <a:rPr sz="18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var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ise</a:t>
            </a: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r>
              <a:rPr sz="18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alanda</a:t>
            </a:r>
            <a:endParaRPr sz="1800">
              <a:latin typeface="Verdana"/>
              <a:cs typeface="Verdana"/>
            </a:endParaRPr>
          </a:p>
          <a:p>
            <a:pPr marL="90170">
              <a:lnSpc>
                <a:spcPct val="100000"/>
              </a:lnSpc>
            </a:pP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görüntülenecektir.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11836" y="1670304"/>
            <a:ext cx="1038225" cy="292735"/>
            <a:chOff x="211836" y="1670304"/>
            <a:chExt cx="1038225" cy="292735"/>
          </a:xfrm>
        </p:grpSpPr>
        <p:sp>
          <p:nvSpPr>
            <p:cNvPr id="9" name="object 9"/>
            <p:cNvSpPr/>
            <p:nvPr/>
          </p:nvSpPr>
          <p:spPr>
            <a:xfrm>
              <a:off x="224790" y="1683258"/>
              <a:ext cx="1012190" cy="266700"/>
            </a:xfrm>
            <a:custGeom>
              <a:avLst/>
              <a:gdLst/>
              <a:ahLst/>
              <a:cxnLst/>
              <a:rect l="l" t="t" r="r" b="b"/>
              <a:pathLst>
                <a:path w="1012190" h="266700">
                  <a:moveTo>
                    <a:pt x="878585" y="0"/>
                  </a:moveTo>
                  <a:lnTo>
                    <a:pt x="878585" y="66675"/>
                  </a:lnTo>
                  <a:lnTo>
                    <a:pt x="0" y="66675"/>
                  </a:lnTo>
                  <a:lnTo>
                    <a:pt x="0" y="200025"/>
                  </a:lnTo>
                  <a:lnTo>
                    <a:pt x="878585" y="200025"/>
                  </a:lnTo>
                  <a:lnTo>
                    <a:pt x="878585" y="266700"/>
                  </a:lnTo>
                  <a:lnTo>
                    <a:pt x="1011935" y="133350"/>
                  </a:lnTo>
                  <a:lnTo>
                    <a:pt x="878585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24790" y="1683258"/>
              <a:ext cx="1012190" cy="266700"/>
            </a:xfrm>
            <a:custGeom>
              <a:avLst/>
              <a:gdLst/>
              <a:ahLst/>
              <a:cxnLst/>
              <a:rect l="l" t="t" r="r" b="b"/>
              <a:pathLst>
                <a:path w="1012190" h="266700">
                  <a:moveTo>
                    <a:pt x="0" y="66675"/>
                  </a:moveTo>
                  <a:lnTo>
                    <a:pt x="878585" y="66675"/>
                  </a:lnTo>
                  <a:lnTo>
                    <a:pt x="878585" y="0"/>
                  </a:lnTo>
                  <a:lnTo>
                    <a:pt x="1011935" y="133350"/>
                  </a:lnTo>
                  <a:lnTo>
                    <a:pt x="878585" y="266700"/>
                  </a:lnTo>
                  <a:lnTo>
                    <a:pt x="878585" y="200025"/>
                  </a:lnTo>
                  <a:lnTo>
                    <a:pt x="0" y="200025"/>
                  </a:lnTo>
                  <a:lnTo>
                    <a:pt x="0" y="66675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30</a:t>
            </a:fld>
            <a:endParaRPr spc="-25"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HİTAP</a:t>
            </a:r>
            <a:r>
              <a:rPr spc="-65" dirty="0"/>
              <a:t> </a:t>
            </a:r>
            <a:r>
              <a:rPr spc="-10" dirty="0"/>
              <a:t>PANELİ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4000" y="775525"/>
            <a:ext cx="12200890" cy="5697220"/>
            <a:chOff x="-4000" y="775525"/>
            <a:chExt cx="12200890" cy="56972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84859"/>
              <a:ext cx="12192000" cy="567842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80287"/>
              <a:ext cx="12191365" cy="5687695"/>
            </a:xfrm>
            <a:custGeom>
              <a:avLst/>
              <a:gdLst/>
              <a:ahLst/>
              <a:cxnLst/>
              <a:rect l="l" t="t" r="r" b="b"/>
              <a:pathLst>
                <a:path w="12191365" h="5687695">
                  <a:moveTo>
                    <a:pt x="0" y="5687567"/>
                  </a:moveTo>
                  <a:lnTo>
                    <a:pt x="12191238" y="5687567"/>
                  </a:lnTo>
                </a:path>
                <a:path w="12191365" h="5687695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81906" y="4478273"/>
              <a:ext cx="5615940" cy="143103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581905" y="4478273"/>
            <a:ext cx="5615940" cy="143129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225"/>
              </a:spcBef>
            </a:pPr>
            <a:r>
              <a:rPr sz="1800" b="1" dirty="0">
                <a:latin typeface="Verdana"/>
                <a:cs typeface="Verdana"/>
              </a:rPr>
              <a:t>Personel</a:t>
            </a:r>
            <a:r>
              <a:rPr sz="1800" b="1" spc="-50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Listesi</a:t>
            </a:r>
            <a:r>
              <a:rPr sz="1800" b="1" spc="-40" dirty="0">
                <a:latin typeface="Verdana"/>
                <a:cs typeface="Verdana"/>
              </a:rPr>
              <a:t> </a:t>
            </a:r>
            <a:r>
              <a:rPr sz="1800" b="1" spc="-10" dirty="0">
                <a:latin typeface="Verdana"/>
                <a:cs typeface="Verdana"/>
              </a:rPr>
              <a:t>Sorgula:</a:t>
            </a:r>
            <a:endParaRPr sz="1800">
              <a:latin typeface="Verdana"/>
              <a:cs typeface="Verdana"/>
            </a:endParaRPr>
          </a:p>
          <a:p>
            <a:pPr marL="90170" marR="300355">
              <a:lnSpc>
                <a:spcPct val="100000"/>
              </a:lnSpc>
              <a:tabLst>
                <a:tab pos="2401570" algn="l"/>
              </a:tabLst>
            </a:pPr>
            <a:r>
              <a:rPr sz="1800" dirty="0">
                <a:latin typeface="Verdana"/>
                <a:cs typeface="Verdana"/>
              </a:rPr>
              <a:t>Programa</a:t>
            </a:r>
            <a:r>
              <a:rPr sz="1800" spc="-6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giriş</a:t>
            </a:r>
            <a:r>
              <a:rPr sz="1800" spc="-6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yapan</a:t>
            </a:r>
            <a:r>
              <a:rPr sz="1800" spc="-5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Kamu</a:t>
            </a:r>
            <a:r>
              <a:rPr sz="1800" spc="-6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Kurumunda</a:t>
            </a:r>
            <a:r>
              <a:rPr sz="1800" spc="-55" dirty="0">
                <a:latin typeface="Verdana"/>
                <a:cs typeface="Verdana"/>
              </a:rPr>
              <a:t> </a:t>
            </a:r>
            <a:r>
              <a:rPr sz="1800" spc="-25" dirty="0">
                <a:latin typeface="Verdana"/>
                <a:cs typeface="Verdana"/>
              </a:rPr>
              <a:t>ve </a:t>
            </a:r>
            <a:r>
              <a:rPr sz="1800" dirty="0">
                <a:latin typeface="Verdana"/>
                <a:cs typeface="Verdana"/>
              </a:rPr>
              <a:t>kesenek</a:t>
            </a:r>
            <a:r>
              <a:rPr sz="1800" spc="-6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gönderen</a:t>
            </a:r>
            <a:r>
              <a:rPr sz="1800" spc="-4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kurumda</a:t>
            </a:r>
            <a:r>
              <a:rPr sz="1800" spc="-70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kayıtlı </a:t>
            </a:r>
            <a:r>
              <a:rPr sz="1800" dirty="0">
                <a:latin typeface="Verdana"/>
                <a:cs typeface="Verdana"/>
              </a:rPr>
              <a:t>sigortalıların</a:t>
            </a:r>
            <a:r>
              <a:rPr sz="1800" spc="-110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listesi</a:t>
            </a:r>
            <a:r>
              <a:rPr sz="1800" dirty="0">
                <a:latin typeface="Verdana"/>
                <a:cs typeface="Verdana"/>
              </a:rPr>
              <a:t>	ile</a:t>
            </a:r>
            <a:r>
              <a:rPr sz="1800" spc="-6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bunların</a:t>
            </a:r>
            <a:r>
              <a:rPr sz="1800" spc="-6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aktif,</a:t>
            </a:r>
            <a:r>
              <a:rPr sz="1800" spc="-5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pasif</a:t>
            </a:r>
            <a:r>
              <a:rPr sz="1800" spc="-55" dirty="0">
                <a:latin typeface="Verdana"/>
                <a:cs typeface="Verdana"/>
              </a:rPr>
              <a:t> </a:t>
            </a:r>
            <a:r>
              <a:rPr sz="1800" spc="-25" dirty="0">
                <a:latin typeface="Verdana"/>
                <a:cs typeface="Verdana"/>
              </a:rPr>
              <a:t>ve </a:t>
            </a:r>
            <a:r>
              <a:rPr sz="1800" dirty="0">
                <a:latin typeface="Verdana"/>
                <a:cs typeface="Verdana"/>
              </a:rPr>
              <a:t>son</a:t>
            </a:r>
            <a:r>
              <a:rPr sz="1800" spc="-5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hareket</a:t>
            </a:r>
            <a:r>
              <a:rPr sz="1800" spc="-6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bilgisi</a:t>
            </a:r>
            <a:r>
              <a:rPr sz="1800" spc="-2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görüntülenmektedir.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49452" y="1866900"/>
            <a:ext cx="5491480" cy="2108200"/>
            <a:chOff x="949452" y="1866900"/>
            <a:chExt cx="5491480" cy="2108200"/>
          </a:xfrm>
        </p:grpSpPr>
        <p:sp>
          <p:nvSpPr>
            <p:cNvPr id="9" name="object 9"/>
            <p:cNvSpPr/>
            <p:nvPr/>
          </p:nvSpPr>
          <p:spPr>
            <a:xfrm>
              <a:off x="962406" y="1949957"/>
              <a:ext cx="733425" cy="139065"/>
            </a:xfrm>
            <a:custGeom>
              <a:avLst/>
              <a:gdLst/>
              <a:ahLst/>
              <a:cxnLst/>
              <a:rect l="l" t="t" r="r" b="b"/>
              <a:pathLst>
                <a:path w="733425" h="139064">
                  <a:moveTo>
                    <a:pt x="69341" y="0"/>
                  </a:moveTo>
                  <a:lnTo>
                    <a:pt x="0" y="69341"/>
                  </a:lnTo>
                  <a:lnTo>
                    <a:pt x="69341" y="138683"/>
                  </a:lnTo>
                  <a:lnTo>
                    <a:pt x="69341" y="104012"/>
                  </a:lnTo>
                  <a:lnTo>
                    <a:pt x="733044" y="104012"/>
                  </a:lnTo>
                  <a:lnTo>
                    <a:pt x="733044" y="34670"/>
                  </a:lnTo>
                  <a:lnTo>
                    <a:pt x="69341" y="34670"/>
                  </a:lnTo>
                  <a:lnTo>
                    <a:pt x="69341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2406" y="1949957"/>
              <a:ext cx="733425" cy="139065"/>
            </a:xfrm>
            <a:custGeom>
              <a:avLst/>
              <a:gdLst/>
              <a:ahLst/>
              <a:cxnLst/>
              <a:rect l="l" t="t" r="r" b="b"/>
              <a:pathLst>
                <a:path w="733425" h="139064">
                  <a:moveTo>
                    <a:pt x="733044" y="104012"/>
                  </a:moveTo>
                  <a:lnTo>
                    <a:pt x="69341" y="104012"/>
                  </a:lnTo>
                  <a:lnTo>
                    <a:pt x="69341" y="138683"/>
                  </a:lnTo>
                  <a:lnTo>
                    <a:pt x="0" y="69341"/>
                  </a:lnTo>
                  <a:lnTo>
                    <a:pt x="69341" y="0"/>
                  </a:lnTo>
                  <a:lnTo>
                    <a:pt x="69341" y="34670"/>
                  </a:lnTo>
                  <a:lnTo>
                    <a:pt x="733044" y="34670"/>
                  </a:lnTo>
                  <a:lnTo>
                    <a:pt x="733044" y="104012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73986" y="1949957"/>
              <a:ext cx="1111250" cy="139065"/>
            </a:xfrm>
            <a:custGeom>
              <a:avLst/>
              <a:gdLst/>
              <a:ahLst/>
              <a:cxnLst/>
              <a:rect l="l" t="t" r="r" b="b"/>
              <a:pathLst>
                <a:path w="1111250" h="139064">
                  <a:moveTo>
                    <a:pt x="1041653" y="0"/>
                  </a:moveTo>
                  <a:lnTo>
                    <a:pt x="1041653" y="34670"/>
                  </a:lnTo>
                  <a:lnTo>
                    <a:pt x="0" y="34670"/>
                  </a:lnTo>
                  <a:lnTo>
                    <a:pt x="0" y="104012"/>
                  </a:lnTo>
                  <a:lnTo>
                    <a:pt x="1041653" y="104012"/>
                  </a:lnTo>
                  <a:lnTo>
                    <a:pt x="1041653" y="138683"/>
                  </a:lnTo>
                  <a:lnTo>
                    <a:pt x="1110996" y="69341"/>
                  </a:lnTo>
                  <a:lnTo>
                    <a:pt x="1041653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173986" y="1949957"/>
              <a:ext cx="1111250" cy="139065"/>
            </a:xfrm>
            <a:custGeom>
              <a:avLst/>
              <a:gdLst/>
              <a:ahLst/>
              <a:cxnLst/>
              <a:rect l="l" t="t" r="r" b="b"/>
              <a:pathLst>
                <a:path w="1111250" h="139064">
                  <a:moveTo>
                    <a:pt x="0" y="34670"/>
                  </a:moveTo>
                  <a:lnTo>
                    <a:pt x="1041653" y="34670"/>
                  </a:lnTo>
                  <a:lnTo>
                    <a:pt x="1041653" y="0"/>
                  </a:lnTo>
                  <a:lnTo>
                    <a:pt x="1110996" y="69341"/>
                  </a:lnTo>
                  <a:lnTo>
                    <a:pt x="1041653" y="138683"/>
                  </a:lnTo>
                  <a:lnTo>
                    <a:pt x="1041653" y="104012"/>
                  </a:lnTo>
                  <a:lnTo>
                    <a:pt x="0" y="104012"/>
                  </a:lnTo>
                  <a:lnTo>
                    <a:pt x="0" y="34670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414010" y="1879853"/>
              <a:ext cx="541020" cy="137160"/>
            </a:xfrm>
            <a:custGeom>
              <a:avLst/>
              <a:gdLst/>
              <a:ahLst/>
              <a:cxnLst/>
              <a:rect l="l" t="t" r="r" b="b"/>
              <a:pathLst>
                <a:path w="541020" h="137160">
                  <a:moveTo>
                    <a:pt x="68579" y="0"/>
                  </a:moveTo>
                  <a:lnTo>
                    <a:pt x="0" y="68580"/>
                  </a:lnTo>
                  <a:lnTo>
                    <a:pt x="68579" y="137160"/>
                  </a:lnTo>
                  <a:lnTo>
                    <a:pt x="68579" y="102870"/>
                  </a:lnTo>
                  <a:lnTo>
                    <a:pt x="541019" y="102870"/>
                  </a:lnTo>
                  <a:lnTo>
                    <a:pt x="541019" y="34290"/>
                  </a:lnTo>
                  <a:lnTo>
                    <a:pt x="68579" y="34290"/>
                  </a:lnTo>
                  <a:lnTo>
                    <a:pt x="68579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414010" y="1879853"/>
              <a:ext cx="541020" cy="137160"/>
            </a:xfrm>
            <a:custGeom>
              <a:avLst/>
              <a:gdLst/>
              <a:ahLst/>
              <a:cxnLst/>
              <a:rect l="l" t="t" r="r" b="b"/>
              <a:pathLst>
                <a:path w="541020" h="137160">
                  <a:moveTo>
                    <a:pt x="68579" y="0"/>
                  </a:moveTo>
                  <a:lnTo>
                    <a:pt x="68579" y="34290"/>
                  </a:lnTo>
                  <a:lnTo>
                    <a:pt x="541019" y="34290"/>
                  </a:lnTo>
                  <a:lnTo>
                    <a:pt x="541019" y="102870"/>
                  </a:lnTo>
                  <a:lnTo>
                    <a:pt x="68579" y="102870"/>
                  </a:lnTo>
                  <a:lnTo>
                    <a:pt x="68579" y="137160"/>
                  </a:lnTo>
                  <a:lnTo>
                    <a:pt x="0" y="68580"/>
                  </a:lnTo>
                  <a:lnTo>
                    <a:pt x="68579" y="0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998976" y="3110483"/>
              <a:ext cx="2441575" cy="864235"/>
            </a:xfrm>
            <a:custGeom>
              <a:avLst/>
              <a:gdLst/>
              <a:ahLst/>
              <a:cxnLst/>
              <a:rect l="l" t="t" r="r" b="b"/>
              <a:pathLst>
                <a:path w="2441575" h="864235">
                  <a:moveTo>
                    <a:pt x="327660" y="71628"/>
                  </a:moveTo>
                  <a:lnTo>
                    <a:pt x="0" y="71628"/>
                  </a:lnTo>
                  <a:lnTo>
                    <a:pt x="0" y="856488"/>
                  </a:lnTo>
                  <a:lnTo>
                    <a:pt x="327660" y="856488"/>
                  </a:lnTo>
                  <a:lnTo>
                    <a:pt x="327660" y="71628"/>
                  </a:lnTo>
                  <a:close/>
                </a:path>
                <a:path w="2441575" h="864235">
                  <a:moveTo>
                    <a:pt x="2441448" y="0"/>
                  </a:moveTo>
                  <a:lnTo>
                    <a:pt x="1280160" y="0"/>
                  </a:lnTo>
                  <a:lnTo>
                    <a:pt x="1280160" y="864108"/>
                  </a:lnTo>
                  <a:lnTo>
                    <a:pt x="2441448" y="864108"/>
                  </a:lnTo>
                  <a:lnTo>
                    <a:pt x="24414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31</a:t>
            </a:fld>
            <a:endParaRPr spc="-25" dirty="0"/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HİTAP</a:t>
            </a:r>
            <a:r>
              <a:rPr spc="-65" dirty="0"/>
              <a:t> </a:t>
            </a:r>
            <a:r>
              <a:rPr spc="-10" dirty="0"/>
              <a:t>PANELİ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9913" y="709993"/>
            <a:ext cx="12127230" cy="5663565"/>
            <a:chOff x="69913" y="709993"/>
            <a:chExt cx="12127230" cy="56635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248" y="719327"/>
              <a:ext cx="12112752" cy="564489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4676" y="714755"/>
              <a:ext cx="12117705" cy="5654040"/>
            </a:xfrm>
            <a:custGeom>
              <a:avLst/>
              <a:gdLst/>
              <a:ahLst/>
              <a:cxnLst/>
              <a:rect l="l" t="t" r="r" b="b"/>
              <a:pathLst>
                <a:path w="12117705" h="5654040">
                  <a:moveTo>
                    <a:pt x="12117324" y="0"/>
                  </a:moveTo>
                  <a:lnTo>
                    <a:pt x="0" y="0"/>
                  </a:lnTo>
                  <a:lnTo>
                    <a:pt x="0" y="5654040"/>
                  </a:lnTo>
                  <a:lnTo>
                    <a:pt x="12117324" y="565404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57622" y="785621"/>
              <a:ext cx="5599176" cy="131978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357621" y="785622"/>
            <a:ext cx="5599430" cy="1320165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ts val="1939"/>
              </a:lnSpc>
            </a:pPr>
            <a:r>
              <a:rPr sz="1800" b="1" dirty="0">
                <a:solidFill>
                  <a:srgbClr val="00AF50"/>
                </a:solidFill>
                <a:latin typeface="Verdana"/>
                <a:cs typeface="Verdana"/>
              </a:rPr>
              <a:t>İpc</a:t>
            </a:r>
            <a:r>
              <a:rPr sz="1800" b="1" spc="-4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b="1" spc="-10" dirty="0">
                <a:solidFill>
                  <a:srgbClr val="00AF50"/>
                </a:solidFill>
                <a:latin typeface="Verdana"/>
                <a:cs typeface="Verdana"/>
              </a:rPr>
              <a:t>Sorgula:</a:t>
            </a:r>
            <a:endParaRPr sz="1800">
              <a:latin typeface="Verdana"/>
              <a:cs typeface="Verdana"/>
            </a:endParaRPr>
          </a:p>
          <a:p>
            <a:pPr marL="91440" marR="88265" indent="80645">
              <a:lnSpc>
                <a:spcPct val="100000"/>
              </a:lnSpc>
              <a:tabLst>
                <a:tab pos="1066165" algn="l"/>
              </a:tabLst>
            </a:pPr>
            <a:r>
              <a:rPr sz="1800" b="1" dirty="0">
                <a:solidFill>
                  <a:srgbClr val="00AF50"/>
                </a:solidFill>
                <a:latin typeface="Verdana"/>
                <a:cs typeface="Verdana"/>
              </a:rPr>
              <a:t>Kurumunuzca</a:t>
            </a:r>
            <a:r>
              <a:rPr sz="1800" b="1" spc="-7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AF50"/>
                </a:solidFill>
                <a:latin typeface="Verdana"/>
                <a:cs typeface="Verdana"/>
              </a:rPr>
              <a:t>bilgisi</a:t>
            </a:r>
            <a:r>
              <a:rPr sz="1800" b="1" spc="-7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AF50"/>
                </a:solidFill>
                <a:latin typeface="Verdana"/>
                <a:cs typeface="Verdana"/>
              </a:rPr>
              <a:t>yasal</a:t>
            </a:r>
            <a:r>
              <a:rPr sz="1800" b="1" spc="-8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AF50"/>
                </a:solidFill>
                <a:latin typeface="Verdana"/>
                <a:cs typeface="Verdana"/>
              </a:rPr>
              <a:t>süreden</a:t>
            </a:r>
            <a:r>
              <a:rPr sz="1800" b="1" spc="-5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b="1" spc="-10" dirty="0">
                <a:solidFill>
                  <a:srgbClr val="00AF50"/>
                </a:solidFill>
                <a:latin typeface="Verdana"/>
                <a:cs typeface="Verdana"/>
              </a:rPr>
              <a:t>sonra </a:t>
            </a:r>
            <a:r>
              <a:rPr sz="1800" b="1" dirty="0">
                <a:solidFill>
                  <a:srgbClr val="00AF50"/>
                </a:solidFill>
                <a:latin typeface="Verdana"/>
                <a:cs typeface="Verdana"/>
              </a:rPr>
              <a:t>girilen</a:t>
            </a:r>
            <a:r>
              <a:rPr sz="1800" b="1" spc="-7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AF50"/>
                </a:solidFill>
                <a:latin typeface="Verdana"/>
                <a:cs typeface="Verdana"/>
              </a:rPr>
              <a:t>veya</a:t>
            </a:r>
            <a:r>
              <a:rPr sz="1800" b="1" spc="-8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AF50"/>
                </a:solidFill>
                <a:latin typeface="Verdana"/>
                <a:cs typeface="Verdana"/>
              </a:rPr>
              <a:t>hiç</a:t>
            </a:r>
            <a:r>
              <a:rPr sz="1800" b="1" spc="-8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AF50"/>
                </a:solidFill>
                <a:latin typeface="Verdana"/>
                <a:cs typeface="Verdana"/>
              </a:rPr>
              <a:t>girilmeyen</a:t>
            </a:r>
            <a:r>
              <a:rPr sz="1800" b="1" spc="-7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AF50"/>
                </a:solidFill>
                <a:latin typeface="Verdana"/>
                <a:cs typeface="Verdana"/>
              </a:rPr>
              <a:t>sigortalılar</a:t>
            </a:r>
            <a:r>
              <a:rPr sz="1800" b="1" spc="-7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b="1" spc="-20" dirty="0">
                <a:solidFill>
                  <a:srgbClr val="00AF50"/>
                </a:solidFill>
                <a:latin typeface="Verdana"/>
                <a:cs typeface="Verdana"/>
              </a:rPr>
              <a:t>için </a:t>
            </a:r>
            <a:r>
              <a:rPr sz="1800" b="1" dirty="0">
                <a:solidFill>
                  <a:srgbClr val="00AF50"/>
                </a:solidFill>
                <a:latin typeface="Verdana"/>
                <a:cs typeface="Verdana"/>
              </a:rPr>
              <a:t>sistem</a:t>
            </a:r>
            <a:r>
              <a:rPr sz="1800" b="1" spc="-114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AF50"/>
                </a:solidFill>
                <a:latin typeface="Verdana"/>
                <a:cs typeface="Verdana"/>
              </a:rPr>
              <a:t>tarafından</a:t>
            </a:r>
            <a:r>
              <a:rPr sz="1800" b="1" spc="-8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AF50"/>
                </a:solidFill>
                <a:latin typeface="Verdana"/>
                <a:cs typeface="Verdana"/>
              </a:rPr>
              <a:t>oluşturulan</a:t>
            </a:r>
            <a:r>
              <a:rPr sz="1800" b="1" spc="-8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00AF50"/>
                </a:solidFill>
                <a:latin typeface="Verdana"/>
                <a:cs typeface="Verdana"/>
              </a:rPr>
              <a:t>İdari</a:t>
            </a:r>
            <a:r>
              <a:rPr sz="1800" b="1" spc="-9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b="1" spc="-20" dirty="0">
                <a:solidFill>
                  <a:srgbClr val="00AF50"/>
                </a:solidFill>
                <a:latin typeface="Verdana"/>
                <a:cs typeface="Verdana"/>
              </a:rPr>
              <a:t>Para </a:t>
            </a:r>
            <a:r>
              <a:rPr sz="1800" b="1" spc="-10" dirty="0">
                <a:solidFill>
                  <a:srgbClr val="00AF50"/>
                </a:solidFill>
                <a:latin typeface="Verdana"/>
                <a:cs typeface="Verdana"/>
              </a:rPr>
              <a:t>Cezası</a:t>
            </a:r>
            <a:r>
              <a:rPr sz="1800" b="1" dirty="0">
                <a:solidFill>
                  <a:srgbClr val="00AF50"/>
                </a:solidFill>
                <a:latin typeface="Verdana"/>
                <a:cs typeface="Verdana"/>
              </a:rPr>
              <a:t>	Listesi</a:t>
            </a:r>
            <a:r>
              <a:rPr sz="1800" b="1" spc="-3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b="1" spc="-10" dirty="0">
                <a:solidFill>
                  <a:srgbClr val="00AF50"/>
                </a:solidFill>
                <a:latin typeface="Verdana"/>
                <a:cs typeface="Verdana"/>
              </a:rPr>
              <a:t>Sorgulanmaktadır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031747" y="1260094"/>
            <a:ext cx="4188460" cy="5118100"/>
            <a:chOff x="1031747" y="1260094"/>
            <a:chExt cx="4188460" cy="5118100"/>
          </a:xfrm>
        </p:grpSpPr>
        <p:sp>
          <p:nvSpPr>
            <p:cNvPr id="9" name="object 9"/>
            <p:cNvSpPr/>
            <p:nvPr/>
          </p:nvSpPr>
          <p:spPr>
            <a:xfrm>
              <a:off x="1044701" y="2355341"/>
              <a:ext cx="966469" cy="193675"/>
            </a:xfrm>
            <a:custGeom>
              <a:avLst/>
              <a:gdLst/>
              <a:ahLst/>
              <a:cxnLst/>
              <a:rect l="l" t="t" r="r" b="b"/>
              <a:pathLst>
                <a:path w="966469" h="193675">
                  <a:moveTo>
                    <a:pt x="96773" y="0"/>
                  </a:moveTo>
                  <a:lnTo>
                    <a:pt x="0" y="96774"/>
                  </a:lnTo>
                  <a:lnTo>
                    <a:pt x="96773" y="193548"/>
                  </a:lnTo>
                  <a:lnTo>
                    <a:pt x="96773" y="145161"/>
                  </a:lnTo>
                  <a:lnTo>
                    <a:pt x="966216" y="145161"/>
                  </a:lnTo>
                  <a:lnTo>
                    <a:pt x="966216" y="48387"/>
                  </a:lnTo>
                  <a:lnTo>
                    <a:pt x="96773" y="48387"/>
                  </a:lnTo>
                  <a:lnTo>
                    <a:pt x="96773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44701" y="2355341"/>
              <a:ext cx="966469" cy="193675"/>
            </a:xfrm>
            <a:custGeom>
              <a:avLst/>
              <a:gdLst/>
              <a:ahLst/>
              <a:cxnLst/>
              <a:rect l="l" t="t" r="r" b="b"/>
              <a:pathLst>
                <a:path w="966469" h="193675">
                  <a:moveTo>
                    <a:pt x="966216" y="145161"/>
                  </a:moveTo>
                  <a:lnTo>
                    <a:pt x="96773" y="145161"/>
                  </a:lnTo>
                  <a:lnTo>
                    <a:pt x="96773" y="193548"/>
                  </a:lnTo>
                  <a:lnTo>
                    <a:pt x="0" y="96774"/>
                  </a:lnTo>
                  <a:lnTo>
                    <a:pt x="96773" y="0"/>
                  </a:lnTo>
                  <a:lnTo>
                    <a:pt x="96773" y="48387"/>
                  </a:lnTo>
                  <a:lnTo>
                    <a:pt x="966216" y="48387"/>
                  </a:lnTo>
                  <a:lnTo>
                    <a:pt x="966216" y="145161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007361" y="1260094"/>
              <a:ext cx="3213100" cy="1234440"/>
            </a:xfrm>
            <a:custGeom>
              <a:avLst/>
              <a:gdLst/>
              <a:ahLst/>
              <a:cxnLst/>
              <a:rect l="l" t="t" r="r" b="b"/>
              <a:pathLst>
                <a:path w="3213100" h="1234439">
                  <a:moveTo>
                    <a:pt x="3137840" y="26349"/>
                  </a:moveTo>
                  <a:lnTo>
                    <a:pt x="0" y="1215643"/>
                  </a:lnTo>
                  <a:lnTo>
                    <a:pt x="7112" y="1234185"/>
                  </a:lnTo>
                  <a:lnTo>
                    <a:pt x="3144844" y="44884"/>
                  </a:lnTo>
                  <a:lnTo>
                    <a:pt x="3137840" y="26349"/>
                  </a:lnTo>
                  <a:close/>
                </a:path>
                <a:path w="3213100" h="1234439">
                  <a:moveTo>
                    <a:pt x="3200402" y="21843"/>
                  </a:moveTo>
                  <a:lnTo>
                    <a:pt x="3149727" y="21843"/>
                  </a:lnTo>
                  <a:lnTo>
                    <a:pt x="3156712" y="40385"/>
                  </a:lnTo>
                  <a:lnTo>
                    <a:pt x="3144844" y="44884"/>
                  </a:lnTo>
                  <a:lnTo>
                    <a:pt x="3154807" y="71246"/>
                  </a:lnTo>
                  <a:lnTo>
                    <a:pt x="3200402" y="21843"/>
                  </a:lnTo>
                  <a:close/>
                </a:path>
                <a:path w="3213100" h="1234439">
                  <a:moveTo>
                    <a:pt x="3149727" y="21843"/>
                  </a:moveTo>
                  <a:lnTo>
                    <a:pt x="3137840" y="26349"/>
                  </a:lnTo>
                  <a:lnTo>
                    <a:pt x="3144844" y="44884"/>
                  </a:lnTo>
                  <a:lnTo>
                    <a:pt x="3156712" y="40385"/>
                  </a:lnTo>
                  <a:lnTo>
                    <a:pt x="3149727" y="21843"/>
                  </a:lnTo>
                  <a:close/>
                </a:path>
                <a:path w="3213100" h="1234439">
                  <a:moveTo>
                    <a:pt x="3127883" y="0"/>
                  </a:moveTo>
                  <a:lnTo>
                    <a:pt x="3137840" y="26349"/>
                  </a:lnTo>
                  <a:lnTo>
                    <a:pt x="3149727" y="21843"/>
                  </a:lnTo>
                  <a:lnTo>
                    <a:pt x="3200402" y="21843"/>
                  </a:lnTo>
                  <a:lnTo>
                    <a:pt x="3212591" y="8635"/>
                  </a:lnTo>
                  <a:lnTo>
                    <a:pt x="312788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777233" y="2679954"/>
              <a:ext cx="889000" cy="3685540"/>
            </a:xfrm>
            <a:custGeom>
              <a:avLst/>
              <a:gdLst/>
              <a:ahLst/>
              <a:cxnLst/>
              <a:rect l="l" t="t" r="r" b="b"/>
              <a:pathLst>
                <a:path w="889000" h="3685540">
                  <a:moveTo>
                    <a:pt x="666368" y="0"/>
                  </a:moveTo>
                  <a:lnTo>
                    <a:pt x="222123" y="0"/>
                  </a:lnTo>
                  <a:lnTo>
                    <a:pt x="222123" y="3240786"/>
                  </a:lnTo>
                  <a:lnTo>
                    <a:pt x="0" y="3240786"/>
                  </a:lnTo>
                  <a:lnTo>
                    <a:pt x="444245" y="3685032"/>
                  </a:lnTo>
                  <a:lnTo>
                    <a:pt x="888491" y="3240786"/>
                  </a:lnTo>
                  <a:lnTo>
                    <a:pt x="666368" y="3240786"/>
                  </a:lnTo>
                  <a:lnTo>
                    <a:pt x="666368" y="0"/>
                  </a:lnTo>
                  <a:close/>
                </a:path>
              </a:pathLst>
            </a:custGeom>
            <a:solidFill>
              <a:srgbClr val="BCE6F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777233" y="2679954"/>
              <a:ext cx="889000" cy="3685540"/>
            </a:xfrm>
            <a:custGeom>
              <a:avLst/>
              <a:gdLst/>
              <a:ahLst/>
              <a:cxnLst/>
              <a:rect l="l" t="t" r="r" b="b"/>
              <a:pathLst>
                <a:path w="889000" h="3685540">
                  <a:moveTo>
                    <a:pt x="0" y="3240786"/>
                  </a:moveTo>
                  <a:lnTo>
                    <a:pt x="222123" y="3240786"/>
                  </a:lnTo>
                  <a:lnTo>
                    <a:pt x="222123" y="0"/>
                  </a:lnTo>
                  <a:lnTo>
                    <a:pt x="666368" y="0"/>
                  </a:lnTo>
                  <a:lnTo>
                    <a:pt x="666368" y="3240786"/>
                  </a:lnTo>
                  <a:lnTo>
                    <a:pt x="888491" y="3240786"/>
                  </a:lnTo>
                  <a:lnTo>
                    <a:pt x="444245" y="3685032"/>
                  </a:lnTo>
                  <a:lnTo>
                    <a:pt x="0" y="3240786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32</a:t>
            </a:fld>
            <a:endParaRPr spc="-25"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2668"/>
            <a:ext cx="12192000" cy="5756275"/>
            <a:chOff x="0" y="772668"/>
            <a:chExt cx="12192000" cy="57562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81812"/>
              <a:ext cx="12192000" cy="571042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1" y="777240"/>
              <a:ext cx="12191365" cy="5720080"/>
            </a:xfrm>
            <a:custGeom>
              <a:avLst/>
              <a:gdLst/>
              <a:ahLst/>
              <a:cxnLst/>
              <a:rect l="l" t="t" r="r" b="b"/>
              <a:pathLst>
                <a:path w="12191365" h="5720080">
                  <a:moveTo>
                    <a:pt x="0" y="5719572"/>
                  </a:moveTo>
                  <a:lnTo>
                    <a:pt x="12191238" y="5719572"/>
                  </a:lnTo>
                </a:path>
                <a:path w="12191365" h="5720080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173729" y="4174997"/>
              <a:ext cx="512445" cy="245745"/>
            </a:xfrm>
            <a:custGeom>
              <a:avLst/>
              <a:gdLst/>
              <a:ahLst/>
              <a:cxnLst/>
              <a:rect l="l" t="t" r="r" b="b"/>
              <a:pathLst>
                <a:path w="512445" h="245745">
                  <a:moveTo>
                    <a:pt x="256031" y="0"/>
                  </a:moveTo>
                  <a:lnTo>
                    <a:pt x="197342" y="3236"/>
                  </a:lnTo>
                  <a:lnTo>
                    <a:pt x="143458" y="12458"/>
                  </a:lnTo>
                  <a:lnTo>
                    <a:pt x="95918" y="26932"/>
                  </a:lnTo>
                  <a:lnTo>
                    <a:pt x="56263" y="45924"/>
                  </a:lnTo>
                  <a:lnTo>
                    <a:pt x="6764" y="94532"/>
                  </a:lnTo>
                  <a:lnTo>
                    <a:pt x="0" y="122681"/>
                  </a:lnTo>
                  <a:lnTo>
                    <a:pt x="6764" y="150831"/>
                  </a:lnTo>
                  <a:lnTo>
                    <a:pt x="56263" y="199439"/>
                  </a:lnTo>
                  <a:lnTo>
                    <a:pt x="95918" y="218431"/>
                  </a:lnTo>
                  <a:lnTo>
                    <a:pt x="143458" y="232905"/>
                  </a:lnTo>
                  <a:lnTo>
                    <a:pt x="197342" y="242127"/>
                  </a:lnTo>
                  <a:lnTo>
                    <a:pt x="256031" y="245363"/>
                  </a:lnTo>
                  <a:lnTo>
                    <a:pt x="314721" y="242127"/>
                  </a:lnTo>
                  <a:lnTo>
                    <a:pt x="368605" y="232905"/>
                  </a:lnTo>
                  <a:lnTo>
                    <a:pt x="416145" y="218431"/>
                  </a:lnTo>
                  <a:lnTo>
                    <a:pt x="455800" y="199439"/>
                  </a:lnTo>
                  <a:lnTo>
                    <a:pt x="505299" y="150831"/>
                  </a:lnTo>
                  <a:lnTo>
                    <a:pt x="512064" y="122681"/>
                  </a:lnTo>
                  <a:lnTo>
                    <a:pt x="505299" y="94532"/>
                  </a:lnTo>
                  <a:lnTo>
                    <a:pt x="455800" y="45924"/>
                  </a:lnTo>
                  <a:lnTo>
                    <a:pt x="416145" y="26932"/>
                  </a:lnTo>
                  <a:lnTo>
                    <a:pt x="368605" y="12458"/>
                  </a:lnTo>
                  <a:lnTo>
                    <a:pt x="314721" y="3236"/>
                  </a:lnTo>
                  <a:lnTo>
                    <a:pt x="256031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173729" y="4174997"/>
              <a:ext cx="512445" cy="245745"/>
            </a:xfrm>
            <a:custGeom>
              <a:avLst/>
              <a:gdLst/>
              <a:ahLst/>
              <a:cxnLst/>
              <a:rect l="l" t="t" r="r" b="b"/>
              <a:pathLst>
                <a:path w="512445" h="245745">
                  <a:moveTo>
                    <a:pt x="0" y="122681"/>
                  </a:moveTo>
                  <a:lnTo>
                    <a:pt x="26032" y="68702"/>
                  </a:lnTo>
                  <a:lnTo>
                    <a:pt x="95918" y="26932"/>
                  </a:lnTo>
                  <a:lnTo>
                    <a:pt x="143458" y="12458"/>
                  </a:lnTo>
                  <a:lnTo>
                    <a:pt x="197342" y="3236"/>
                  </a:lnTo>
                  <a:lnTo>
                    <a:pt x="256031" y="0"/>
                  </a:lnTo>
                  <a:lnTo>
                    <a:pt x="314721" y="3236"/>
                  </a:lnTo>
                  <a:lnTo>
                    <a:pt x="368605" y="12458"/>
                  </a:lnTo>
                  <a:lnTo>
                    <a:pt x="416145" y="26932"/>
                  </a:lnTo>
                  <a:lnTo>
                    <a:pt x="455800" y="45924"/>
                  </a:lnTo>
                  <a:lnTo>
                    <a:pt x="505299" y="94532"/>
                  </a:lnTo>
                  <a:lnTo>
                    <a:pt x="512064" y="122681"/>
                  </a:lnTo>
                  <a:lnTo>
                    <a:pt x="505299" y="150831"/>
                  </a:lnTo>
                  <a:lnTo>
                    <a:pt x="455800" y="199439"/>
                  </a:lnTo>
                  <a:lnTo>
                    <a:pt x="416145" y="218431"/>
                  </a:lnTo>
                  <a:lnTo>
                    <a:pt x="368605" y="232905"/>
                  </a:lnTo>
                  <a:lnTo>
                    <a:pt x="314721" y="242127"/>
                  </a:lnTo>
                  <a:lnTo>
                    <a:pt x="256031" y="245363"/>
                  </a:lnTo>
                  <a:lnTo>
                    <a:pt x="197342" y="242127"/>
                  </a:lnTo>
                  <a:lnTo>
                    <a:pt x="143458" y="232905"/>
                  </a:lnTo>
                  <a:lnTo>
                    <a:pt x="95918" y="218431"/>
                  </a:lnTo>
                  <a:lnTo>
                    <a:pt x="56263" y="199439"/>
                  </a:lnTo>
                  <a:lnTo>
                    <a:pt x="6764" y="150831"/>
                  </a:lnTo>
                  <a:lnTo>
                    <a:pt x="0" y="122681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057905" y="1131570"/>
              <a:ext cx="7237730" cy="1965960"/>
            </a:xfrm>
            <a:custGeom>
              <a:avLst/>
              <a:gdLst/>
              <a:ahLst/>
              <a:cxnLst/>
              <a:rect l="l" t="t" r="r" b="b"/>
              <a:pathLst>
                <a:path w="7237730" h="1965960">
                  <a:moveTo>
                    <a:pt x="6909816" y="0"/>
                  </a:moveTo>
                  <a:lnTo>
                    <a:pt x="327659" y="0"/>
                  </a:lnTo>
                  <a:lnTo>
                    <a:pt x="279237" y="3552"/>
                  </a:lnTo>
                  <a:lnTo>
                    <a:pt x="233022" y="13871"/>
                  </a:lnTo>
                  <a:lnTo>
                    <a:pt x="189521" y="30451"/>
                  </a:lnTo>
                  <a:lnTo>
                    <a:pt x="149239" y="52784"/>
                  </a:lnTo>
                  <a:lnTo>
                    <a:pt x="112685" y="80364"/>
                  </a:lnTo>
                  <a:lnTo>
                    <a:pt x="80364" y="112685"/>
                  </a:lnTo>
                  <a:lnTo>
                    <a:pt x="52784" y="149239"/>
                  </a:lnTo>
                  <a:lnTo>
                    <a:pt x="30451" y="189521"/>
                  </a:lnTo>
                  <a:lnTo>
                    <a:pt x="13871" y="233022"/>
                  </a:lnTo>
                  <a:lnTo>
                    <a:pt x="3552" y="279237"/>
                  </a:lnTo>
                  <a:lnTo>
                    <a:pt x="0" y="327659"/>
                  </a:lnTo>
                  <a:lnTo>
                    <a:pt x="0" y="1638300"/>
                  </a:lnTo>
                  <a:lnTo>
                    <a:pt x="3552" y="1686722"/>
                  </a:lnTo>
                  <a:lnTo>
                    <a:pt x="13871" y="1732937"/>
                  </a:lnTo>
                  <a:lnTo>
                    <a:pt x="30451" y="1776438"/>
                  </a:lnTo>
                  <a:lnTo>
                    <a:pt x="52784" y="1816720"/>
                  </a:lnTo>
                  <a:lnTo>
                    <a:pt x="80364" y="1853274"/>
                  </a:lnTo>
                  <a:lnTo>
                    <a:pt x="112685" y="1885595"/>
                  </a:lnTo>
                  <a:lnTo>
                    <a:pt x="149239" y="1913175"/>
                  </a:lnTo>
                  <a:lnTo>
                    <a:pt x="189521" y="1935508"/>
                  </a:lnTo>
                  <a:lnTo>
                    <a:pt x="233022" y="1952088"/>
                  </a:lnTo>
                  <a:lnTo>
                    <a:pt x="279237" y="1962407"/>
                  </a:lnTo>
                  <a:lnTo>
                    <a:pt x="327659" y="1965959"/>
                  </a:lnTo>
                  <a:lnTo>
                    <a:pt x="6909816" y="1965959"/>
                  </a:lnTo>
                  <a:lnTo>
                    <a:pt x="6958238" y="1962407"/>
                  </a:lnTo>
                  <a:lnTo>
                    <a:pt x="7004453" y="1952088"/>
                  </a:lnTo>
                  <a:lnTo>
                    <a:pt x="7047954" y="1935508"/>
                  </a:lnTo>
                  <a:lnTo>
                    <a:pt x="7088236" y="1913175"/>
                  </a:lnTo>
                  <a:lnTo>
                    <a:pt x="7124790" y="1885595"/>
                  </a:lnTo>
                  <a:lnTo>
                    <a:pt x="7157111" y="1853274"/>
                  </a:lnTo>
                  <a:lnTo>
                    <a:pt x="7184691" y="1816720"/>
                  </a:lnTo>
                  <a:lnTo>
                    <a:pt x="7207024" y="1776438"/>
                  </a:lnTo>
                  <a:lnTo>
                    <a:pt x="7223604" y="1732937"/>
                  </a:lnTo>
                  <a:lnTo>
                    <a:pt x="7233923" y="1686722"/>
                  </a:lnTo>
                  <a:lnTo>
                    <a:pt x="7237476" y="1638300"/>
                  </a:lnTo>
                  <a:lnTo>
                    <a:pt x="7237476" y="327659"/>
                  </a:lnTo>
                  <a:lnTo>
                    <a:pt x="7233923" y="279237"/>
                  </a:lnTo>
                  <a:lnTo>
                    <a:pt x="7223604" y="233022"/>
                  </a:lnTo>
                  <a:lnTo>
                    <a:pt x="7207024" y="189521"/>
                  </a:lnTo>
                  <a:lnTo>
                    <a:pt x="7184691" y="149239"/>
                  </a:lnTo>
                  <a:lnTo>
                    <a:pt x="7157111" y="112685"/>
                  </a:lnTo>
                  <a:lnTo>
                    <a:pt x="7124790" y="80364"/>
                  </a:lnTo>
                  <a:lnTo>
                    <a:pt x="7088236" y="52784"/>
                  </a:lnTo>
                  <a:lnTo>
                    <a:pt x="7047954" y="30451"/>
                  </a:lnTo>
                  <a:lnTo>
                    <a:pt x="7004453" y="13871"/>
                  </a:lnTo>
                  <a:lnTo>
                    <a:pt x="6958238" y="3552"/>
                  </a:lnTo>
                  <a:lnTo>
                    <a:pt x="6909816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57905" y="1131570"/>
              <a:ext cx="7237730" cy="1965960"/>
            </a:xfrm>
            <a:custGeom>
              <a:avLst/>
              <a:gdLst/>
              <a:ahLst/>
              <a:cxnLst/>
              <a:rect l="l" t="t" r="r" b="b"/>
              <a:pathLst>
                <a:path w="7237730" h="1965960">
                  <a:moveTo>
                    <a:pt x="0" y="327659"/>
                  </a:moveTo>
                  <a:lnTo>
                    <a:pt x="3552" y="279237"/>
                  </a:lnTo>
                  <a:lnTo>
                    <a:pt x="13871" y="233022"/>
                  </a:lnTo>
                  <a:lnTo>
                    <a:pt x="30451" y="189521"/>
                  </a:lnTo>
                  <a:lnTo>
                    <a:pt x="52784" y="149239"/>
                  </a:lnTo>
                  <a:lnTo>
                    <a:pt x="80364" y="112685"/>
                  </a:lnTo>
                  <a:lnTo>
                    <a:pt x="112685" y="80364"/>
                  </a:lnTo>
                  <a:lnTo>
                    <a:pt x="149239" y="52784"/>
                  </a:lnTo>
                  <a:lnTo>
                    <a:pt x="189521" y="30451"/>
                  </a:lnTo>
                  <a:lnTo>
                    <a:pt x="233022" y="13871"/>
                  </a:lnTo>
                  <a:lnTo>
                    <a:pt x="279237" y="3552"/>
                  </a:lnTo>
                  <a:lnTo>
                    <a:pt x="327659" y="0"/>
                  </a:lnTo>
                  <a:lnTo>
                    <a:pt x="6909816" y="0"/>
                  </a:lnTo>
                  <a:lnTo>
                    <a:pt x="6958238" y="3552"/>
                  </a:lnTo>
                  <a:lnTo>
                    <a:pt x="7004453" y="13871"/>
                  </a:lnTo>
                  <a:lnTo>
                    <a:pt x="7047954" y="30451"/>
                  </a:lnTo>
                  <a:lnTo>
                    <a:pt x="7088236" y="52784"/>
                  </a:lnTo>
                  <a:lnTo>
                    <a:pt x="7124790" y="80364"/>
                  </a:lnTo>
                  <a:lnTo>
                    <a:pt x="7157111" y="112685"/>
                  </a:lnTo>
                  <a:lnTo>
                    <a:pt x="7184691" y="149239"/>
                  </a:lnTo>
                  <a:lnTo>
                    <a:pt x="7207024" y="189521"/>
                  </a:lnTo>
                  <a:lnTo>
                    <a:pt x="7223604" y="233022"/>
                  </a:lnTo>
                  <a:lnTo>
                    <a:pt x="7233923" y="279237"/>
                  </a:lnTo>
                  <a:lnTo>
                    <a:pt x="7237476" y="327659"/>
                  </a:lnTo>
                  <a:lnTo>
                    <a:pt x="7237476" y="1638300"/>
                  </a:lnTo>
                  <a:lnTo>
                    <a:pt x="7233923" y="1686722"/>
                  </a:lnTo>
                  <a:lnTo>
                    <a:pt x="7223604" y="1732937"/>
                  </a:lnTo>
                  <a:lnTo>
                    <a:pt x="7207024" y="1776438"/>
                  </a:lnTo>
                  <a:lnTo>
                    <a:pt x="7184691" y="1816720"/>
                  </a:lnTo>
                  <a:lnTo>
                    <a:pt x="7157111" y="1853274"/>
                  </a:lnTo>
                  <a:lnTo>
                    <a:pt x="7124790" y="1885595"/>
                  </a:lnTo>
                  <a:lnTo>
                    <a:pt x="7088236" y="1913175"/>
                  </a:lnTo>
                  <a:lnTo>
                    <a:pt x="7047954" y="1935508"/>
                  </a:lnTo>
                  <a:lnTo>
                    <a:pt x="7004453" y="1952088"/>
                  </a:lnTo>
                  <a:lnTo>
                    <a:pt x="6958238" y="1962407"/>
                  </a:lnTo>
                  <a:lnTo>
                    <a:pt x="6909816" y="1965959"/>
                  </a:lnTo>
                  <a:lnTo>
                    <a:pt x="327659" y="1965959"/>
                  </a:lnTo>
                  <a:lnTo>
                    <a:pt x="279237" y="1962407"/>
                  </a:lnTo>
                  <a:lnTo>
                    <a:pt x="233022" y="1952088"/>
                  </a:lnTo>
                  <a:lnTo>
                    <a:pt x="189521" y="1935508"/>
                  </a:lnTo>
                  <a:lnTo>
                    <a:pt x="149239" y="1913175"/>
                  </a:lnTo>
                  <a:lnTo>
                    <a:pt x="112685" y="1885595"/>
                  </a:lnTo>
                  <a:lnTo>
                    <a:pt x="80364" y="1853274"/>
                  </a:lnTo>
                  <a:lnTo>
                    <a:pt x="52784" y="1816720"/>
                  </a:lnTo>
                  <a:lnTo>
                    <a:pt x="30451" y="1776438"/>
                  </a:lnTo>
                  <a:lnTo>
                    <a:pt x="13871" y="1732937"/>
                  </a:lnTo>
                  <a:lnTo>
                    <a:pt x="3552" y="1686722"/>
                  </a:lnTo>
                  <a:lnTo>
                    <a:pt x="0" y="1638300"/>
                  </a:lnTo>
                  <a:lnTo>
                    <a:pt x="0" y="327659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Sicilden</a:t>
            </a:r>
            <a:r>
              <a:rPr spc="-60" dirty="0"/>
              <a:t> </a:t>
            </a:r>
            <a:r>
              <a:rPr dirty="0"/>
              <a:t>Durum</a:t>
            </a:r>
            <a:r>
              <a:rPr spc="-60" dirty="0"/>
              <a:t> </a:t>
            </a:r>
            <a:r>
              <a:rPr spc="-10" dirty="0"/>
              <a:t>Sorgulama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33</a:t>
            </a:fld>
            <a:endParaRPr spc="-25"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233166" y="1140078"/>
            <a:ext cx="6647180" cy="194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Sicilden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Durum</a:t>
            </a:r>
            <a:r>
              <a:rPr sz="18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Sorgulama: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</a:rPr>
              <a:t>T.C.</a:t>
            </a:r>
            <a:r>
              <a:rPr sz="18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kimlik</a:t>
            </a:r>
            <a:r>
              <a:rPr sz="1800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numarası</a:t>
            </a:r>
            <a:r>
              <a:rPr sz="18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veya</a:t>
            </a:r>
            <a:r>
              <a:rPr sz="18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emeklilik</a:t>
            </a:r>
            <a:r>
              <a:rPr sz="18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sicil</a:t>
            </a:r>
            <a:r>
              <a:rPr sz="18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numarası</a:t>
            </a:r>
            <a:endParaRPr sz="1800">
              <a:latin typeface="Verdana"/>
              <a:cs typeface="Verdana"/>
            </a:endParaRPr>
          </a:p>
          <a:p>
            <a:pPr marL="12700" marR="5080">
              <a:lnSpc>
                <a:spcPct val="100000"/>
              </a:lnSpc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bilinmeyen</a:t>
            </a:r>
            <a:r>
              <a:rPr sz="18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sigortalıların</a:t>
            </a:r>
            <a:r>
              <a:rPr sz="1800" spc="-9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kimlik</a:t>
            </a:r>
            <a:r>
              <a:rPr sz="1800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veya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emekli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sicil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numarası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ve</a:t>
            </a:r>
            <a:r>
              <a:rPr sz="18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doğum</a:t>
            </a:r>
            <a:r>
              <a:rPr sz="1800" spc="-1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tarihi</a:t>
            </a:r>
            <a:r>
              <a:rPr sz="18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ile</a:t>
            </a:r>
            <a:r>
              <a:rPr sz="18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sorgulama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yapılabilir.</a:t>
            </a:r>
            <a:endParaRPr sz="1800">
              <a:latin typeface="Verdana"/>
              <a:cs typeface="Verdana"/>
            </a:endParaRPr>
          </a:p>
          <a:p>
            <a:pPr marL="12700" marR="155575">
              <a:lnSpc>
                <a:spcPct val="100000"/>
              </a:lnSpc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Sorgu</a:t>
            </a:r>
            <a:r>
              <a:rPr sz="18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sonucunda</a:t>
            </a:r>
            <a:r>
              <a:rPr sz="18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kişinin</a:t>
            </a:r>
            <a:r>
              <a:rPr sz="18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14/04/2012 öncesi</a:t>
            </a: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emekli</a:t>
            </a: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FF0000"/>
                </a:solidFill>
                <a:latin typeface="Verdana"/>
                <a:cs typeface="Verdana"/>
              </a:rPr>
              <a:t>olup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olmadığı</a:t>
            </a:r>
            <a:r>
              <a:rPr sz="18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veya</a:t>
            </a:r>
            <a:r>
              <a:rPr sz="18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Hitap</a:t>
            </a:r>
            <a:r>
              <a:rPr sz="18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kaydının</a:t>
            </a:r>
            <a:r>
              <a:rPr sz="1800" spc="-8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bulunup</a:t>
            </a: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bulunmadığının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tespiti</a:t>
            </a:r>
            <a:r>
              <a:rPr sz="1800" spc="-1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r>
              <a:rPr sz="18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alandan</a:t>
            </a: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yapılabilmektedir.</a:t>
            </a:r>
            <a:endParaRPr sz="1800">
              <a:latin typeface="Verdana"/>
              <a:cs typeface="Verdana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Sicilden</a:t>
            </a:r>
            <a:r>
              <a:rPr spc="-60" dirty="0"/>
              <a:t> </a:t>
            </a:r>
            <a:r>
              <a:rPr dirty="0"/>
              <a:t>Durum</a:t>
            </a:r>
            <a:r>
              <a:rPr spc="-60" dirty="0"/>
              <a:t> </a:t>
            </a:r>
            <a:r>
              <a:rPr spc="-10" dirty="0"/>
              <a:t>Sorgulama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9057" y="708469"/>
            <a:ext cx="12117705" cy="5730875"/>
            <a:chOff x="79057" y="708469"/>
            <a:chExt cx="12117705" cy="57308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391" y="717803"/>
              <a:ext cx="12103608" cy="571195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3819" y="713231"/>
              <a:ext cx="12108180" cy="5721350"/>
            </a:xfrm>
            <a:custGeom>
              <a:avLst/>
              <a:gdLst/>
              <a:ahLst/>
              <a:cxnLst/>
              <a:rect l="l" t="t" r="r" b="b"/>
              <a:pathLst>
                <a:path w="12108180" h="5721350">
                  <a:moveTo>
                    <a:pt x="12108180" y="0"/>
                  </a:moveTo>
                  <a:lnTo>
                    <a:pt x="0" y="0"/>
                  </a:lnTo>
                  <a:lnTo>
                    <a:pt x="0" y="5721096"/>
                  </a:lnTo>
                  <a:lnTo>
                    <a:pt x="12108180" y="5721096"/>
                  </a:lnTo>
                </a:path>
              </a:pathLst>
            </a:custGeom>
            <a:ln w="9143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1717" y="3429761"/>
              <a:ext cx="375285" cy="257810"/>
            </a:xfrm>
            <a:custGeom>
              <a:avLst/>
              <a:gdLst/>
              <a:ahLst/>
              <a:cxnLst/>
              <a:rect l="l" t="t" r="r" b="b"/>
              <a:pathLst>
                <a:path w="375285" h="257810">
                  <a:moveTo>
                    <a:pt x="187452" y="0"/>
                  </a:moveTo>
                  <a:lnTo>
                    <a:pt x="128211" y="6565"/>
                  </a:lnTo>
                  <a:lnTo>
                    <a:pt x="76754" y="24847"/>
                  </a:lnTo>
                  <a:lnTo>
                    <a:pt x="36173" y="52724"/>
                  </a:lnTo>
                  <a:lnTo>
                    <a:pt x="9558" y="88075"/>
                  </a:lnTo>
                  <a:lnTo>
                    <a:pt x="0" y="128777"/>
                  </a:lnTo>
                  <a:lnTo>
                    <a:pt x="9558" y="169480"/>
                  </a:lnTo>
                  <a:lnTo>
                    <a:pt x="36173" y="204831"/>
                  </a:lnTo>
                  <a:lnTo>
                    <a:pt x="76754" y="232708"/>
                  </a:lnTo>
                  <a:lnTo>
                    <a:pt x="128211" y="250990"/>
                  </a:lnTo>
                  <a:lnTo>
                    <a:pt x="187452" y="257556"/>
                  </a:lnTo>
                  <a:lnTo>
                    <a:pt x="246692" y="250990"/>
                  </a:lnTo>
                  <a:lnTo>
                    <a:pt x="298149" y="232708"/>
                  </a:lnTo>
                  <a:lnTo>
                    <a:pt x="338730" y="204831"/>
                  </a:lnTo>
                  <a:lnTo>
                    <a:pt x="365345" y="169480"/>
                  </a:lnTo>
                  <a:lnTo>
                    <a:pt x="374904" y="128777"/>
                  </a:lnTo>
                  <a:lnTo>
                    <a:pt x="365345" y="88075"/>
                  </a:lnTo>
                  <a:lnTo>
                    <a:pt x="338730" y="52724"/>
                  </a:lnTo>
                  <a:lnTo>
                    <a:pt x="298149" y="24847"/>
                  </a:lnTo>
                  <a:lnTo>
                    <a:pt x="246692" y="6565"/>
                  </a:lnTo>
                  <a:lnTo>
                    <a:pt x="187452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601717" y="3429761"/>
              <a:ext cx="375285" cy="257810"/>
            </a:xfrm>
            <a:custGeom>
              <a:avLst/>
              <a:gdLst/>
              <a:ahLst/>
              <a:cxnLst/>
              <a:rect l="l" t="t" r="r" b="b"/>
              <a:pathLst>
                <a:path w="375285" h="257810">
                  <a:moveTo>
                    <a:pt x="0" y="128777"/>
                  </a:moveTo>
                  <a:lnTo>
                    <a:pt x="9558" y="88075"/>
                  </a:lnTo>
                  <a:lnTo>
                    <a:pt x="36173" y="52724"/>
                  </a:lnTo>
                  <a:lnTo>
                    <a:pt x="76754" y="24847"/>
                  </a:lnTo>
                  <a:lnTo>
                    <a:pt x="128211" y="6565"/>
                  </a:lnTo>
                  <a:lnTo>
                    <a:pt x="187452" y="0"/>
                  </a:lnTo>
                  <a:lnTo>
                    <a:pt x="246692" y="6565"/>
                  </a:lnTo>
                  <a:lnTo>
                    <a:pt x="298149" y="24847"/>
                  </a:lnTo>
                  <a:lnTo>
                    <a:pt x="338730" y="52724"/>
                  </a:lnTo>
                  <a:lnTo>
                    <a:pt x="365345" y="88075"/>
                  </a:lnTo>
                  <a:lnTo>
                    <a:pt x="374904" y="128777"/>
                  </a:lnTo>
                  <a:lnTo>
                    <a:pt x="365345" y="169480"/>
                  </a:lnTo>
                  <a:lnTo>
                    <a:pt x="338730" y="204831"/>
                  </a:lnTo>
                  <a:lnTo>
                    <a:pt x="298149" y="232708"/>
                  </a:lnTo>
                  <a:lnTo>
                    <a:pt x="246692" y="250990"/>
                  </a:lnTo>
                  <a:lnTo>
                    <a:pt x="187452" y="257556"/>
                  </a:lnTo>
                  <a:lnTo>
                    <a:pt x="128211" y="250990"/>
                  </a:lnTo>
                  <a:lnTo>
                    <a:pt x="76754" y="232708"/>
                  </a:lnTo>
                  <a:lnTo>
                    <a:pt x="36173" y="204831"/>
                  </a:lnTo>
                  <a:lnTo>
                    <a:pt x="9558" y="169480"/>
                  </a:lnTo>
                  <a:lnTo>
                    <a:pt x="0" y="128777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01717" y="3835146"/>
              <a:ext cx="236220" cy="15697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601717" y="3835146"/>
              <a:ext cx="236220" cy="157480"/>
            </a:xfrm>
            <a:custGeom>
              <a:avLst/>
              <a:gdLst/>
              <a:ahLst/>
              <a:cxnLst/>
              <a:rect l="l" t="t" r="r" b="b"/>
              <a:pathLst>
                <a:path w="236220" h="157479">
                  <a:moveTo>
                    <a:pt x="0" y="78485"/>
                  </a:moveTo>
                  <a:lnTo>
                    <a:pt x="9274" y="47952"/>
                  </a:lnTo>
                  <a:lnTo>
                    <a:pt x="34575" y="23002"/>
                  </a:lnTo>
                  <a:lnTo>
                    <a:pt x="72116" y="6173"/>
                  </a:lnTo>
                  <a:lnTo>
                    <a:pt x="118110" y="0"/>
                  </a:lnTo>
                  <a:lnTo>
                    <a:pt x="164103" y="6173"/>
                  </a:lnTo>
                  <a:lnTo>
                    <a:pt x="201644" y="23002"/>
                  </a:lnTo>
                  <a:lnTo>
                    <a:pt x="226945" y="47952"/>
                  </a:lnTo>
                  <a:lnTo>
                    <a:pt x="236220" y="78485"/>
                  </a:lnTo>
                  <a:lnTo>
                    <a:pt x="226945" y="109019"/>
                  </a:lnTo>
                  <a:lnTo>
                    <a:pt x="201644" y="133969"/>
                  </a:lnTo>
                  <a:lnTo>
                    <a:pt x="164103" y="150798"/>
                  </a:lnTo>
                  <a:lnTo>
                    <a:pt x="118110" y="156971"/>
                  </a:lnTo>
                  <a:lnTo>
                    <a:pt x="72116" y="150798"/>
                  </a:lnTo>
                  <a:lnTo>
                    <a:pt x="34575" y="133969"/>
                  </a:lnTo>
                  <a:lnTo>
                    <a:pt x="9274" y="109019"/>
                  </a:lnTo>
                  <a:lnTo>
                    <a:pt x="0" y="78485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774941" y="1593342"/>
              <a:ext cx="4316095" cy="2792095"/>
            </a:xfrm>
            <a:custGeom>
              <a:avLst/>
              <a:gdLst/>
              <a:ahLst/>
              <a:cxnLst/>
              <a:rect l="l" t="t" r="r" b="b"/>
              <a:pathLst>
                <a:path w="4316095" h="2792095">
                  <a:moveTo>
                    <a:pt x="3850639" y="0"/>
                  </a:moveTo>
                  <a:lnTo>
                    <a:pt x="465327" y="0"/>
                  </a:lnTo>
                  <a:lnTo>
                    <a:pt x="417741" y="2401"/>
                  </a:lnTo>
                  <a:lnTo>
                    <a:pt x="371532" y="9451"/>
                  </a:lnTo>
                  <a:lnTo>
                    <a:pt x="326933" y="20915"/>
                  </a:lnTo>
                  <a:lnTo>
                    <a:pt x="284178" y="36560"/>
                  </a:lnTo>
                  <a:lnTo>
                    <a:pt x="243500" y="56151"/>
                  </a:lnTo>
                  <a:lnTo>
                    <a:pt x="205134" y="79456"/>
                  </a:lnTo>
                  <a:lnTo>
                    <a:pt x="169313" y="106240"/>
                  </a:lnTo>
                  <a:lnTo>
                    <a:pt x="136271" y="136270"/>
                  </a:lnTo>
                  <a:lnTo>
                    <a:pt x="106240" y="169313"/>
                  </a:lnTo>
                  <a:lnTo>
                    <a:pt x="79456" y="205134"/>
                  </a:lnTo>
                  <a:lnTo>
                    <a:pt x="56151" y="243500"/>
                  </a:lnTo>
                  <a:lnTo>
                    <a:pt x="36560" y="284178"/>
                  </a:lnTo>
                  <a:lnTo>
                    <a:pt x="20915" y="326933"/>
                  </a:lnTo>
                  <a:lnTo>
                    <a:pt x="9451" y="371532"/>
                  </a:lnTo>
                  <a:lnTo>
                    <a:pt x="2401" y="417741"/>
                  </a:lnTo>
                  <a:lnTo>
                    <a:pt x="0" y="465328"/>
                  </a:lnTo>
                  <a:lnTo>
                    <a:pt x="0" y="2326640"/>
                  </a:lnTo>
                  <a:lnTo>
                    <a:pt x="2401" y="2374226"/>
                  </a:lnTo>
                  <a:lnTo>
                    <a:pt x="9451" y="2420435"/>
                  </a:lnTo>
                  <a:lnTo>
                    <a:pt x="20915" y="2465034"/>
                  </a:lnTo>
                  <a:lnTo>
                    <a:pt x="36560" y="2507789"/>
                  </a:lnTo>
                  <a:lnTo>
                    <a:pt x="56151" y="2548467"/>
                  </a:lnTo>
                  <a:lnTo>
                    <a:pt x="79456" y="2586833"/>
                  </a:lnTo>
                  <a:lnTo>
                    <a:pt x="106240" y="2622654"/>
                  </a:lnTo>
                  <a:lnTo>
                    <a:pt x="136271" y="2655697"/>
                  </a:lnTo>
                  <a:lnTo>
                    <a:pt x="169313" y="2685727"/>
                  </a:lnTo>
                  <a:lnTo>
                    <a:pt x="205134" y="2712511"/>
                  </a:lnTo>
                  <a:lnTo>
                    <a:pt x="243500" y="2735816"/>
                  </a:lnTo>
                  <a:lnTo>
                    <a:pt x="284178" y="2755407"/>
                  </a:lnTo>
                  <a:lnTo>
                    <a:pt x="326933" y="2771052"/>
                  </a:lnTo>
                  <a:lnTo>
                    <a:pt x="371532" y="2782516"/>
                  </a:lnTo>
                  <a:lnTo>
                    <a:pt x="417741" y="2789566"/>
                  </a:lnTo>
                  <a:lnTo>
                    <a:pt x="465327" y="2791968"/>
                  </a:lnTo>
                  <a:lnTo>
                    <a:pt x="3850639" y="2791968"/>
                  </a:lnTo>
                  <a:lnTo>
                    <a:pt x="3898226" y="2789566"/>
                  </a:lnTo>
                  <a:lnTo>
                    <a:pt x="3944435" y="2782516"/>
                  </a:lnTo>
                  <a:lnTo>
                    <a:pt x="3989034" y="2771052"/>
                  </a:lnTo>
                  <a:lnTo>
                    <a:pt x="4031789" y="2755407"/>
                  </a:lnTo>
                  <a:lnTo>
                    <a:pt x="4072467" y="2735816"/>
                  </a:lnTo>
                  <a:lnTo>
                    <a:pt x="4110833" y="2712511"/>
                  </a:lnTo>
                  <a:lnTo>
                    <a:pt x="4146654" y="2685727"/>
                  </a:lnTo>
                  <a:lnTo>
                    <a:pt x="4179696" y="2655697"/>
                  </a:lnTo>
                  <a:lnTo>
                    <a:pt x="4209727" y="2622654"/>
                  </a:lnTo>
                  <a:lnTo>
                    <a:pt x="4236511" y="2586833"/>
                  </a:lnTo>
                  <a:lnTo>
                    <a:pt x="4259816" y="2548467"/>
                  </a:lnTo>
                  <a:lnTo>
                    <a:pt x="4279407" y="2507789"/>
                  </a:lnTo>
                  <a:lnTo>
                    <a:pt x="4295052" y="2465034"/>
                  </a:lnTo>
                  <a:lnTo>
                    <a:pt x="4306516" y="2420435"/>
                  </a:lnTo>
                  <a:lnTo>
                    <a:pt x="4313566" y="2374226"/>
                  </a:lnTo>
                  <a:lnTo>
                    <a:pt x="4315967" y="2326640"/>
                  </a:lnTo>
                  <a:lnTo>
                    <a:pt x="4315967" y="465328"/>
                  </a:lnTo>
                  <a:lnTo>
                    <a:pt x="4313566" y="417741"/>
                  </a:lnTo>
                  <a:lnTo>
                    <a:pt x="4306516" y="371532"/>
                  </a:lnTo>
                  <a:lnTo>
                    <a:pt x="4295052" y="326933"/>
                  </a:lnTo>
                  <a:lnTo>
                    <a:pt x="4279407" y="284178"/>
                  </a:lnTo>
                  <a:lnTo>
                    <a:pt x="4259816" y="243500"/>
                  </a:lnTo>
                  <a:lnTo>
                    <a:pt x="4236511" y="205134"/>
                  </a:lnTo>
                  <a:lnTo>
                    <a:pt x="4209727" y="169313"/>
                  </a:lnTo>
                  <a:lnTo>
                    <a:pt x="4179696" y="136270"/>
                  </a:lnTo>
                  <a:lnTo>
                    <a:pt x="4146654" y="106240"/>
                  </a:lnTo>
                  <a:lnTo>
                    <a:pt x="4110833" y="79456"/>
                  </a:lnTo>
                  <a:lnTo>
                    <a:pt x="4072467" y="56151"/>
                  </a:lnTo>
                  <a:lnTo>
                    <a:pt x="4031789" y="36560"/>
                  </a:lnTo>
                  <a:lnTo>
                    <a:pt x="3989034" y="20915"/>
                  </a:lnTo>
                  <a:lnTo>
                    <a:pt x="3944435" y="9451"/>
                  </a:lnTo>
                  <a:lnTo>
                    <a:pt x="3898226" y="2401"/>
                  </a:lnTo>
                  <a:lnTo>
                    <a:pt x="3850639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774941" y="1593342"/>
              <a:ext cx="4316095" cy="2792095"/>
            </a:xfrm>
            <a:custGeom>
              <a:avLst/>
              <a:gdLst/>
              <a:ahLst/>
              <a:cxnLst/>
              <a:rect l="l" t="t" r="r" b="b"/>
              <a:pathLst>
                <a:path w="4316095" h="2792095">
                  <a:moveTo>
                    <a:pt x="0" y="465328"/>
                  </a:moveTo>
                  <a:lnTo>
                    <a:pt x="2401" y="417741"/>
                  </a:lnTo>
                  <a:lnTo>
                    <a:pt x="9451" y="371532"/>
                  </a:lnTo>
                  <a:lnTo>
                    <a:pt x="20915" y="326933"/>
                  </a:lnTo>
                  <a:lnTo>
                    <a:pt x="36560" y="284178"/>
                  </a:lnTo>
                  <a:lnTo>
                    <a:pt x="56151" y="243500"/>
                  </a:lnTo>
                  <a:lnTo>
                    <a:pt x="79456" y="205134"/>
                  </a:lnTo>
                  <a:lnTo>
                    <a:pt x="106240" y="169313"/>
                  </a:lnTo>
                  <a:lnTo>
                    <a:pt x="136271" y="136270"/>
                  </a:lnTo>
                  <a:lnTo>
                    <a:pt x="169313" y="106240"/>
                  </a:lnTo>
                  <a:lnTo>
                    <a:pt x="205134" y="79456"/>
                  </a:lnTo>
                  <a:lnTo>
                    <a:pt x="243500" y="56151"/>
                  </a:lnTo>
                  <a:lnTo>
                    <a:pt x="284178" y="36560"/>
                  </a:lnTo>
                  <a:lnTo>
                    <a:pt x="326933" y="20915"/>
                  </a:lnTo>
                  <a:lnTo>
                    <a:pt x="371532" y="9451"/>
                  </a:lnTo>
                  <a:lnTo>
                    <a:pt x="417741" y="2401"/>
                  </a:lnTo>
                  <a:lnTo>
                    <a:pt x="465327" y="0"/>
                  </a:lnTo>
                  <a:lnTo>
                    <a:pt x="3850639" y="0"/>
                  </a:lnTo>
                  <a:lnTo>
                    <a:pt x="3898226" y="2401"/>
                  </a:lnTo>
                  <a:lnTo>
                    <a:pt x="3944435" y="9451"/>
                  </a:lnTo>
                  <a:lnTo>
                    <a:pt x="3989034" y="20915"/>
                  </a:lnTo>
                  <a:lnTo>
                    <a:pt x="4031789" y="36560"/>
                  </a:lnTo>
                  <a:lnTo>
                    <a:pt x="4072467" y="56151"/>
                  </a:lnTo>
                  <a:lnTo>
                    <a:pt x="4110833" y="79456"/>
                  </a:lnTo>
                  <a:lnTo>
                    <a:pt x="4146654" y="106240"/>
                  </a:lnTo>
                  <a:lnTo>
                    <a:pt x="4179696" y="136270"/>
                  </a:lnTo>
                  <a:lnTo>
                    <a:pt x="4209727" y="169313"/>
                  </a:lnTo>
                  <a:lnTo>
                    <a:pt x="4236511" y="205134"/>
                  </a:lnTo>
                  <a:lnTo>
                    <a:pt x="4259816" y="243500"/>
                  </a:lnTo>
                  <a:lnTo>
                    <a:pt x="4279407" y="284178"/>
                  </a:lnTo>
                  <a:lnTo>
                    <a:pt x="4295052" y="326933"/>
                  </a:lnTo>
                  <a:lnTo>
                    <a:pt x="4306516" y="371532"/>
                  </a:lnTo>
                  <a:lnTo>
                    <a:pt x="4313566" y="417741"/>
                  </a:lnTo>
                  <a:lnTo>
                    <a:pt x="4315967" y="465328"/>
                  </a:lnTo>
                  <a:lnTo>
                    <a:pt x="4315967" y="2326640"/>
                  </a:lnTo>
                  <a:lnTo>
                    <a:pt x="4313566" y="2374226"/>
                  </a:lnTo>
                  <a:lnTo>
                    <a:pt x="4306516" y="2420435"/>
                  </a:lnTo>
                  <a:lnTo>
                    <a:pt x="4295052" y="2465034"/>
                  </a:lnTo>
                  <a:lnTo>
                    <a:pt x="4279407" y="2507789"/>
                  </a:lnTo>
                  <a:lnTo>
                    <a:pt x="4259816" y="2548467"/>
                  </a:lnTo>
                  <a:lnTo>
                    <a:pt x="4236511" y="2586833"/>
                  </a:lnTo>
                  <a:lnTo>
                    <a:pt x="4209727" y="2622654"/>
                  </a:lnTo>
                  <a:lnTo>
                    <a:pt x="4179696" y="2655697"/>
                  </a:lnTo>
                  <a:lnTo>
                    <a:pt x="4146654" y="2685727"/>
                  </a:lnTo>
                  <a:lnTo>
                    <a:pt x="4110833" y="2712511"/>
                  </a:lnTo>
                  <a:lnTo>
                    <a:pt x="4072467" y="2735816"/>
                  </a:lnTo>
                  <a:lnTo>
                    <a:pt x="4031789" y="2755407"/>
                  </a:lnTo>
                  <a:lnTo>
                    <a:pt x="3989034" y="2771052"/>
                  </a:lnTo>
                  <a:lnTo>
                    <a:pt x="3944435" y="2782516"/>
                  </a:lnTo>
                  <a:lnTo>
                    <a:pt x="3898226" y="2789566"/>
                  </a:lnTo>
                  <a:lnTo>
                    <a:pt x="3850639" y="2791968"/>
                  </a:lnTo>
                  <a:lnTo>
                    <a:pt x="465327" y="2791968"/>
                  </a:lnTo>
                  <a:lnTo>
                    <a:pt x="417741" y="2789566"/>
                  </a:lnTo>
                  <a:lnTo>
                    <a:pt x="371532" y="2782516"/>
                  </a:lnTo>
                  <a:lnTo>
                    <a:pt x="326933" y="2771052"/>
                  </a:lnTo>
                  <a:lnTo>
                    <a:pt x="284178" y="2755407"/>
                  </a:lnTo>
                  <a:lnTo>
                    <a:pt x="243500" y="2735816"/>
                  </a:lnTo>
                  <a:lnTo>
                    <a:pt x="205134" y="2712511"/>
                  </a:lnTo>
                  <a:lnTo>
                    <a:pt x="169313" y="2685727"/>
                  </a:lnTo>
                  <a:lnTo>
                    <a:pt x="136271" y="2655697"/>
                  </a:lnTo>
                  <a:lnTo>
                    <a:pt x="106240" y="2622654"/>
                  </a:lnTo>
                  <a:lnTo>
                    <a:pt x="79456" y="2586833"/>
                  </a:lnTo>
                  <a:lnTo>
                    <a:pt x="56151" y="2548467"/>
                  </a:lnTo>
                  <a:lnTo>
                    <a:pt x="36560" y="2507789"/>
                  </a:lnTo>
                  <a:lnTo>
                    <a:pt x="20915" y="2465034"/>
                  </a:lnTo>
                  <a:lnTo>
                    <a:pt x="9451" y="2420435"/>
                  </a:lnTo>
                  <a:lnTo>
                    <a:pt x="2401" y="2374226"/>
                  </a:lnTo>
                  <a:lnTo>
                    <a:pt x="0" y="2326640"/>
                  </a:lnTo>
                  <a:lnTo>
                    <a:pt x="0" y="465328"/>
                  </a:lnTo>
                  <a:close/>
                </a:path>
              </a:pathLst>
            </a:custGeom>
            <a:ln w="25907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017766" y="1603628"/>
            <a:ext cx="3823335" cy="249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3365" marR="240665" indent="-381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Sorgulanan</a:t>
            </a:r>
            <a:r>
              <a:rPr sz="18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kişi</a:t>
            </a:r>
            <a:r>
              <a:rPr sz="18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Hizmet</a:t>
            </a:r>
            <a:r>
              <a:rPr sz="18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Takip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Programına</a:t>
            </a:r>
            <a:r>
              <a:rPr sz="18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kayıtlı</a:t>
            </a:r>
            <a:r>
              <a:rPr sz="18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ise</a:t>
            </a:r>
            <a:r>
              <a:rPr sz="18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18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son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durumuna</a:t>
            </a:r>
            <a:r>
              <a:rPr sz="18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ilişkin</a:t>
            </a:r>
            <a:r>
              <a:rPr sz="18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bilgi</a:t>
            </a:r>
            <a:endParaRPr sz="1800">
              <a:latin typeface="Verdana"/>
              <a:cs typeface="Verdana"/>
            </a:endParaRPr>
          </a:p>
          <a:p>
            <a:pPr marL="8255" algn="ctr">
              <a:lnSpc>
                <a:spcPct val="100000"/>
              </a:lnSpc>
            </a:pP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görüntülenmektedir.</a:t>
            </a:r>
            <a:endParaRPr sz="1800">
              <a:latin typeface="Verdana"/>
              <a:cs typeface="Verdana"/>
            </a:endParaRPr>
          </a:p>
          <a:p>
            <a:pPr marL="12700" marR="5080" indent="2540" algn="ctr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Kurumunuzdaki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hizmetler</a:t>
            </a:r>
            <a:r>
              <a:rPr sz="18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bu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tarihten</a:t>
            </a:r>
            <a:r>
              <a:rPr sz="18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sonra</a:t>
            </a:r>
            <a:r>
              <a:rPr sz="18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geçmiş</a:t>
            </a:r>
            <a:r>
              <a:rPr sz="18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ise</a:t>
            </a:r>
            <a:r>
              <a:rPr sz="18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nakil</a:t>
            </a:r>
            <a:r>
              <a:rPr sz="18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al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yaparak</a:t>
            </a:r>
            <a:r>
              <a:rPr sz="18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kurumunuzdaki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hizmetlerin</a:t>
            </a:r>
            <a:r>
              <a:rPr sz="18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programa</a:t>
            </a:r>
            <a:r>
              <a:rPr sz="18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işlenmesi gerekmektedir.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0262616" y="4785359"/>
            <a:ext cx="222885" cy="419100"/>
            <a:chOff x="10262616" y="4785359"/>
            <a:chExt cx="222885" cy="419100"/>
          </a:xfrm>
        </p:grpSpPr>
        <p:sp>
          <p:nvSpPr>
            <p:cNvPr id="14" name="object 14"/>
            <p:cNvSpPr/>
            <p:nvPr/>
          </p:nvSpPr>
          <p:spPr>
            <a:xfrm>
              <a:off x="10275570" y="4798313"/>
              <a:ext cx="196850" cy="393700"/>
            </a:xfrm>
            <a:custGeom>
              <a:avLst/>
              <a:gdLst/>
              <a:ahLst/>
              <a:cxnLst/>
              <a:rect l="l" t="t" r="r" b="b"/>
              <a:pathLst>
                <a:path w="196850" h="393700">
                  <a:moveTo>
                    <a:pt x="147447" y="0"/>
                  </a:moveTo>
                  <a:lnTo>
                    <a:pt x="49149" y="0"/>
                  </a:lnTo>
                  <a:lnTo>
                    <a:pt x="49149" y="294894"/>
                  </a:lnTo>
                  <a:lnTo>
                    <a:pt x="0" y="294894"/>
                  </a:lnTo>
                  <a:lnTo>
                    <a:pt x="98298" y="393192"/>
                  </a:lnTo>
                  <a:lnTo>
                    <a:pt x="196596" y="294894"/>
                  </a:lnTo>
                  <a:lnTo>
                    <a:pt x="147447" y="294894"/>
                  </a:lnTo>
                  <a:lnTo>
                    <a:pt x="147447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275570" y="4798313"/>
              <a:ext cx="196850" cy="393700"/>
            </a:xfrm>
            <a:custGeom>
              <a:avLst/>
              <a:gdLst/>
              <a:ahLst/>
              <a:cxnLst/>
              <a:rect l="l" t="t" r="r" b="b"/>
              <a:pathLst>
                <a:path w="196850" h="393700">
                  <a:moveTo>
                    <a:pt x="0" y="294894"/>
                  </a:moveTo>
                  <a:lnTo>
                    <a:pt x="49149" y="294894"/>
                  </a:lnTo>
                  <a:lnTo>
                    <a:pt x="49149" y="0"/>
                  </a:lnTo>
                  <a:lnTo>
                    <a:pt x="147447" y="0"/>
                  </a:lnTo>
                  <a:lnTo>
                    <a:pt x="147447" y="294894"/>
                  </a:lnTo>
                  <a:lnTo>
                    <a:pt x="196596" y="294894"/>
                  </a:lnTo>
                  <a:lnTo>
                    <a:pt x="98298" y="393192"/>
                  </a:lnTo>
                  <a:lnTo>
                    <a:pt x="0" y="294894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34</a:t>
            </a:fld>
            <a:endParaRPr spc="-25" dirty="0"/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Sicilden</a:t>
            </a:r>
            <a:r>
              <a:rPr spc="-60" dirty="0"/>
              <a:t> </a:t>
            </a:r>
            <a:r>
              <a:rPr dirty="0"/>
              <a:t>Durum</a:t>
            </a:r>
            <a:r>
              <a:rPr spc="-60" dirty="0"/>
              <a:t> </a:t>
            </a:r>
            <a:r>
              <a:rPr spc="-10" dirty="0"/>
              <a:t>Sorgulama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4000" y="717613"/>
            <a:ext cx="12200890" cy="5721985"/>
            <a:chOff x="-4000" y="717613"/>
            <a:chExt cx="12200890" cy="57219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26948"/>
              <a:ext cx="12192000" cy="57028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22376"/>
              <a:ext cx="12191365" cy="5712460"/>
            </a:xfrm>
            <a:custGeom>
              <a:avLst/>
              <a:gdLst/>
              <a:ahLst/>
              <a:cxnLst/>
              <a:rect l="l" t="t" r="r" b="b"/>
              <a:pathLst>
                <a:path w="12191365" h="5712460">
                  <a:moveTo>
                    <a:pt x="0" y="5711952"/>
                  </a:moveTo>
                  <a:lnTo>
                    <a:pt x="12191238" y="5711952"/>
                  </a:lnTo>
                </a:path>
                <a:path w="12191365" h="5712460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637781" y="2772918"/>
              <a:ext cx="4221480" cy="2292350"/>
            </a:xfrm>
            <a:custGeom>
              <a:avLst/>
              <a:gdLst/>
              <a:ahLst/>
              <a:cxnLst/>
              <a:rect l="l" t="t" r="r" b="b"/>
              <a:pathLst>
                <a:path w="4221480" h="2292350">
                  <a:moveTo>
                    <a:pt x="3839464" y="0"/>
                  </a:moveTo>
                  <a:lnTo>
                    <a:pt x="382016" y="0"/>
                  </a:lnTo>
                  <a:lnTo>
                    <a:pt x="334103" y="2977"/>
                  </a:lnTo>
                  <a:lnTo>
                    <a:pt x="287965" y="11669"/>
                  </a:lnTo>
                  <a:lnTo>
                    <a:pt x="243959" y="25718"/>
                  </a:lnTo>
                  <a:lnTo>
                    <a:pt x="202443" y="44765"/>
                  </a:lnTo>
                  <a:lnTo>
                    <a:pt x="163777" y="68453"/>
                  </a:lnTo>
                  <a:lnTo>
                    <a:pt x="128317" y="96424"/>
                  </a:lnTo>
                  <a:lnTo>
                    <a:pt x="96424" y="128317"/>
                  </a:lnTo>
                  <a:lnTo>
                    <a:pt x="68453" y="163777"/>
                  </a:lnTo>
                  <a:lnTo>
                    <a:pt x="44765" y="202443"/>
                  </a:lnTo>
                  <a:lnTo>
                    <a:pt x="25718" y="243959"/>
                  </a:lnTo>
                  <a:lnTo>
                    <a:pt x="11669" y="287965"/>
                  </a:lnTo>
                  <a:lnTo>
                    <a:pt x="2977" y="334103"/>
                  </a:lnTo>
                  <a:lnTo>
                    <a:pt x="0" y="382016"/>
                  </a:lnTo>
                  <a:lnTo>
                    <a:pt x="0" y="1910080"/>
                  </a:lnTo>
                  <a:lnTo>
                    <a:pt x="2977" y="1957992"/>
                  </a:lnTo>
                  <a:lnTo>
                    <a:pt x="11669" y="2004130"/>
                  </a:lnTo>
                  <a:lnTo>
                    <a:pt x="25718" y="2048136"/>
                  </a:lnTo>
                  <a:lnTo>
                    <a:pt x="44765" y="2089652"/>
                  </a:lnTo>
                  <a:lnTo>
                    <a:pt x="68453" y="2128318"/>
                  </a:lnTo>
                  <a:lnTo>
                    <a:pt x="96424" y="2163778"/>
                  </a:lnTo>
                  <a:lnTo>
                    <a:pt x="128317" y="2195671"/>
                  </a:lnTo>
                  <a:lnTo>
                    <a:pt x="163777" y="2223642"/>
                  </a:lnTo>
                  <a:lnTo>
                    <a:pt x="202443" y="2247330"/>
                  </a:lnTo>
                  <a:lnTo>
                    <a:pt x="243959" y="2266377"/>
                  </a:lnTo>
                  <a:lnTo>
                    <a:pt x="287965" y="2280426"/>
                  </a:lnTo>
                  <a:lnTo>
                    <a:pt x="334103" y="2289118"/>
                  </a:lnTo>
                  <a:lnTo>
                    <a:pt x="382016" y="2292096"/>
                  </a:lnTo>
                  <a:lnTo>
                    <a:pt x="3839464" y="2292096"/>
                  </a:lnTo>
                  <a:lnTo>
                    <a:pt x="3887376" y="2289118"/>
                  </a:lnTo>
                  <a:lnTo>
                    <a:pt x="3933514" y="2280426"/>
                  </a:lnTo>
                  <a:lnTo>
                    <a:pt x="3977520" y="2266377"/>
                  </a:lnTo>
                  <a:lnTo>
                    <a:pt x="4019036" y="2247330"/>
                  </a:lnTo>
                  <a:lnTo>
                    <a:pt x="4057702" y="2223642"/>
                  </a:lnTo>
                  <a:lnTo>
                    <a:pt x="4093162" y="2195671"/>
                  </a:lnTo>
                  <a:lnTo>
                    <a:pt x="4125055" y="2163778"/>
                  </a:lnTo>
                  <a:lnTo>
                    <a:pt x="4153026" y="2128318"/>
                  </a:lnTo>
                  <a:lnTo>
                    <a:pt x="4176714" y="2089652"/>
                  </a:lnTo>
                  <a:lnTo>
                    <a:pt x="4195761" y="2048136"/>
                  </a:lnTo>
                  <a:lnTo>
                    <a:pt x="4209810" y="2004130"/>
                  </a:lnTo>
                  <a:lnTo>
                    <a:pt x="4218502" y="1957992"/>
                  </a:lnTo>
                  <a:lnTo>
                    <a:pt x="4221480" y="1910080"/>
                  </a:lnTo>
                  <a:lnTo>
                    <a:pt x="4221480" y="382016"/>
                  </a:lnTo>
                  <a:lnTo>
                    <a:pt x="4218502" y="334103"/>
                  </a:lnTo>
                  <a:lnTo>
                    <a:pt x="4209810" y="287965"/>
                  </a:lnTo>
                  <a:lnTo>
                    <a:pt x="4195761" y="243959"/>
                  </a:lnTo>
                  <a:lnTo>
                    <a:pt x="4176714" y="202443"/>
                  </a:lnTo>
                  <a:lnTo>
                    <a:pt x="4153026" y="163777"/>
                  </a:lnTo>
                  <a:lnTo>
                    <a:pt x="4125055" y="128317"/>
                  </a:lnTo>
                  <a:lnTo>
                    <a:pt x="4093162" y="96424"/>
                  </a:lnTo>
                  <a:lnTo>
                    <a:pt x="4057702" y="68453"/>
                  </a:lnTo>
                  <a:lnTo>
                    <a:pt x="4019036" y="44765"/>
                  </a:lnTo>
                  <a:lnTo>
                    <a:pt x="3977520" y="25718"/>
                  </a:lnTo>
                  <a:lnTo>
                    <a:pt x="3933514" y="11669"/>
                  </a:lnTo>
                  <a:lnTo>
                    <a:pt x="3887376" y="2977"/>
                  </a:lnTo>
                  <a:lnTo>
                    <a:pt x="3839464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637781" y="2772918"/>
              <a:ext cx="4221480" cy="2292350"/>
            </a:xfrm>
            <a:custGeom>
              <a:avLst/>
              <a:gdLst/>
              <a:ahLst/>
              <a:cxnLst/>
              <a:rect l="l" t="t" r="r" b="b"/>
              <a:pathLst>
                <a:path w="4221480" h="2292350">
                  <a:moveTo>
                    <a:pt x="0" y="382016"/>
                  </a:moveTo>
                  <a:lnTo>
                    <a:pt x="2977" y="334103"/>
                  </a:lnTo>
                  <a:lnTo>
                    <a:pt x="11669" y="287965"/>
                  </a:lnTo>
                  <a:lnTo>
                    <a:pt x="25718" y="243959"/>
                  </a:lnTo>
                  <a:lnTo>
                    <a:pt x="44765" y="202443"/>
                  </a:lnTo>
                  <a:lnTo>
                    <a:pt x="68453" y="163777"/>
                  </a:lnTo>
                  <a:lnTo>
                    <a:pt x="96424" y="128317"/>
                  </a:lnTo>
                  <a:lnTo>
                    <a:pt x="128317" y="96424"/>
                  </a:lnTo>
                  <a:lnTo>
                    <a:pt x="163777" y="68453"/>
                  </a:lnTo>
                  <a:lnTo>
                    <a:pt x="202443" y="44765"/>
                  </a:lnTo>
                  <a:lnTo>
                    <a:pt x="243959" y="25718"/>
                  </a:lnTo>
                  <a:lnTo>
                    <a:pt x="287965" y="11669"/>
                  </a:lnTo>
                  <a:lnTo>
                    <a:pt x="334103" y="2977"/>
                  </a:lnTo>
                  <a:lnTo>
                    <a:pt x="382016" y="0"/>
                  </a:lnTo>
                  <a:lnTo>
                    <a:pt x="3839464" y="0"/>
                  </a:lnTo>
                  <a:lnTo>
                    <a:pt x="3887376" y="2977"/>
                  </a:lnTo>
                  <a:lnTo>
                    <a:pt x="3933514" y="11669"/>
                  </a:lnTo>
                  <a:lnTo>
                    <a:pt x="3977520" y="25718"/>
                  </a:lnTo>
                  <a:lnTo>
                    <a:pt x="4019036" y="44765"/>
                  </a:lnTo>
                  <a:lnTo>
                    <a:pt x="4057702" y="68453"/>
                  </a:lnTo>
                  <a:lnTo>
                    <a:pt x="4093162" y="96424"/>
                  </a:lnTo>
                  <a:lnTo>
                    <a:pt x="4125055" y="128317"/>
                  </a:lnTo>
                  <a:lnTo>
                    <a:pt x="4153026" y="163777"/>
                  </a:lnTo>
                  <a:lnTo>
                    <a:pt x="4176714" y="202443"/>
                  </a:lnTo>
                  <a:lnTo>
                    <a:pt x="4195761" y="243959"/>
                  </a:lnTo>
                  <a:lnTo>
                    <a:pt x="4209810" y="287965"/>
                  </a:lnTo>
                  <a:lnTo>
                    <a:pt x="4218502" y="334103"/>
                  </a:lnTo>
                  <a:lnTo>
                    <a:pt x="4221480" y="382016"/>
                  </a:lnTo>
                  <a:lnTo>
                    <a:pt x="4221480" y="1910080"/>
                  </a:lnTo>
                  <a:lnTo>
                    <a:pt x="4218502" y="1957992"/>
                  </a:lnTo>
                  <a:lnTo>
                    <a:pt x="4209810" y="2004130"/>
                  </a:lnTo>
                  <a:lnTo>
                    <a:pt x="4195761" y="2048136"/>
                  </a:lnTo>
                  <a:lnTo>
                    <a:pt x="4176714" y="2089652"/>
                  </a:lnTo>
                  <a:lnTo>
                    <a:pt x="4153026" y="2128318"/>
                  </a:lnTo>
                  <a:lnTo>
                    <a:pt x="4125055" y="2163778"/>
                  </a:lnTo>
                  <a:lnTo>
                    <a:pt x="4093162" y="2195671"/>
                  </a:lnTo>
                  <a:lnTo>
                    <a:pt x="4057702" y="2223642"/>
                  </a:lnTo>
                  <a:lnTo>
                    <a:pt x="4019036" y="2247330"/>
                  </a:lnTo>
                  <a:lnTo>
                    <a:pt x="3977520" y="2266377"/>
                  </a:lnTo>
                  <a:lnTo>
                    <a:pt x="3933514" y="2280426"/>
                  </a:lnTo>
                  <a:lnTo>
                    <a:pt x="3887376" y="2289118"/>
                  </a:lnTo>
                  <a:lnTo>
                    <a:pt x="3839464" y="2292096"/>
                  </a:lnTo>
                  <a:lnTo>
                    <a:pt x="382016" y="2292096"/>
                  </a:lnTo>
                  <a:lnTo>
                    <a:pt x="334103" y="2289118"/>
                  </a:lnTo>
                  <a:lnTo>
                    <a:pt x="287965" y="2280426"/>
                  </a:lnTo>
                  <a:lnTo>
                    <a:pt x="243959" y="2266377"/>
                  </a:lnTo>
                  <a:lnTo>
                    <a:pt x="202443" y="2247330"/>
                  </a:lnTo>
                  <a:lnTo>
                    <a:pt x="163777" y="2223642"/>
                  </a:lnTo>
                  <a:lnTo>
                    <a:pt x="128317" y="2195671"/>
                  </a:lnTo>
                  <a:lnTo>
                    <a:pt x="96424" y="2163778"/>
                  </a:lnTo>
                  <a:lnTo>
                    <a:pt x="68453" y="2128318"/>
                  </a:lnTo>
                  <a:lnTo>
                    <a:pt x="44765" y="2089652"/>
                  </a:lnTo>
                  <a:lnTo>
                    <a:pt x="25718" y="2048136"/>
                  </a:lnTo>
                  <a:lnTo>
                    <a:pt x="11669" y="2004130"/>
                  </a:lnTo>
                  <a:lnTo>
                    <a:pt x="2977" y="1957992"/>
                  </a:lnTo>
                  <a:lnTo>
                    <a:pt x="0" y="1910080"/>
                  </a:lnTo>
                  <a:lnTo>
                    <a:pt x="0" y="382016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831583" y="2807030"/>
            <a:ext cx="3829685" cy="2221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Durum</a:t>
            </a:r>
            <a:r>
              <a:rPr sz="18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alanında</a:t>
            </a:r>
            <a:r>
              <a:rPr sz="18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Kişinin</a:t>
            </a:r>
            <a:endParaRPr sz="1800">
              <a:latin typeface="Verdana"/>
              <a:cs typeface="Verdana"/>
            </a:endParaRPr>
          </a:p>
          <a:p>
            <a:pPr marL="83820" marR="74930" algn="ctr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14.04.2012</a:t>
            </a:r>
            <a:r>
              <a:rPr sz="18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öncesi</a:t>
            </a:r>
            <a:r>
              <a:rPr sz="18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emekli</a:t>
            </a:r>
            <a:r>
              <a:rPr sz="18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kaydı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var</a:t>
            </a:r>
            <a:r>
              <a:rPr sz="18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ve</a:t>
            </a:r>
            <a:r>
              <a:rPr sz="18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emekliye</a:t>
            </a:r>
            <a:r>
              <a:rPr sz="18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ayrıldıktan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sonra</a:t>
            </a:r>
            <a:r>
              <a:rPr sz="18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5510</a:t>
            </a:r>
            <a:r>
              <a:rPr sz="1800" spc="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4-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1/c</a:t>
            </a:r>
            <a:r>
              <a:rPr sz="18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kapsamında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bir</a:t>
            </a:r>
            <a:r>
              <a:rPr sz="18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göreve</a:t>
            </a:r>
            <a:r>
              <a:rPr sz="18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atanmamış</a:t>
            </a:r>
            <a:r>
              <a:rPr sz="18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ise</a:t>
            </a:r>
            <a:endParaRPr sz="1800">
              <a:latin typeface="Verdana"/>
              <a:cs typeface="Verdana"/>
            </a:endParaRPr>
          </a:p>
          <a:p>
            <a:pPr marL="12065" marR="5080" algn="ctr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yönetmelik</a:t>
            </a:r>
            <a:r>
              <a:rPr sz="18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gereği</a:t>
            </a:r>
            <a:r>
              <a:rPr sz="18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Programa</a:t>
            </a:r>
            <a:r>
              <a:rPr sz="18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bilgi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girişinin</a:t>
            </a:r>
            <a:r>
              <a:rPr sz="18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yapılmasına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gerek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bulunmamaktadır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636264" y="3665220"/>
            <a:ext cx="1323340" cy="1943100"/>
            <a:chOff x="3636264" y="3665220"/>
            <a:chExt cx="1323340" cy="1943100"/>
          </a:xfrm>
        </p:grpSpPr>
        <p:sp>
          <p:nvSpPr>
            <p:cNvPr id="10" name="object 10"/>
            <p:cNvSpPr/>
            <p:nvPr/>
          </p:nvSpPr>
          <p:spPr>
            <a:xfrm>
              <a:off x="4552950" y="3678174"/>
              <a:ext cx="393700" cy="137160"/>
            </a:xfrm>
            <a:custGeom>
              <a:avLst/>
              <a:gdLst/>
              <a:ahLst/>
              <a:cxnLst/>
              <a:rect l="l" t="t" r="r" b="b"/>
              <a:pathLst>
                <a:path w="393700" h="137160">
                  <a:moveTo>
                    <a:pt x="196596" y="0"/>
                  </a:moveTo>
                  <a:lnTo>
                    <a:pt x="134453" y="3499"/>
                  </a:lnTo>
                  <a:lnTo>
                    <a:pt x="80485" y="13240"/>
                  </a:lnTo>
                  <a:lnTo>
                    <a:pt x="37929" y="28090"/>
                  </a:lnTo>
                  <a:lnTo>
                    <a:pt x="0" y="68580"/>
                  </a:lnTo>
                  <a:lnTo>
                    <a:pt x="10021" y="90245"/>
                  </a:lnTo>
                  <a:lnTo>
                    <a:pt x="37929" y="109069"/>
                  </a:lnTo>
                  <a:lnTo>
                    <a:pt x="80485" y="123919"/>
                  </a:lnTo>
                  <a:lnTo>
                    <a:pt x="134453" y="133660"/>
                  </a:lnTo>
                  <a:lnTo>
                    <a:pt x="196596" y="137159"/>
                  </a:lnTo>
                  <a:lnTo>
                    <a:pt x="258738" y="133660"/>
                  </a:lnTo>
                  <a:lnTo>
                    <a:pt x="312706" y="123919"/>
                  </a:lnTo>
                  <a:lnTo>
                    <a:pt x="355262" y="109069"/>
                  </a:lnTo>
                  <a:lnTo>
                    <a:pt x="383170" y="90245"/>
                  </a:lnTo>
                  <a:lnTo>
                    <a:pt x="393191" y="68580"/>
                  </a:lnTo>
                  <a:lnTo>
                    <a:pt x="383170" y="46914"/>
                  </a:lnTo>
                  <a:lnTo>
                    <a:pt x="355262" y="28090"/>
                  </a:lnTo>
                  <a:lnTo>
                    <a:pt x="312706" y="13240"/>
                  </a:lnTo>
                  <a:lnTo>
                    <a:pt x="258738" y="3499"/>
                  </a:lnTo>
                  <a:lnTo>
                    <a:pt x="196596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552950" y="3678174"/>
              <a:ext cx="393700" cy="137160"/>
            </a:xfrm>
            <a:custGeom>
              <a:avLst/>
              <a:gdLst/>
              <a:ahLst/>
              <a:cxnLst/>
              <a:rect l="l" t="t" r="r" b="b"/>
              <a:pathLst>
                <a:path w="393700" h="137160">
                  <a:moveTo>
                    <a:pt x="0" y="68580"/>
                  </a:moveTo>
                  <a:lnTo>
                    <a:pt x="37929" y="28090"/>
                  </a:lnTo>
                  <a:lnTo>
                    <a:pt x="80485" y="13240"/>
                  </a:lnTo>
                  <a:lnTo>
                    <a:pt x="134453" y="3499"/>
                  </a:lnTo>
                  <a:lnTo>
                    <a:pt x="196596" y="0"/>
                  </a:lnTo>
                  <a:lnTo>
                    <a:pt x="258738" y="3499"/>
                  </a:lnTo>
                  <a:lnTo>
                    <a:pt x="312706" y="13240"/>
                  </a:lnTo>
                  <a:lnTo>
                    <a:pt x="355262" y="28090"/>
                  </a:lnTo>
                  <a:lnTo>
                    <a:pt x="383170" y="46914"/>
                  </a:lnTo>
                  <a:lnTo>
                    <a:pt x="393191" y="68580"/>
                  </a:lnTo>
                  <a:lnTo>
                    <a:pt x="383170" y="90245"/>
                  </a:lnTo>
                  <a:lnTo>
                    <a:pt x="355262" y="109069"/>
                  </a:lnTo>
                  <a:lnTo>
                    <a:pt x="312706" y="123919"/>
                  </a:lnTo>
                  <a:lnTo>
                    <a:pt x="258738" y="133660"/>
                  </a:lnTo>
                  <a:lnTo>
                    <a:pt x="196596" y="137159"/>
                  </a:lnTo>
                  <a:lnTo>
                    <a:pt x="134453" y="133660"/>
                  </a:lnTo>
                  <a:lnTo>
                    <a:pt x="80485" y="123919"/>
                  </a:lnTo>
                  <a:lnTo>
                    <a:pt x="37929" y="109069"/>
                  </a:lnTo>
                  <a:lnTo>
                    <a:pt x="10021" y="90245"/>
                  </a:lnTo>
                  <a:lnTo>
                    <a:pt x="0" y="68580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552950" y="4046982"/>
              <a:ext cx="393700" cy="137160"/>
            </a:xfrm>
            <a:custGeom>
              <a:avLst/>
              <a:gdLst/>
              <a:ahLst/>
              <a:cxnLst/>
              <a:rect l="l" t="t" r="r" b="b"/>
              <a:pathLst>
                <a:path w="393700" h="137160">
                  <a:moveTo>
                    <a:pt x="196596" y="0"/>
                  </a:moveTo>
                  <a:lnTo>
                    <a:pt x="134453" y="3499"/>
                  </a:lnTo>
                  <a:lnTo>
                    <a:pt x="80485" y="13240"/>
                  </a:lnTo>
                  <a:lnTo>
                    <a:pt x="37929" y="28090"/>
                  </a:lnTo>
                  <a:lnTo>
                    <a:pt x="0" y="68580"/>
                  </a:lnTo>
                  <a:lnTo>
                    <a:pt x="10021" y="90245"/>
                  </a:lnTo>
                  <a:lnTo>
                    <a:pt x="37929" y="109069"/>
                  </a:lnTo>
                  <a:lnTo>
                    <a:pt x="80485" y="123919"/>
                  </a:lnTo>
                  <a:lnTo>
                    <a:pt x="134453" y="133660"/>
                  </a:lnTo>
                  <a:lnTo>
                    <a:pt x="196596" y="137160"/>
                  </a:lnTo>
                  <a:lnTo>
                    <a:pt x="258738" y="133660"/>
                  </a:lnTo>
                  <a:lnTo>
                    <a:pt x="312706" y="123919"/>
                  </a:lnTo>
                  <a:lnTo>
                    <a:pt x="355262" y="109069"/>
                  </a:lnTo>
                  <a:lnTo>
                    <a:pt x="383170" y="90245"/>
                  </a:lnTo>
                  <a:lnTo>
                    <a:pt x="393191" y="68580"/>
                  </a:lnTo>
                  <a:lnTo>
                    <a:pt x="383170" y="46914"/>
                  </a:lnTo>
                  <a:lnTo>
                    <a:pt x="355262" y="28090"/>
                  </a:lnTo>
                  <a:lnTo>
                    <a:pt x="312706" y="13240"/>
                  </a:lnTo>
                  <a:lnTo>
                    <a:pt x="258738" y="3499"/>
                  </a:lnTo>
                  <a:lnTo>
                    <a:pt x="196596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552950" y="4046982"/>
              <a:ext cx="393700" cy="137160"/>
            </a:xfrm>
            <a:custGeom>
              <a:avLst/>
              <a:gdLst/>
              <a:ahLst/>
              <a:cxnLst/>
              <a:rect l="l" t="t" r="r" b="b"/>
              <a:pathLst>
                <a:path w="393700" h="137160">
                  <a:moveTo>
                    <a:pt x="0" y="68580"/>
                  </a:moveTo>
                  <a:lnTo>
                    <a:pt x="37929" y="28090"/>
                  </a:lnTo>
                  <a:lnTo>
                    <a:pt x="80485" y="13240"/>
                  </a:lnTo>
                  <a:lnTo>
                    <a:pt x="134453" y="3499"/>
                  </a:lnTo>
                  <a:lnTo>
                    <a:pt x="196596" y="0"/>
                  </a:lnTo>
                  <a:lnTo>
                    <a:pt x="258738" y="3499"/>
                  </a:lnTo>
                  <a:lnTo>
                    <a:pt x="312706" y="13240"/>
                  </a:lnTo>
                  <a:lnTo>
                    <a:pt x="355262" y="28090"/>
                  </a:lnTo>
                  <a:lnTo>
                    <a:pt x="383170" y="46914"/>
                  </a:lnTo>
                  <a:lnTo>
                    <a:pt x="393191" y="68580"/>
                  </a:lnTo>
                  <a:lnTo>
                    <a:pt x="383170" y="90245"/>
                  </a:lnTo>
                  <a:lnTo>
                    <a:pt x="355262" y="109069"/>
                  </a:lnTo>
                  <a:lnTo>
                    <a:pt x="312706" y="123919"/>
                  </a:lnTo>
                  <a:lnTo>
                    <a:pt x="258738" y="133660"/>
                  </a:lnTo>
                  <a:lnTo>
                    <a:pt x="196596" y="137160"/>
                  </a:lnTo>
                  <a:lnTo>
                    <a:pt x="134453" y="133660"/>
                  </a:lnTo>
                  <a:lnTo>
                    <a:pt x="80485" y="123919"/>
                  </a:lnTo>
                  <a:lnTo>
                    <a:pt x="37929" y="109069"/>
                  </a:lnTo>
                  <a:lnTo>
                    <a:pt x="10021" y="90245"/>
                  </a:lnTo>
                  <a:lnTo>
                    <a:pt x="0" y="68580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649218" y="5427726"/>
              <a:ext cx="501650" cy="167640"/>
            </a:xfrm>
            <a:custGeom>
              <a:avLst/>
              <a:gdLst/>
              <a:ahLst/>
              <a:cxnLst/>
              <a:rect l="l" t="t" r="r" b="b"/>
              <a:pathLst>
                <a:path w="501650" h="167639">
                  <a:moveTo>
                    <a:pt x="417576" y="0"/>
                  </a:moveTo>
                  <a:lnTo>
                    <a:pt x="417576" y="41910"/>
                  </a:lnTo>
                  <a:lnTo>
                    <a:pt x="0" y="41910"/>
                  </a:lnTo>
                  <a:lnTo>
                    <a:pt x="0" y="125730"/>
                  </a:lnTo>
                  <a:lnTo>
                    <a:pt x="417576" y="125730"/>
                  </a:lnTo>
                  <a:lnTo>
                    <a:pt x="417576" y="167640"/>
                  </a:lnTo>
                  <a:lnTo>
                    <a:pt x="501396" y="83820"/>
                  </a:lnTo>
                  <a:lnTo>
                    <a:pt x="417576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649218" y="5427726"/>
              <a:ext cx="501650" cy="167640"/>
            </a:xfrm>
            <a:custGeom>
              <a:avLst/>
              <a:gdLst/>
              <a:ahLst/>
              <a:cxnLst/>
              <a:rect l="l" t="t" r="r" b="b"/>
              <a:pathLst>
                <a:path w="501650" h="167639">
                  <a:moveTo>
                    <a:pt x="0" y="41910"/>
                  </a:moveTo>
                  <a:lnTo>
                    <a:pt x="417576" y="41910"/>
                  </a:lnTo>
                  <a:lnTo>
                    <a:pt x="417576" y="0"/>
                  </a:lnTo>
                  <a:lnTo>
                    <a:pt x="501396" y="83820"/>
                  </a:lnTo>
                  <a:lnTo>
                    <a:pt x="417576" y="167640"/>
                  </a:lnTo>
                  <a:lnTo>
                    <a:pt x="417576" y="125730"/>
                  </a:lnTo>
                  <a:lnTo>
                    <a:pt x="0" y="125730"/>
                  </a:lnTo>
                  <a:lnTo>
                    <a:pt x="0" y="41910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35</a:t>
            </a:fld>
            <a:endParaRPr spc="-25" dirty="0"/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2165" y="659891"/>
            <a:ext cx="11148695" cy="5869305"/>
            <a:chOff x="562165" y="659891"/>
            <a:chExt cx="11148695" cy="58693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2331" y="659891"/>
              <a:ext cx="10027158" cy="584987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93770" y="3425190"/>
              <a:ext cx="7565135" cy="165506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FF0000"/>
                </a:solidFill>
              </a:rPr>
              <a:t>ÇALIŞMALARI</a:t>
            </a:r>
            <a:r>
              <a:rPr spc="-15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DEVAM</a:t>
            </a:r>
            <a:r>
              <a:rPr spc="-40" dirty="0">
                <a:solidFill>
                  <a:srgbClr val="FF0000"/>
                </a:solidFill>
              </a:rPr>
              <a:t> </a:t>
            </a:r>
            <a:r>
              <a:rPr dirty="0">
                <a:solidFill>
                  <a:srgbClr val="FF0000"/>
                </a:solidFill>
              </a:rPr>
              <a:t>EDEN</a:t>
            </a:r>
            <a:r>
              <a:rPr spc="-30" dirty="0">
                <a:solidFill>
                  <a:srgbClr val="FF0000"/>
                </a:solidFill>
              </a:rPr>
              <a:t> </a:t>
            </a:r>
            <a:r>
              <a:rPr spc="-10" dirty="0">
                <a:solidFill>
                  <a:srgbClr val="FF0000"/>
                </a:solidFill>
              </a:rPr>
              <a:t>ALANLAR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493770" y="3425190"/>
            <a:ext cx="7565390" cy="1655445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3175" rIns="0" bIns="0" rtlCol="0">
            <a:spAutoFit/>
          </a:bodyPr>
          <a:lstStyle/>
          <a:p>
            <a:pPr marL="91440" algn="just">
              <a:lnSpc>
                <a:spcPct val="100000"/>
              </a:lnSpc>
              <a:spcBef>
                <a:spcPts val="25"/>
              </a:spcBef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Hizmet</a:t>
            </a:r>
            <a:r>
              <a:rPr sz="18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özeti</a:t>
            </a:r>
            <a:r>
              <a:rPr sz="18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sorgula:</a:t>
            </a:r>
            <a:endParaRPr sz="1800">
              <a:latin typeface="Verdana"/>
              <a:cs typeface="Verdana"/>
            </a:endParaRPr>
          </a:p>
          <a:p>
            <a:pPr marL="91440" marR="81915" algn="just">
              <a:lnSpc>
                <a:spcPct val="100000"/>
              </a:lnSpc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r>
              <a:rPr sz="1800" spc="31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alanda</a:t>
            </a:r>
            <a:r>
              <a:rPr sz="1800" spc="32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belli</a:t>
            </a:r>
            <a:r>
              <a:rPr sz="1800" spc="32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periyotlarda</a:t>
            </a:r>
            <a:r>
              <a:rPr sz="1800" spc="32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sorgulama</a:t>
            </a:r>
            <a:r>
              <a:rPr sz="1800" spc="32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yapılarak</a:t>
            </a:r>
            <a:r>
              <a:rPr sz="1800" spc="32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kurum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personellerinin</a:t>
            </a:r>
            <a:r>
              <a:rPr sz="1800" spc="220" dirty="0">
                <a:solidFill>
                  <a:srgbClr val="FF0000"/>
                </a:solidFill>
                <a:latin typeface="Verdana"/>
                <a:cs typeface="Verdana"/>
              </a:rPr>
              <a:t>  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aktif-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pasif</a:t>
            </a:r>
            <a:r>
              <a:rPr sz="1800" spc="215" dirty="0">
                <a:solidFill>
                  <a:srgbClr val="FF0000"/>
                </a:solidFill>
                <a:latin typeface="Verdana"/>
                <a:cs typeface="Verdana"/>
              </a:rPr>
              <a:t> 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durumları,</a:t>
            </a:r>
            <a:r>
              <a:rPr sz="1800" spc="220" dirty="0">
                <a:solidFill>
                  <a:srgbClr val="FF0000"/>
                </a:solidFill>
                <a:latin typeface="Verdana"/>
                <a:cs typeface="Verdana"/>
              </a:rPr>
              <a:t> 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memuriyet</a:t>
            </a:r>
            <a:r>
              <a:rPr sz="1800" spc="215" dirty="0">
                <a:solidFill>
                  <a:srgbClr val="FF0000"/>
                </a:solidFill>
                <a:latin typeface="Verdana"/>
                <a:cs typeface="Verdana"/>
              </a:rPr>
              <a:t>  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hizmet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süreleri,</a:t>
            </a:r>
            <a:r>
              <a:rPr sz="1800" spc="114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toplam</a:t>
            </a:r>
            <a:r>
              <a:rPr sz="1800" spc="114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hizmet</a:t>
            </a:r>
            <a:r>
              <a:rPr sz="1800" spc="1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süreleri,</a:t>
            </a:r>
            <a:r>
              <a:rPr sz="1800" spc="1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emeklilikte</a:t>
            </a:r>
            <a:r>
              <a:rPr sz="1800" spc="10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tabi</a:t>
            </a:r>
            <a:r>
              <a:rPr sz="1800" spc="1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olduğu</a:t>
            </a:r>
            <a:r>
              <a:rPr sz="1800" spc="1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yaş</a:t>
            </a:r>
            <a:r>
              <a:rPr sz="1800" spc="11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ve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emekli</a:t>
            </a:r>
            <a:r>
              <a:rPr sz="1800" spc="-2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olabilecekleri</a:t>
            </a:r>
            <a:r>
              <a:rPr sz="1800" spc="-1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tarih</a:t>
            </a:r>
            <a:r>
              <a:rPr sz="1800" spc="-3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ile</a:t>
            </a:r>
            <a:r>
              <a:rPr sz="1800" spc="-3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hizmeti</a:t>
            </a:r>
            <a:r>
              <a:rPr sz="1800" spc="-2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hesaplanamayanlar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  bu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alanda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listelenir.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923288" y="2962655"/>
            <a:ext cx="8227059" cy="3072765"/>
            <a:chOff x="1923288" y="2962655"/>
            <a:chExt cx="8227059" cy="3072765"/>
          </a:xfrm>
        </p:grpSpPr>
        <p:sp>
          <p:nvSpPr>
            <p:cNvPr id="8" name="object 8"/>
            <p:cNvSpPr/>
            <p:nvPr/>
          </p:nvSpPr>
          <p:spPr>
            <a:xfrm>
              <a:off x="2736341" y="5183885"/>
              <a:ext cx="693420" cy="713740"/>
            </a:xfrm>
            <a:custGeom>
              <a:avLst/>
              <a:gdLst/>
              <a:ahLst/>
              <a:cxnLst/>
              <a:rect l="l" t="t" r="r" b="b"/>
              <a:pathLst>
                <a:path w="693420" h="713739">
                  <a:moveTo>
                    <a:pt x="346709" y="0"/>
                  </a:moveTo>
                  <a:lnTo>
                    <a:pt x="264921" y="272414"/>
                  </a:lnTo>
                  <a:lnTo>
                    <a:pt x="0" y="272414"/>
                  </a:lnTo>
                  <a:lnTo>
                    <a:pt x="214249" y="440804"/>
                  </a:lnTo>
                  <a:lnTo>
                    <a:pt x="132460" y="713232"/>
                  </a:lnTo>
                  <a:lnTo>
                    <a:pt x="346709" y="544855"/>
                  </a:lnTo>
                  <a:lnTo>
                    <a:pt x="560958" y="713232"/>
                  </a:lnTo>
                  <a:lnTo>
                    <a:pt x="479170" y="440804"/>
                  </a:lnTo>
                  <a:lnTo>
                    <a:pt x="693419" y="272414"/>
                  </a:lnTo>
                  <a:lnTo>
                    <a:pt x="428497" y="272414"/>
                  </a:lnTo>
                  <a:lnTo>
                    <a:pt x="346709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36341" y="5183885"/>
              <a:ext cx="693420" cy="713740"/>
            </a:xfrm>
            <a:custGeom>
              <a:avLst/>
              <a:gdLst/>
              <a:ahLst/>
              <a:cxnLst/>
              <a:rect l="l" t="t" r="r" b="b"/>
              <a:pathLst>
                <a:path w="693420" h="713739">
                  <a:moveTo>
                    <a:pt x="0" y="272414"/>
                  </a:moveTo>
                  <a:lnTo>
                    <a:pt x="264921" y="272414"/>
                  </a:lnTo>
                  <a:lnTo>
                    <a:pt x="346709" y="0"/>
                  </a:lnTo>
                  <a:lnTo>
                    <a:pt x="428497" y="272414"/>
                  </a:lnTo>
                  <a:lnTo>
                    <a:pt x="693419" y="272414"/>
                  </a:lnTo>
                  <a:lnTo>
                    <a:pt x="479170" y="440804"/>
                  </a:lnTo>
                  <a:lnTo>
                    <a:pt x="560958" y="713232"/>
                  </a:lnTo>
                  <a:lnTo>
                    <a:pt x="346709" y="544855"/>
                  </a:lnTo>
                  <a:lnTo>
                    <a:pt x="132460" y="713232"/>
                  </a:lnTo>
                  <a:lnTo>
                    <a:pt x="214249" y="440804"/>
                  </a:lnTo>
                  <a:lnTo>
                    <a:pt x="0" y="272414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923288" y="2962655"/>
              <a:ext cx="1573530" cy="994410"/>
            </a:xfrm>
            <a:custGeom>
              <a:avLst/>
              <a:gdLst/>
              <a:ahLst/>
              <a:cxnLst/>
              <a:rect l="l" t="t" r="r" b="b"/>
              <a:pathLst>
                <a:path w="1573529" h="994410">
                  <a:moveTo>
                    <a:pt x="67921" y="35234"/>
                  </a:moveTo>
                  <a:lnTo>
                    <a:pt x="61105" y="46054"/>
                  </a:lnTo>
                  <a:lnTo>
                    <a:pt x="1566672" y="994410"/>
                  </a:lnTo>
                  <a:lnTo>
                    <a:pt x="1573402" y="983742"/>
                  </a:lnTo>
                  <a:lnTo>
                    <a:pt x="67921" y="35234"/>
                  </a:lnTo>
                  <a:close/>
                </a:path>
                <a:path w="1573529" h="994410">
                  <a:moveTo>
                    <a:pt x="0" y="0"/>
                  </a:moveTo>
                  <a:lnTo>
                    <a:pt x="44195" y="72898"/>
                  </a:lnTo>
                  <a:lnTo>
                    <a:pt x="61105" y="46054"/>
                  </a:lnTo>
                  <a:lnTo>
                    <a:pt x="50292" y="39243"/>
                  </a:lnTo>
                  <a:lnTo>
                    <a:pt x="57150" y="28448"/>
                  </a:lnTo>
                  <a:lnTo>
                    <a:pt x="72196" y="28448"/>
                  </a:lnTo>
                  <a:lnTo>
                    <a:pt x="84836" y="8382"/>
                  </a:lnTo>
                  <a:lnTo>
                    <a:pt x="0" y="0"/>
                  </a:lnTo>
                  <a:close/>
                </a:path>
                <a:path w="1573529" h="994410">
                  <a:moveTo>
                    <a:pt x="57150" y="28448"/>
                  </a:moveTo>
                  <a:lnTo>
                    <a:pt x="50292" y="39243"/>
                  </a:lnTo>
                  <a:lnTo>
                    <a:pt x="61105" y="46054"/>
                  </a:lnTo>
                  <a:lnTo>
                    <a:pt x="67921" y="35234"/>
                  </a:lnTo>
                  <a:lnTo>
                    <a:pt x="57150" y="28448"/>
                  </a:lnTo>
                  <a:close/>
                </a:path>
                <a:path w="1573529" h="994410">
                  <a:moveTo>
                    <a:pt x="72196" y="28448"/>
                  </a:moveTo>
                  <a:lnTo>
                    <a:pt x="57150" y="28448"/>
                  </a:lnTo>
                  <a:lnTo>
                    <a:pt x="67921" y="35234"/>
                  </a:lnTo>
                  <a:lnTo>
                    <a:pt x="72196" y="28448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93770" y="5183885"/>
              <a:ext cx="6643370" cy="838200"/>
            </a:xfrm>
            <a:custGeom>
              <a:avLst/>
              <a:gdLst/>
              <a:ahLst/>
              <a:cxnLst/>
              <a:rect l="l" t="t" r="r" b="b"/>
              <a:pathLst>
                <a:path w="6643370" h="838200">
                  <a:moveTo>
                    <a:pt x="3321557" y="0"/>
                  </a:moveTo>
                  <a:lnTo>
                    <a:pt x="3165201" y="456"/>
                  </a:lnTo>
                  <a:lnTo>
                    <a:pt x="3010705" y="1810"/>
                  </a:lnTo>
                  <a:lnTo>
                    <a:pt x="2858229" y="4043"/>
                  </a:lnTo>
                  <a:lnTo>
                    <a:pt x="2707931" y="7135"/>
                  </a:lnTo>
                  <a:lnTo>
                    <a:pt x="2559973" y="11065"/>
                  </a:lnTo>
                  <a:lnTo>
                    <a:pt x="2414513" y="15813"/>
                  </a:lnTo>
                  <a:lnTo>
                    <a:pt x="2271710" y="21360"/>
                  </a:lnTo>
                  <a:lnTo>
                    <a:pt x="2131726" y="27684"/>
                  </a:lnTo>
                  <a:lnTo>
                    <a:pt x="1994717" y="34767"/>
                  </a:lnTo>
                  <a:lnTo>
                    <a:pt x="1860846" y="42587"/>
                  </a:lnTo>
                  <a:lnTo>
                    <a:pt x="1730270" y="51125"/>
                  </a:lnTo>
                  <a:lnTo>
                    <a:pt x="1603150" y="60361"/>
                  </a:lnTo>
                  <a:lnTo>
                    <a:pt x="1479644" y="70274"/>
                  </a:lnTo>
                  <a:lnTo>
                    <a:pt x="1359913" y="80845"/>
                  </a:lnTo>
                  <a:lnTo>
                    <a:pt x="1244117" y="92053"/>
                  </a:lnTo>
                  <a:lnTo>
                    <a:pt x="1187743" y="97889"/>
                  </a:lnTo>
                  <a:lnTo>
                    <a:pt x="1132413" y="103878"/>
                  </a:lnTo>
                  <a:lnTo>
                    <a:pt x="1078147" y="110016"/>
                  </a:lnTo>
                  <a:lnTo>
                    <a:pt x="1024963" y="116300"/>
                  </a:lnTo>
                  <a:lnTo>
                    <a:pt x="972883" y="122729"/>
                  </a:lnTo>
                  <a:lnTo>
                    <a:pt x="921926" y="129300"/>
                  </a:lnTo>
                  <a:lnTo>
                    <a:pt x="872112" y="136010"/>
                  </a:lnTo>
                  <a:lnTo>
                    <a:pt x="823460" y="142856"/>
                  </a:lnTo>
                  <a:lnTo>
                    <a:pt x="775992" y="149837"/>
                  </a:lnTo>
                  <a:lnTo>
                    <a:pt x="729727" y="156949"/>
                  </a:lnTo>
                  <a:lnTo>
                    <a:pt x="684684" y="164191"/>
                  </a:lnTo>
                  <a:lnTo>
                    <a:pt x="640884" y="171559"/>
                  </a:lnTo>
                  <a:lnTo>
                    <a:pt x="598347" y="179052"/>
                  </a:lnTo>
                  <a:lnTo>
                    <a:pt x="557092" y="186666"/>
                  </a:lnTo>
                  <a:lnTo>
                    <a:pt x="517140" y="194399"/>
                  </a:lnTo>
                  <a:lnTo>
                    <a:pt x="478511" y="202249"/>
                  </a:lnTo>
                  <a:lnTo>
                    <a:pt x="441224" y="210213"/>
                  </a:lnTo>
                  <a:lnTo>
                    <a:pt x="370757" y="226473"/>
                  </a:lnTo>
                  <a:lnTo>
                    <a:pt x="305899" y="243160"/>
                  </a:lnTo>
                  <a:lnTo>
                    <a:pt x="246809" y="260252"/>
                  </a:lnTo>
                  <a:lnTo>
                    <a:pt x="193648" y="277731"/>
                  </a:lnTo>
                  <a:lnTo>
                    <a:pt x="146574" y="295576"/>
                  </a:lnTo>
                  <a:lnTo>
                    <a:pt x="105748" y="313767"/>
                  </a:lnTo>
                  <a:lnTo>
                    <a:pt x="71328" y="332283"/>
                  </a:lnTo>
                  <a:lnTo>
                    <a:pt x="32060" y="360624"/>
                  </a:lnTo>
                  <a:lnTo>
                    <a:pt x="3615" y="399366"/>
                  </a:lnTo>
                  <a:lnTo>
                    <a:pt x="0" y="419100"/>
                  </a:lnTo>
                  <a:lnTo>
                    <a:pt x="907" y="428992"/>
                  </a:lnTo>
                  <a:lnTo>
                    <a:pt x="22347" y="467974"/>
                  </a:lnTo>
                  <a:lnTo>
                    <a:pt x="56571" y="496525"/>
                  </a:lnTo>
                  <a:lnTo>
                    <a:pt x="105748" y="524411"/>
                  </a:lnTo>
                  <a:lnTo>
                    <a:pt x="146574" y="542600"/>
                  </a:lnTo>
                  <a:lnTo>
                    <a:pt x="193648" y="560443"/>
                  </a:lnTo>
                  <a:lnTo>
                    <a:pt x="246809" y="577920"/>
                  </a:lnTo>
                  <a:lnTo>
                    <a:pt x="305899" y="595012"/>
                  </a:lnTo>
                  <a:lnTo>
                    <a:pt x="370757" y="611698"/>
                  </a:lnTo>
                  <a:lnTo>
                    <a:pt x="441224" y="627958"/>
                  </a:lnTo>
                  <a:lnTo>
                    <a:pt x="478511" y="635922"/>
                  </a:lnTo>
                  <a:lnTo>
                    <a:pt x="517140" y="643772"/>
                  </a:lnTo>
                  <a:lnTo>
                    <a:pt x="557092" y="651505"/>
                  </a:lnTo>
                  <a:lnTo>
                    <a:pt x="598347" y="659120"/>
                  </a:lnTo>
                  <a:lnTo>
                    <a:pt x="640884" y="666612"/>
                  </a:lnTo>
                  <a:lnTo>
                    <a:pt x="684684" y="673981"/>
                  </a:lnTo>
                  <a:lnTo>
                    <a:pt x="729727" y="681223"/>
                  </a:lnTo>
                  <a:lnTo>
                    <a:pt x="775992" y="688336"/>
                  </a:lnTo>
                  <a:lnTo>
                    <a:pt x="823460" y="695317"/>
                  </a:lnTo>
                  <a:lnTo>
                    <a:pt x="872112" y="702164"/>
                  </a:lnTo>
                  <a:lnTo>
                    <a:pt x="921926" y="708875"/>
                  </a:lnTo>
                  <a:lnTo>
                    <a:pt x="972883" y="715446"/>
                  </a:lnTo>
                  <a:lnTo>
                    <a:pt x="1024963" y="721876"/>
                  </a:lnTo>
                  <a:lnTo>
                    <a:pt x="1078147" y="728161"/>
                  </a:lnTo>
                  <a:lnTo>
                    <a:pt x="1132413" y="734299"/>
                  </a:lnTo>
                  <a:lnTo>
                    <a:pt x="1187743" y="740289"/>
                  </a:lnTo>
                  <a:lnTo>
                    <a:pt x="1244117" y="746126"/>
                  </a:lnTo>
                  <a:lnTo>
                    <a:pt x="1359913" y="757336"/>
                  </a:lnTo>
                  <a:lnTo>
                    <a:pt x="1479644" y="767908"/>
                  </a:lnTo>
                  <a:lnTo>
                    <a:pt x="1603150" y="777824"/>
                  </a:lnTo>
                  <a:lnTo>
                    <a:pt x="1730270" y="787061"/>
                  </a:lnTo>
                  <a:lnTo>
                    <a:pt x="1860846" y="795601"/>
                  </a:lnTo>
                  <a:lnTo>
                    <a:pt x="1994717" y="803423"/>
                  </a:lnTo>
                  <a:lnTo>
                    <a:pt x="2131726" y="810507"/>
                  </a:lnTo>
                  <a:lnTo>
                    <a:pt x="2271710" y="816833"/>
                  </a:lnTo>
                  <a:lnTo>
                    <a:pt x="2414513" y="822381"/>
                  </a:lnTo>
                  <a:lnTo>
                    <a:pt x="2559973" y="827131"/>
                  </a:lnTo>
                  <a:lnTo>
                    <a:pt x="2707931" y="831062"/>
                  </a:lnTo>
                  <a:lnTo>
                    <a:pt x="2858229" y="834154"/>
                  </a:lnTo>
                  <a:lnTo>
                    <a:pt x="3010705" y="836388"/>
                  </a:lnTo>
                  <a:lnTo>
                    <a:pt x="3165201" y="837743"/>
                  </a:lnTo>
                  <a:lnTo>
                    <a:pt x="3321557" y="838200"/>
                  </a:lnTo>
                  <a:lnTo>
                    <a:pt x="3477914" y="837743"/>
                  </a:lnTo>
                  <a:lnTo>
                    <a:pt x="3632410" y="836388"/>
                  </a:lnTo>
                  <a:lnTo>
                    <a:pt x="3784886" y="834154"/>
                  </a:lnTo>
                  <a:lnTo>
                    <a:pt x="3935184" y="831062"/>
                  </a:lnTo>
                  <a:lnTo>
                    <a:pt x="4083142" y="827131"/>
                  </a:lnTo>
                  <a:lnTo>
                    <a:pt x="4228602" y="822381"/>
                  </a:lnTo>
                  <a:lnTo>
                    <a:pt x="4371405" y="816833"/>
                  </a:lnTo>
                  <a:lnTo>
                    <a:pt x="4511389" y="810507"/>
                  </a:lnTo>
                  <a:lnTo>
                    <a:pt x="4648398" y="803423"/>
                  </a:lnTo>
                  <a:lnTo>
                    <a:pt x="4782269" y="795601"/>
                  </a:lnTo>
                  <a:lnTo>
                    <a:pt x="4912845" y="787061"/>
                  </a:lnTo>
                  <a:lnTo>
                    <a:pt x="5039965" y="777824"/>
                  </a:lnTo>
                  <a:lnTo>
                    <a:pt x="5163471" y="767908"/>
                  </a:lnTo>
                  <a:lnTo>
                    <a:pt x="5283202" y="757336"/>
                  </a:lnTo>
                  <a:lnTo>
                    <a:pt x="5398998" y="746126"/>
                  </a:lnTo>
                  <a:lnTo>
                    <a:pt x="5455372" y="740289"/>
                  </a:lnTo>
                  <a:lnTo>
                    <a:pt x="5510702" y="734299"/>
                  </a:lnTo>
                  <a:lnTo>
                    <a:pt x="5564968" y="728161"/>
                  </a:lnTo>
                  <a:lnTo>
                    <a:pt x="5618152" y="721876"/>
                  </a:lnTo>
                  <a:lnTo>
                    <a:pt x="5670232" y="715446"/>
                  </a:lnTo>
                  <a:lnTo>
                    <a:pt x="5721189" y="708875"/>
                  </a:lnTo>
                  <a:lnTo>
                    <a:pt x="5771003" y="702164"/>
                  </a:lnTo>
                  <a:lnTo>
                    <a:pt x="5819655" y="695317"/>
                  </a:lnTo>
                  <a:lnTo>
                    <a:pt x="5867123" y="688336"/>
                  </a:lnTo>
                  <a:lnTo>
                    <a:pt x="5913388" y="681223"/>
                  </a:lnTo>
                  <a:lnTo>
                    <a:pt x="5958431" y="673981"/>
                  </a:lnTo>
                  <a:lnTo>
                    <a:pt x="6002231" y="666612"/>
                  </a:lnTo>
                  <a:lnTo>
                    <a:pt x="6044768" y="659120"/>
                  </a:lnTo>
                  <a:lnTo>
                    <a:pt x="6086023" y="651505"/>
                  </a:lnTo>
                  <a:lnTo>
                    <a:pt x="6125975" y="643772"/>
                  </a:lnTo>
                  <a:lnTo>
                    <a:pt x="6164604" y="635922"/>
                  </a:lnTo>
                  <a:lnTo>
                    <a:pt x="6201891" y="627958"/>
                  </a:lnTo>
                  <a:lnTo>
                    <a:pt x="6272358" y="611698"/>
                  </a:lnTo>
                  <a:lnTo>
                    <a:pt x="6337216" y="595012"/>
                  </a:lnTo>
                  <a:lnTo>
                    <a:pt x="6396306" y="577920"/>
                  </a:lnTo>
                  <a:lnTo>
                    <a:pt x="6449467" y="560443"/>
                  </a:lnTo>
                  <a:lnTo>
                    <a:pt x="6496541" y="542600"/>
                  </a:lnTo>
                  <a:lnTo>
                    <a:pt x="6537367" y="524411"/>
                  </a:lnTo>
                  <a:lnTo>
                    <a:pt x="6571787" y="505897"/>
                  </a:lnTo>
                  <a:lnTo>
                    <a:pt x="6611055" y="477561"/>
                  </a:lnTo>
                  <a:lnTo>
                    <a:pt x="6639500" y="438828"/>
                  </a:lnTo>
                  <a:lnTo>
                    <a:pt x="6643115" y="419100"/>
                  </a:lnTo>
                  <a:lnTo>
                    <a:pt x="6642208" y="409204"/>
                  </a:lnTo>
                  <a:lnTo>
                    <a:pt x="6620768" y="370213"/>
                  </a:lnTo>
                  <a:lnTo>
                    <a:pt x="6586544" y="341657"/>
                  </a:lnTo>
                  <a:lnTo>
                    <a:pt x="6537367" y="313767"/>
                  </a:lnTo>
                  <a:lnTo>
                    <a:pt x="6496541" y="295576"/>
                  </a:lnTo>
                  <a:lnTo>
                    <a:pt x="6449467" y="277731"/>
                  </a:lnTo>
                  <a:lnTo>
                    <a:pt x="6396306" y="260252"/>
                  </a:lnTo>
                  <a:lnTo>
                    <a:pt x="6337216" y="243160"/>
                  </a:lnTo>
                  <a:lnTo>
                    <a:pt x="6272358" y="226473"/>
                  </a:lnTo>
                  <a:lnTo>
                    <a:pt x="6201891" y="210213"/>
                  </a:lnTo>
                  <a:lnTo>
                    <a:pt x="6164604" y="202249"/>
                  </a:lnTo>
                  <a:lnTo>
                    <a:pt x="6125975" y="194399"/>
                  </a:lnTo>
                  <a:lnTo>
                    <a:pt x="6086023" y="186666"/>
                  </a:lnTo>
                  <a:lnTo>
                    <a:pt x="6044768" y="179052"/>
                  </a:lnTo>
                  <a:lnTo>
                    <a:pt x="6002231" y="171559"/>
                  </a:lnTo>
                  <a:lnTo>
                    <a:pt x="5958431" y="164191"/>
                  </a:lnTo>
                  <a:lnTo>
                    <a:pt x="5913388" y="156949"/>
                  </a:lnTo>
                  <a:lnTo>
                    <a:pt x="5867123" y="149837"/>
                  </a:lnTo>
                  <a:lnTo>
                    <a:pt x="5819655" y="142856"/>
                  </a:lnTo>
                  <a:lnTo>
                    <a:pt x="5771003" y="136010"/>
                  </a:lnTo>
                  <a:lnTo>
                    <a:pt x="5721189" y="129300"/>
                  </a:lnTo>
                  <a:lnTo>
                    <a:pt x="5670232" y="122729"/>
                  </a:lnTo>
                  <a:lnTo>
                    <a:pt x="5618152" y="116300"/>
                  </a:lnTo>
                  <a:lnTo>
                    <a:pt x="5564968" y="110016"/>
                  </a:lnTo>
                  <a:lnTo>
                    <a:pt x="5510702" y="103878"/>
                  </a:lnTo>
                  <a:lnTo>
                    <a:pt x="5455372" y="97889"/>
                  </a:lnTo>
                  <a:lnTo>
                    <a:pt x="5398998" y="92053"/>
                  </a:lnTo>
                  <a:lnTo>
                    <a:pt x="5283202" y="80845"/>
                  </a:lnTo>
                  <a:lnTo>
                    <a:pt x="5163471" y="70274"/>
                  </a:lnTo>
                  <a:lnTo>
                    <a:pt x="5039965" y="60361"/>
                  </a:lnTo>
                  <a:lnTo>
                    <a:pt x="4912845" y="51125"/>
                  </a:lnTo>
                  <a:lnTo>
                    <a:pt x="4782269" y="42587"/>
                  </a:lnTo>
                  <a:lnTo>
                    <a:pt x="4648398" y="34767"/>
                  </a:lnTo>
                  <a:lnTo>
                    <a:pt x="4511389" y="27684"/>
                  </a:lnTo>
                  <a:lnTo>
                    <a:pt x="4371405" y="21360"/>
                  </a:lnTo>
                  <a:lnTo>
                    <a:pt x="4228602" y="15813"/>
                  </a:lnTo>
                  <a:lnTo>
                    <a:pt x="4083142" y="11065"/>
                  </a:lnTo>
                  <a:lnTo>
                    <a:pt x="3935184" y="7135"/>
                  </a:lnTo>
                  <a:lnTo>
                    <a:pt x="3784886" y="4043"/>
                  </a:lnTo>
                  <a:lnTo>
                    <a:pt x="3632410" y="1810"/>
                  </a:lnTo>
                  <a:lnTo>
                    <a:pt x="3477914" y="456"/>
                  </a:lnTo>
                  <a:lnTo>
                    <a:pt x="3321557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493770" y="5183885"/>
              <a:ext cx="6643370" cy="838200"/>
            </a:xfrm>
            <a:custGeom>
              <a:avLst/>
              <a:gdLst/>
              <a:ahLst/>
              <a:cxnLst/>
              <a:rect l="l" t="t" r="r" b="b"/>
              <a:pathLst>
                <a:path w="6643370" h="838200">
                  <a:moveTo>
                    <a:pt x="0" y="419100"/>
                  </a:moveTo>
                  <a:lnTo>
                    <a:pt x="14355" y="379867"/>
                  </a:lnTo>
                  <a:lnTo>
                    <a:pt x="43475" y="351105"/>
                  </a:lnTo>
                  <a:lnTo>
                    <a:pt x="87727" y="322985"/>
                  </a:lnTo>
                  <a:lnTo>
                    <a:pt x="125370" y="304629"/>
                  </a:lnTo>
                  <a:lnTo>
                    <a:pt x="169340" y="286609"/>
                  </a:lnTo>
                  <a:lnTo>
                    <a:pt x="219478" y="268945"/>
                  </a:lnTo>
                  <a:lnTo>
                    <a:pt x="275623" y="251656"/>
                  </a:lnTo>
                  <a:lnTo>
                    <a:pt x="337617" y="234764"/>
                  </a:lnTo>
                  <a:lnTo>
                    <a:pt x="405299" y="218288"/>
                  </a:lnTo>
                  <a:lnTo>
                    <a:pt x="478511" y="202249"/>
                  </a:lnTo>
                  <a:lnTo>
                    <a:pt x="517140" y="194399"/>
                  </a:lnTo>
                  <a:lnTo>
                    <a:pt x="557092" y="186666"/>
                  </a:lnTo>
                  <a:lnTo>
                    <a:pt x="598347" y="179052"/>
                  </a:lnTo>
                  <a:lnTo>
                    <a:pt x="640884" y="171559"/>
                  </a:lnTo>
                  <a:lnTo>
                    <a:pt x="684684" y="164191"/>
                  </a:lnTo>
                  <a:lnTo>
                    <a:pt x="729727" y="156949"/>
                  </a:lnTo>
                  <a:lnTo>
                    <a:pt x="775992" y="149837"/>
                  </a:lnTo>
                  <a:lnTo>
                    <a:pt x="823460" y="142856"/>
                  </a:lnTo>
                  <a:lnTo>
                    <a:pt x="872112" y="136010"/>
                  </a:lnTo>
                  <a:lnTo>
                    <a:pt x="921926" y="129300"/>
                  </a:lnTo>
                  <a:lnTo>
                    <a:pt x="972883" y="122729"/>
                  </a:lnTo>
                  <a:lnTo>
                    <a:pt x="1024963" y="116300"/>
                  </a:lnTo>
                  <a:lnTo>
                    <a:pt x="1078147" y="110016"/>
                  </a:lnTo>
                  <a:lnTo>
                    <a:pt x="1132413" y="103878"/>
                  </a:lnTo>
                  <a:lnTo>
                    <a:pt x="1187743" y="97889"/>
                  </a:lnTo>
                  <a:lnTo>
                    <a:pt x="1244117" y="92053"/>
                  </a:lnTo>
                  <a:lnTo>
                    <a:pt x="1301513" y="86370"/>
                  </a:lnTo>
                  <a:lnTo>
                    <a:pt x="1359913" y="80845"/>
                  </a:lnTo>
                  <a:lnTo>
                    <a:pt x="1419297" y="75478"/>
                  </a:lnTo>
                  <a:lnTo>
                    <a:pt x="1479644" y="70274"/>
                  </a:lnTo>
                  <a:lnTo>
                    <a:pt x="1540935" y="65234"/>
                  </a:lnTo>
                  <a:lnTo>
                    <a:pt x="1603150" y="60361"/>
                  </a:lnTo>
                  <a:lnTo>
                    <a:pt x="1666268" y="55657"/>
                  </a:lnTo>
                  <a:lnTo>
                    <a:pt x="1730270" y="51125"/>
                  </a:lnTo>
                  <a:lnTo>
                    <a:pt x="1795136" y="46768"/>
                  </a:lnTo>
                  <a:lnTo>
                    <a:pt x="1860846" y="42587"/>
                  </a:lnTo>
                  <a:lnTo>
                    <a:pt x="1927380" y="38586"/>
                  </a:lnTo>
                  <a:lnTo>
                    <a:pt x="1994717" y="34767"/>
                  </a:lnTo>
                  <a:lnTo>
                    <a:pt x="2062839" y="31132"/>
                  </a:lnTo>
                  <a:lnTo>
                    <a:pt x="2131726" y="27684"/>
                  </a:lnTo>
                  <a:lnTo>
                    <a:pt x="2201356" y="24426"/>
                  </a:lnTo>
                  <a:lnTo>
                    <a:pt x="2271710" y="21360"/>
                  </a:lnTo>
                  <a:lnTo>
                    <a:pt x="2342769" y="18488"/>
                  </a:lnTo>
                  <a:lnTo>
                    <a:pt x="2414513" y="15813"/>
                  </a:lnTo>
                  <a:lnTo>
                    <a:pt x="2486921" y="13338"/>
                  </a:lnTo>
                  <a:lnTo>
                    <a:pt x="2559973" y="11065"/>
                  </a:lnTo>
                  <a:lnTo>
                    <a:pt x="2633650" y="8997"/>
                  </a:lnTo>
                  <a:lnTo>
                    <a:pt x="2707931" y="7135"/>
                  </a:lnTo>
                  <a:lnTo>
                    <a:pt x="2782798" y="5483"/>
                  </a:lnTo>
                  <a:lnTo>
                    <a:pt x="2858229" y="4043"/>
                  </a:lnTo>
                  <a:lnTo>
                    <a:pt x="2934204" y="2818"/>
                  </a:lnTo>
                  <a:lnTo>
                    <a:pt x="3010705" y="1810"/>
                  </a:lnTo>
                  <a:lnTo>
                    <a:pt x="3087711" y="1022"/>
                  </a:lnTo>
                  <a:lnTo>
                    <a:pt x="3165201" y="456"/>
                  </a:lnTo>
                  <a:lnTo>
                    <a:pt x="3243157" y="114"/>
                  </a:lnTo>
                  <a:lnTo>
                    <a:pt x="3321557" y="0"/>
                  </a:lnTo>
                  <a:lnTo>
                    <a:pt x="3399958" y="114"/>
                  </a:lnTo>
                  <a:lnTo>
                    <a:pt x="3477914" y="456"/>
                  </a:lnTo>
                  <a:lnTo>
                    <a:pt x="3555404" y="1022"/>
                  </a:lnTo>
                  <a:lnTo>
                    <a:pt x="3632410" y="1810"/>
                  </a:lnTo>
                  <a:lnTo>
                    <a:pt x="3708911" y="2818"/>
                  </a:lnTo>
                  <a:lnTo>
                    <a:pt x="3784886" y="4043"/>
                  </a:lnTo>
                  <a:lnTo>
                    <a:pt x="3860317" y="5483"/>
                  </a:lnTo>
                  <a:lnTo>
                    <a:pt x="3935184" y="7135"/>
                  </a:lnTo>
                  <a:lnTo>
                    <a:pt x="4009465" y="8997"/>
                  </a:lnTo>
                  <a:lnTo>
                    <a:pt x="4083142" y="11065"/>
                  </a:lnTo>
                  <a:lnTo>
                    <a:pt x="4156194" y="13338"/>
                  </a:lnTo>
                  <a:lnTo>
                    <a:pt x="4228602" y="15813"/>
                  </a:lnTo>
                  <a:lnTo>
                    <a:pt x="4300346" y="18488"/>
                  </a:lnTo>
                  <a:lnTo>
                    <a:pt x="4371405" y="21360"/>
                  </a:lnTo>
                  <a:lnTo>
                    <a:pt x="4441759" y="24426"/>
                  </a:lnTo>
                  <a:lnTo>
                    <a:pt x="4511389" y="27684"/>
                  </a:lnTo>
                  <a:lnTo>
                    <a:pt x="4580276" y="31132"/>
                  </a:lnTo>
                  <a:lnTo>
                    <a:pt x="4648398" y="34767"/>
                  </a:lnTo>
                  <a:lnTo>
                    <a:pt x="4715735" y="38586"/>
                  </a:lnTo>
                  <a:lnTo>
                    <a:pt x="4782269" y="42587"/>
                  </a:lnTo>
                  <a:lnTo>
                    <a:pt x="4847979" y="46768"/>
                  </a:lnTo>
                  <a:lnTo>
                    <a:pt x="4912845" y="51125"/>
                  </a:lnTo>
                  <a:lnTo>
                    <a:pt x="4976847" y="55657"/>
                  </a:lnTo>
                  <a:lnTo>
                    <a:pt x="5039965" y="60361"/>
                  </a:lnTo>
                  <a:lnTo>
                    <a:pt x="5102180" y="65234"/>
                  </a:lnTo>
                  <a:lnTo>
                    <a:pt x="5163471" y="70274"/>
                  </a:lnTo>
                  <a:lnTo>
                    <a:pt x="5223818" y="75478"/>
                  </a:lnTo>
                  <a:lnTo>
                    <a:pt x="5283202" y="80845"/>
                  </a:lnTo>
                  <a:lnTo>
                    <a:pt x="5341602" y="86370"/>
                  </a:lnTo>
                  <a:lnTo>
                    <a:pt x="5398998" y="92053"/>
                  </a:lnTo>
                  <a:lnTo>
                    <a:pt x="5455372" y="97889"/>
                  </a:lnTo>
                  <a:lnTo>
                    <a:pt x="5510702" y="103878"/>
                  </a:lnTo>
                  <a:lnTo>
                    <a:pt x="5564968" y="110016"/>
                  </a:lnTo>
                  <a:lnTo>
                    <a:pt x="5618152" y="116300"/>
                  </a:lnTo>
                  <a:lnTo>
                    <a:pt x="5670232" y="122729"/>
                  </a:lnTo>
                  <a:lnTo>
                    <a:pt x="5721189" y="129300"/>
                  </a:lnTo>
                  <a:lnTo>
                    <a:pt x="5771003" y="136010"/>
                  </a:lnTo>
                  <a:lnTo>
                    <a:pt x="5819655" y="142856"/>
                  </a:lnTo>
                  <a:lnTo>
                    <a:pt x="5867123" y="149837"/>
                  </a:lnTo>
                  <a:lnTo>
                    <a:pt x="5913388" y="156949"/>
                  </a:lnTo>
                  <a:lnTo>
                    <a:pt x="5958431" y="164191"/>
                  </a:lnTo>
                  <a:lnTo>
                    <a:pt x="6002231" y="171559"/>
                  </a:lnTo>
                  <a:lnTo>
                    <a:pt x="6044768" y="179052"/>
                  </a:lnTo>
                  <a:lnTo>
                    <a:pt x="6086023" y="186666"/>
                  </a:lnTo>
                  <a:lnTo>
                    <a:pt x="6125975" y="194399"/>
                  </a:lnTo>
                  <a:lnTo>
                    <a:pt x="6164604" y="202249"/>
                  </a:lnTo>
                  <a:lnTo>
                    <a:pt x="6201891" y="210213"/>
                  </a:lnTo>
                  <a:lnTo>
                    <a:pt x="6272358" y="226473"/>
                  </a:lnTo>
                  <a:lnTo>
                    <a:pt x="6337216" y="243160"/>
                  </a:lnTo>
                  <a:lnTo>
                    <a:pt x="6396306" y="260252"/>
                  </a:lnTo>
                  <a:lnTo>
                    <a:pt x="6449467" y="277731"/>
                  </a:lnTo>
                  <a:lnTo>
                    <a:pt x="6496541" y="295576"/>
                  </a:lnTo>
                  <a:lnTo>
                    <a:pt x="6537367" y="313767"/>
                  </a:lnTo>
                  <a:lnTo>
                    <a:pt x="6571787" y="332283"/>
                  </a:lnTo>
                  <a:lnTo>
                    <a:pt x="6611055" y="360624"/>
                  </a:lnTo>
                  <a:lnTo>
                    <a:pt x="6639500" y="399366"/>
                  </a:lnTo>
                  <a:lnTo>
                    <a:pt x="6643115" y="419100"/>
                  </a:lnTo>
                  <a:lnTo>
                    <a:pt x="6642208" y="428992"/>
                  </a:lnTo>
                  <a:lnTo>
                    <a:pt x="6620768" y="467974"/>
                  </a:lnTo>
                  <a:lnTo>
                    <a:pt x="6586544" y="496525"/>
                  </a:lnTo>
                  <a:lnTo>
                    <a:pt x="6537367" y="524411"/>
                  </a:lnTo>
                  <a:lnTo>
                    <a:pt x="6496541" y="542600"/>
                  </a:lnTo>
                  <a:lnTo>
                    <a:pt x="6449467" y="560443"/>
                  </a:lnTo>
                  <a:lnTo>
                    <a:pt x="6396306" y="577920"/>
                  </a:lnTo>
                  <a:lnTo>
                    <a:pt x="6337216" y="595012"/>
                  </a:lnTo>
                  <a:lnTo>
                    <a:pt x="6272358" y="611698"/>
                  </a:lnTo>
                  <a:lnTo>
                    <a:pt x="6201891" y="627958"/>
                  </a:lnTo>
                  <a:lnTo>
                    <a:pt x="6164604" y="635922"/>
                  </a:lnTo>
                  <a:lnTo>
                    <a:pt x="6125975" y="643772"/>
                  </a:lnTo>
                  <a:lnTo>
                    <a:pt x="6086023" y="651505"/>
                  </a:lnTo>
                  <a:lnTo>
                    <a:pt x="6044768" y="659120"/>
                  </a:lnTo>
                  <a:lnTo>
                    <a:pt x="6002231" y="666612"/>
                  </a:lnTo>
                  <a:lnTo>
                    <a:pt x="5958431" y="673981"/>
                  </a:lnTo>
                  <a:lnTo>
                    <a:pt x="5913388" y="681223"/>
                  </a:lnTo>
                  <a:lnTo>
                    <a:pt x="5867123" y="688336"/>
                  </a:lnTo>
                  <a:lnTo>
                    <a:pt x="5819655" y="695317"/>
                  </a:lnTo>
                  <a:lnTo>
                    <a:pt x="5771003" y="702164"/>
                  </a:lnTo>
                  <a:lnTo>
                    <a:pt x="5721189" y="708875"/>
                  </a:lnTo>
                  <a:lnTo>
                    <a:pt x="5670232" y="715446"/>
                  </a:lnTo>
                  <a:lnTo>
                    <a:pt x="5618152" y="721876"/>
                  </a:lnTo>
                  <a:lnTo>
                    <a:pt x="5564968" y="728161"/>
                  </a:lnTo>
                  <a:lnTo>
                    <a:pt x="5510702" y="734299"/>
                  </a:lnTo>
                  <a:lnTo>
                    <a:pt x="5455372" y="740289"/>
                  </a:lnTo>
                  <a:lnTo>
                    <a:pt x="5398998" y="746126"/>
                  </a:lnTo>
                  <a:lnTo>
                    <a:pt x="5341602" y="751810"/>
                  </a:lnTo>
                  <a:lnTo>
                    <a:pt x="5283202" y="757336"/>
                  </a:lnTo>
                  <a:lnTo>
                    <a:pt x="5223818" y="762703"/>
                  </a:lnTo>
                  <a:lnTo>
                    <a:pt x="5163471" y="767908"/>
                  </a:lnTo>
                  <a:lnTo>
                    <a:pt x="5102180" y="772949"/>
                  </a:lnTo>
                  <a:lnTo>
                    <a:pt x="5039965" y="777824"/>
                  </a:lnTo>
                  <a:lnTo>
                    <a:pt x="4976847" y="782528"/>
                  </a:lnTo>
                  <a:lnTo>
                    <a:pt x="4912845" y="787061"/>
                  </a:lnTo>
                  <a:lnTo>
                    <a:pt x="4847979" y="791419"/>
                  </a:lnTo>
                  <a:lnTo>
                    <a:pt x="4782269" y="795601"/>
                  </a:lnTo>
                  <a:lnTo>
                    <a:pt x="4715735" y="799603"/>
                  </a:lnTo>
                  <a:lnTo>
                    <a:pt x="4648398" y="803423"/>
                  </a:lnTo>
                  <a:lnTo>
                    <a:pt x="4580276" y="807058"/>
                  </a:lnTo>
                  <a:lnTo>
                    <a:pt x="4511389" y="810507"/>
                  </a:lnTo>
                  <a:lnTo>
                    <a:pt x="4441759" y="813766"/>
                  </a:lnTo>
                  <a:lnTo>
                    <a:pt x="4371405" y="816833"/>
                  </a:lnTo>
                  <a:lnTo>
                    <a:pt x="4300346" y="819705"/>
                  </a:lnTo>
                  <a:lnTo>
                    <a:pt x="4228602" y="822381"/>
                  </a:lnTo>
                  <a:lnTo>
                    <a:pt x="4156194" y="824857"/>
                  </a:lnTo>
                  <a:lnTo>
                    <a:pt x="4083142" y="827131"/>
                  </a:lnTo>
                  <a:lnTo>
                    <a:pt x="4009465" y="829200"/>
                  </a:lnTo>
                  <a:lnTo>
                    <a:pt x="3935184" y="831062"/>
                  </a:lnTo>
                  <a:lnTo>
                    <a:pt x="3860317" y="832714"/>
                  </a:lnTo>
                  <a:lnTo>
                    <a:pt x="3784886" y="834154"/>
                  </a:lnTo>
                  <a:lnTo>
                    <a:pt x="3708911" y="835380"/>
                  </a:lnTo>
                  <a:lnTo>
                    <a:pt x="3632410" y="836388"/>
                  </a:lnTo>
                  <a:lnTo>
                    <a:pt x="3555404" y="837177"/>
                  </a:lnTo>
                  <a:lnTo>
                    <a:pt x="3477914" y="837743"/>
                  </a:lnTo>
                  <a:lnTo>
                    <a:pt x="3399958" y="838085"/>
                  </a:lnTo>
                  <a:lnTo>
                    <a:pt x="3321557" y="838200"/>
                  </a:lnTo>
                  <a:lnTo>
                    <a:pt x="3243157" y="838085"/>
                  </a:lnTo>
                  <a:lnTo>
                    <a:pt x="3165201" y="837743"/>
                  </a:lnTo>
                  <a:lnTo>
                    <a:pt x="3087711" y="837177"/>
                  </a:lnTo>
                  <a:lnTo>
                    <a:pt x="3010705" y="836388"/>
                  </a:lnTo>
                  <a:lnTo>
                    <a:pt x="2934204" y="835380"/>
                  </a:lnTo>
                  <a:lnTo>
                    <a:pt x="2858229" y="834154"/>
                  </a:lnTo>
                  <a:lnTo>
                    <a:pt x="2782798" y="832714"/>
                  </a:lnTo>
                  <a:lnTo>
                    <a:pt x="2707931" y="831062"/>
                  </a:lnTo>
                  <a:lnTo>
                    <a:pt x="2633650" y="829200"/>
                  </a:lnTo>
                  <a:lnTo>
                    <a:pt x="2559973" y="827131"/>
                  </a:lnTo>
                  <a:lnTo>
                    <a:pt x="2486921" y="824857"/>
                  </a:lnTo>
                  <a:lnTo>
                    <a:pt x="2414513" y="822381"/>
                  </a:lnTo>
                  <a:lnTo>
                    <a:pt x="2342769" y="819705"/>
                  </a:lnTo>
                  <a:lnTo>
                    <a:pt x="2271710" y="816833"/>
                  </a:lnTo>
                  <a:lnTo>
                    <a:pt x="2201356" y="813766"/>
                  </a:lnTo>
                  <a:lnTo>
                    <a:pt x="2131726" y="810507"/>
                  </a:lnTo>
                  <a:lnTo>
                    <a:pt x="2062839" y="807058"/>
                  </a:lnTo>
                  <a:lnTo>
                    <a:pt x="1994717" y="803423"/>
                  </a:lnTo>
                  <a:lnTo>
                    <a:pt x="1927380" y="799603"/>
                  </a:lnTo>
                  <a:lnTo>
                    <a:pt x="1860846" y="795601"/>
                  </a:lnTo>
                  <a:lnTo>
                    <a:pt x="1795136" y="791419"/>
                  </a:lnTo>
                  <a:lnTo>
                    <a:pt x="1730270" y="787061"/>
                  </a:lnTo>
                  <a:lnTo>
                    <a:pt x="1666268" y="782528"/>
                  </a:lnTo>
                  <a:lnTo>
                    <a:pt x="1603150" y="777824"/>
                  </a:lnTo>
                  <a:lnTo>
                    <a:pt x="1540935" y="772949"/>
                  </a:lnTo>
                  <a:lnTo>
                    <a:pt x="1479644" y="767908"/>
                  </a:lnTo>
                  <a:lnTo>
                    <a:pt x="1419297" y="762703"/>
                  </a:lnTo>
                  <a:lnTo>
                    <a:pt x="1359913" y="757336"/>
                  </a:lnTo>
                  <a:lnTo>
                    <a:pt x="1301513" y="751810"/>
                  </a:lnTo>
                  <a:lnTo>
                    <a:pt x="1244117" y="746126"/>
                  </a:lnTo>
                  <a:lnTo>
                    <a:pt x="1187743" y="740289"/>
                  </a:lnTo>
                  <a:lnTo>
                    <a:pt x="1132413" y="734299"/>
                  </a:lnTo>
                  <a:lnTo>
                    <a:pt x="1078147" y="728161"/>
                  </a:lnTo>
                  <a:lnTo>
                    <a:pt x="1024963" y="721876"/>
                  </a:lnTo>
                  <a:lnTo>
                    <a:pt x="972883" y="715446"/>
                  </a:lnTo>
                  <a:lnTo>
                    <a:pt x="921926" y="708875"/>
                  </a:lnTo>
                  <a:lnTo>
                    <a:pt x="872112" y="702164"/>
                  </a:lnTo>
                  <a:lnTo>
                    <a:pt x="823460" y="695317"/>
                  </a:lnTo>
                  <a:lnTo>
                    <a:pt x="775992" y="688336"/>
                  </a:lnTo>
                  <a:lnTo>
                    <a:pt x="729727" y="681223"/>
                  </a:lnTo>
                  <a:lnTo>
                    <a:pt x="684684" y="673981"/>
                  </a:lnTo>
                  <a:lnTo>
                    <a:pt x="640884" y="666612"/>
                  </a:lnTo>
                  <a:lnTo>
                    <a:pt x="598347" y="659120"/>
                  </a:lnTo>
                  <a:lnTo>
                    <a:pt x="557092" y="651505"/>
                  </a:lnTo>
                  <a:lnTo>
                    <a:pt x="517140" y="643772"/>
                  </a:lnTo>
                  <a:lnTo>
                    <a:pt x="478511" y="635922"/>
                  </a:lnTo>
                  <a:lnTo>
                    <a:pt x="441224" y="627958"/>
                  </a:lnTo>
                  <a:lnTo>
                    <a:pt x="370757" y="611698"/>
                  </a:lnTo>
                  <a:lnTo>
                    <a:pt x="305899" y="595012"/>
                  </a:lnTo>
                  <a:lnTo>
                    <a:pt x="246809" y="577920"/>
                  </a:lnTo>
                  <a:lnTo>
                    <a:pt x="193648" y="560443"/>
                  </a:lnTo>
                  <a:lnTo>
                    <a:pt x="146574" y="542600"/>
                  </a:lnTo>
                  <a:lnTo>
                    <a:pt x="105748" y="524411"/>
                  </a:lnTo>
                  <a:lnTo>
                    <a:pt x="71328" y="505897"/>
                  </a:lnTo>
                  <a:lnTo>
                    <a:pt x="32060" y="477561"/>
                  </a:lnTo>
                  <a:lnTo>
                    <a:pt x="3615" y="438828"/>
                  </a:lnTo>
                  <a:lnTo>
                    <a:pt x="0" y="419100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660519" y="5315203"/>
            <a:ext cx="43008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0100" marR="5080" indent="-78803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Çalışmalar</a:t>
            </a:r>
            <a:r>
              <a:rPr sz="1800" spc="-9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sonuçlandığında</a:t>
            </a:r>
            <a:r>
              <a:rPr sz="1800" spc="-7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kılavuzda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güncelleme</a:t>
            </a:r>
            <a:r>
              <a:rPr sz="1800" spc="-8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yapılacaktır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36</a:t>
            </a:fld>
            <a:endParaRPr spc="-25"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Genel</a:t>
            </a:r>
            <a:r>
              <a:rPr spc="-50" dirty="0"/>
              <a:t> </a:t>
            </a:r>
            <a:r>
              <a:rPr dirty="0"/>
              <a:t>sorgulama</a:t>
            </a:r>
            <a:r>
              <a:rPr spc="-40" dirty="0"/>
              <a:t> </a:t>
            </a:r>
            <a:r>
              <a:rPr spc="-10" dirty="0"/>
              <a:t>alanı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226629" y="740473"/>
            <a:ext cx="10246360" cy="5699125"/>
            <a:chOff x="1226629" y="740473"/>
            <a:chExt cx="10246360" cy="56991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6551" y="749808"/>
              <a:ext cx="9741004" cy="563055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31391" y="745236"/>
              <a:ext cx="9831705" cy="5689600"/>
            </a:xfrm>
            <a:custGeom>
              <a:avLst/>
              <a:gdLst/>
              <a:ahLst/>
              <a:cxnLst/>
              <a:rect l="l" t="t" r="r" b="b"/>
              <a:pathLst>
                <a:path w="9831705" h="5689600">
                  <a:moveTo>
                    <a:pt x="0" y="5689092"/>
                  </a:moveTo>
                  <a:lnTo>
                    <a:pt x="9831324" y="5689092"/>
                  </a:lnTo>
                  <a:lnTo>
                    <a:pt x="9831324" y="0"/>
                  </a:lnTo>
                  <a:lnTo>
                    <a:pt x="0" y="0"/>
                  </a:lnTo>
                  <a:lnTo>
                    <a:pt x="0" y="5689092"/>
                  </a:lnTo>
                  <a:close/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79157" y="1346454"/>
              <a:ext cx="4480559" cy="71627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979157" y="1346454"/>
              <a:ext cx="4480560" cy="716280"/>
            </a:xfrm>
            <a:custGeom>
              <a:avLst/>
              <a:gdLst/>
              <a:ahLst/>
              <a:cxnLst/>
              <a:rect l="l" t="t" r="r" b="b"/>
              <a:pathLst>
                <a:path w="4480559" h="716280">
                  <a:moveTo>
                    <a:pt x="0" y="716279"/>
                  </a:moveTo>
                  <a:lnTo>
                    <a:pt x="4480559" y="716279"/>
                  </a:lnTo>
                  <a:lnTo>
                    <a:pt x="4480559" y="0"/>
                  </a:lnTo>
                  <a:lnTo>
                    <a:pt x="0" y="0"/>
                  </a:lnTo>
                  <a:lnTo>
                    <a:pt x="0" y="716279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229347" y="1415541"/>
            <a:ext cx="397382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Alt</a:t>
            </a:r>
            <a:r>
              <a:rPr sz="1800" spc="-7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menüdeki</a:t>
            </a:r>
            <a:r>
              <a:rPr sz="1800" spc="-4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sorguları</a:t>
            </a:r>
            <a:r>
              <a:rPr sz="1800" spc="-6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bu</a:t>
            </a:r>
            <a:r>
              <a:rPr sz="1800" spc="-5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alandan</a:t>
            </a:r>
            <a:endParaRPr sz="1800">
              <a:latin typeface="Verdana"/>
              <a:cs typeface="Verdana"/>
            </a:endParaRPr>
          </a:p>
          <a:p>
            <a:pPr marL="5080" algn="ctr">
              <a:lnSpc>
                <a:spcPct val="100000"/>
              </a:lnSpc>
            </a:pP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yapabilirsiniz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545079" y="1883410"/>
            <a:ext cx="8928100" cy="1169670"/>
            <a:chOff x="2545079" y="1883410"/>
            <a:chExt cx="8928100" cy="1169670"/>
          </a:xfrm>
        </p:grpSpPr>
        <p:sp>
          <p:nvSpPr>
            <p:cNvPr id="10" name="object 10"/>
            <p:cNvSpPr/>
            <p:nvPr/>
          </p:nvSpPr>
          <p:spPr>
            <a:xfrm>
              <a:off x="2545079" y="1883410"/>
              <a:ext cx="4253230" cy="315595"/>
            </a:xfrm>
            <a:custGeom>
              <a:avLst/>
              <a:gdLst/>
              <a:ahLst/>
              <a:cxnLst/>
              <a:rect l="l" t="t" r="r" b="b"/>
              <a:pathLst>
                <a:path w="4253230" h="315594">
                  <a:moveTo>
                    <a:pt x="73532" y="239394"/>
                  </a:moveTo>
                  <a:lnTo>
                    <a:pt x="0" y="282448"/>
                  </a:lnTo>
                  <a:lnTo>
                    <a:pt x="78486" y="315467"/>
                  </a:lnTo>
                  <a:lnTo>
                    <a:pt x="76476" y="284606"/>
                  </a:lnTo>
                  <a:lnTo>
                    <a:pt x="63753" y="284606"/>
                  </a:lnTo>
                  <a:lnTo>
                    <a:pt x="62992" y="271906"/>
                  </a:lnTo>
                  <a:lnTo>
                    <a:pt x="75596" y="271088"/>
                  </a:lnTo>
                  <a:lnTo>
                    <a:pt x="73532" y="239394"/>
                  </a:lnTo>
                  <a:close/>
                </a:path>
                <a:path w="4253230" h="315594">
                  <a:moveTo>
                    <a:pt x="75596" y="271088"/>
                  </a:moveTo>
                  <a:lnTo>
                    <a:pt x="62992" y="271906"/>
                  </a:lnTo>
                  <a:lnTo>
                    <a:pt x="63624" y="282448"/>
                  </a:lnTo>
                  <a:lnTo>
                    <a:pt x="63704" y="283784"/>
                  </a:lnTo>
                  <a:lnTo>
                    <a:pt x="63753" y="284606"/>
                  </a:lnTo>
                  <a:lnTo>
                    <a:pt x="76423" y="283784"/>
                  </a:lnTo>
                  <a:lnTo>
                    <a:pt x="75649" y="271906"/>
                  </a:lnTo>
                  <a:lnTo>
                    <a:pt x="75596" y="271088"/>
                  </a:lnTo>
                  <a:close/>
                </a:path>
                <a:path w="4253230" h="315594">
                  <a:moveTo>
                    <a:pt x="76423" y="283784"/>
                  </a:moveTo>
                  <a:lnTo>
                    <a:pt x="63753" y="284606"/>
                  </a:lnTo>
                  <a:lnTo>
                    <a:pt x="76476" y="284606"/>
                  </a:lnTo>
                  <a:lnTo>
                    <a:pt x="76423" y="283784"/>
                  </a:lnTo>
                  <a:close/>
                </a:path>
                <a:path w="4253230" h="315594">
                  <a:moveTo>
                    <a:pt x="4252468" y="0"/>
                  </a:moveTo>
                  <a:lnTo>
                    <a:pt x="75596" y="271088"/>
                  </a:lnTo>
                  <a:lnTo>
                    <a:pt x="76336" y="282448"/>
                  </a:lnTo>
                  <a:lnTo>
                    <a:pt x="76423" y="283784"/>
                  </a:lnTo>
                  <a:lnTo>
                    <a:pt x="4253230" y="12700"/>
                  </a:lnTo>
                  <a:lnTo>
                    <a:pt x="425246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04793" y="2125218"/>
              <a:ext cx="8154924" cy="9144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304793" y="2125218"/>
              <a:ext cx="8155305" cy="914400"/>
            </a:xfrm>
            <a:custGeom>
              <a:avLst/>
              <a:gdLst/>
              <a:ahLst/>
              <a:cxnLst/>
              <a:rect l="l" t="t" r="r" b="b"/>
              <a:pathLst>
                <a:path w="8155305" h="914400">
                  <a:moveTo>
                    <a:pt x="0" y="914400"/>
                  </a:moveTo>
                  <a:lnTo>
                    <a:pt x="8154924" y="914400"/>
                  </a:lnTo>
                  <a:lnTo>
                    <a:pt x="8154924" y="0"/>
                  </a:lnTo>
                  <a:lnTo>
                    <a:pt x="0" y="0"/>
                  </a:lnTo>
                  <a:lnTo>
                    <a:pt x="0" y="914400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395345" y="2198370"/>
            <a:ext cx="2390140" cy="24701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r>
              <a:rPr sz="1600" dirty="0">
                <a:solidFill>
                  <a:srgbClr val="FF0000"/>
                </a:solidFill>
                <a:latin typeface="Verdana"/>
                <a:cs typeface="Verdana"/>
              </a:rPr>
              <a:t>Bilgileri</a:t>
            </a:r>
            <a:r>
              <a:rPr sz="1600" spc="2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0000"/>
                </a:solidFill>
                <a:latin typeface="Verdana"/>
                <a:cs typeface="Verdana"/>
              </a:rPr>
              <a:t>eksik</a:t>
            </a:r>
            <a:r>
              <a:rPr sz="1600" spc="2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Verdana"/>
                <a:cs typeface="Verdana"/>
              </a:rPr>
              <a:t>olanlar: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73039" y="2187397"/>
            <a:ext cx="56089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0000"/>
                </a:solidFill>
                <a:latin typeface="Verdana"/>
                <a:cs typeface="Verdana"/>
              </a:rPr>
              <a:t>Belli</a:t>
            </a:r>
            <a:r>
              <a:rPr sz="1600" spc="21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0000"/>
                </a:solidFill>
                <a:latin typeface="Verdana"/>
                <a:cs typeface="Verdana"/>
              </a:rPr>
              <a:t>periyotlarla</a:t>
            </a:r>
            <a:r>
              <a:rPr sz="1600" spc="2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0000"/>
                </a:solidFill>
                <a:latin typeface="Verdana"/>
                <a:cs typeface="Verdana"/>
              </a:rPr>
              <a:t>sigortalıların</a:t>
            </a:r>
            <a:r>
              <a:rPr sz="1600" spc="204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0000"/>
                </a:solidFill>
                <a:latin typeface="Verdana"/>
                <a:cs typeface="Verdana"/>
              </a:rPr>
              <a:t>askerlik,</a:t>
            </a:r>
            <a:r>
              <a:rPr sz="1600" spc="21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0000"/>
                </a:solidFill>
                <a:latin typeface="Verdana"/>
                <a:cs typeface="Verdana"/>
              </a:rPr>
              <a:t>unvan,</a:t>
            </a:r>
            <a:r>
              <a:rPr sz="1600" spc="204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Verdana"/>
                <a:cs typeface="Verdana"/>
              </a:rPr>
              <a:t>eğitim</a:t>
            </a:r>
            <a:endParaRPr sz="1600">
              <a:latin typeface="Verdana"/>
              <a:cs typeface="Verdan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291840" y="3134867"/>
            <a:ext cx="8181340" cy="3308985"/>
            <a:chOff x="3291840" y="3134867"/>
            <a:chExt cx="8181340" cy="3308985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04794" y="3147821"/>
              <a:ext cx="8154924" cy="9144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304794" y="3147821"/>
              <a:ext cx="8155305" cy="914400"/>
            </a:xfrm>
            <a:custGeom>
              <a:avLst/>
              <a:gdLst/>
              <a:ahLst/>
              <a:cxnLst/>
              <a:rect l="l" t="t" r="r" b="b"/>
              <a:pathLst>
                <a:path w="8155305" h="914400">
                  <a:moveTo>
                    <a:pt x="0" y="914400"/>
                  </a:moveTo>
                  <a:lnTo>
                    <a:pt x="8154924" y="914400"/>
                  </a:lnTo>
                  <a:lnTo>
                    <a:pt x="8154924" y="0"/>
                  </a:lnTo>
                  <a:lnTo>
                    <a:pt x="0" y="0"/>
                  </a:lnTo>
                  <a:lnTo>
                    <a:pt x="0" y="914400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395345" y="3189858"/>
              <a:ext cx="3438525" cy="277495"/>
            </a:xfrm>
            <a:custGeom>
              <a:avLst/>
              <a:gdLst/>
              <a:ahLst/>
              <a:cxnLst/>
              <a:rect l="l" t="t" r="r" b="b"/>
              <a:pathLst>
                <a:path w="3438525" h="277495">
                  <a:moveTo>
                    <a:pt x="1296911" y="0"/>
                  </a:moveTo>
                  <a:lnTo>
                    <a:pt x="1153668" y="0"/>
                  </a:lnTo>
                  <a:lnTo>
                    <a:pt x="524256" y="0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277368"/>
                  </a:lnTo>
                  <a:lnTo>
                    <a:pt x="381000" y="277368"/>
                  </a:lnTo>
                  <a:lnTo>
                    <a:pt x="524256" y="277368"/>
                  </a:lnTo>
                  <a:lnTo>
                    <a:pt x="1153668" y="277368"/>
                  </a:lnTo>
                  <a:lnTo>
                    <a:pt x="1296911" y="277368"/>
                  </a:lnTo>
                  <a:lnTo>
                    <a:pt x="1296911" y="0"/>
                  </a:lnTo>
                  <a:close/>
                </a:path>
                <a:path w="3438525" h="277495">
                  <a:moveTo>
                    <a:pt x="2514587" y="0"/>
                  </a:moveTo>
                  <a:lnTo>
                    <a:pt x="2371344" y="0"/>
                  </a:lnTo>
                  <a:lnTo>
                    <a:pt x="1702308" y="0"/>
                  </a:lnTo>
                  <a:lnTo>
                    <a:pt x="1559052" y="0"/>
                  </a:lnTo>
                  <a:lnTo>
                    <a:pt x="1296924" y="0"/>
                  </a:lnTo>
                  <a:lnTo>
                    <a:pt x="1296924" y="277368"/>
                  </a:lnTo>
                  <a:lnTo>
                    <a:pt x="1559052" y="277368"/>
                  </a:lnTo>
                  <a:lnTo>
                    <a:pt x="1702308" y="277368"/>
                  </a:lnTo>
                  <a:lnTo>
                    <a:pt x="2371344" y="277368"/>
                  </a:lnTo>
                  <a:lnTo>
                    <a:pt x="2514587" y="277368"/>
                  </a:lnTo>
                  <a:lnTo>
                    <a:pt x="2514587" y="0"/>
                  </a:lnTo>
                  <a:close/>
                </a:path>
                <a:path w="3438525" h="277495">
                  <a:moveTo>
                    <a:pt x="3438144" y="0"/>
                  </a:moveTo>
                  <a:lnTo>
                    <a:pt x="2514600" y="0"/>
                  </a:lnTo>
                  <a:lnTo>
                    <a:pt x="2514600" y="277368"/>
                  </a:lnTo>
                  <a:lnTo>
                    <a:pt x="3438144" y="277368"/>
                  </a:lnTo>
                  <a:lnTo>
                    <a:pt x="343814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04794" y="4170425"/>
              <a:ext cx="8154924" cy="102260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304794" y="4170425"/>
              <a:ext cx="8155305" cy="1022985"/>
            </a:xfrm>
            <a:custGeom>
              <a:avLst/>
              <a:gdLst/>
              <a:ahLst/>
              <a:cxnLst/>
              <a:rect l="l" t="t" r="r" b="b"/>
              <a:pathLst>
                <a:path w="8155305" h="1022985">
                  <a:moveTo>
                    <a:pt x="0" y="1022604"/>
                  </a:moveTo>
                  <a:lnTo>
                    <a:pt x="8154924" y="1022604"/>
                  </a:lnTo>
                  <a:lnTo>
                    <a:pt x="8154924" y="0"/>
                  </a:lnTo>
                  <a:lnTo>
                    <a:pt x="0" y="0"/>
                  </a:lnTo>
                  <a:lnTo>
                    <a:pt x="0" y="1022604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395345" y="4129277"/>
              <a:ext cx="4183379" cy="277495"/>
            </a:xfrm>
            <a:custGeom>
              <a:avLst/>
              <a:gdLst/>
              <a:ahLst/>
              <a:cxnLst/>
              <a:rect l="l" t="t" r="r" b="b"/>
              <a:pathLst>
                <a:path w="4183379" h="277495">
                  <a:moveTo>
                    <a:pt x="4183380" y="0"/>
                  </a:moveTo>
                  <a:lnTo>
                    <a:pt x="4183380" y="0"/>
                  </a:lnTo>
                  <a:lnTo>
                    <a:pt x="0" y="0"/>
                  </a:lnTo>
                  <a:lnTo>
                    <a:pt x="0" y="277368"/>
                  </a:lnTo>
                  <a:lnTo>
                    <a:pt x="4183380" y="277368"/>
                  </a:lnTo>
                  <a:lnTo>
                    <a:pt x="418338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04794" y="5301233"/>
              <a:ext cx="8154924" cy="112928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304794" y="5301233"/>
              <a:ext cx="8155305" cy="1129665"/>
            </a:xfrm>
            <a:custGeom>
              <a:avLst/>
              <a:gdLst/>
              <a:ahLst/>
              <a:cxnLst/>
              <a:rect l="l" t="t" r="r" b="b"/>
              <a:pathLst>
                <a:path w="8155305" h="1129664">
                  <a:moveTo>
                    <a:pt x="0" y="1129283"/>
                  </a:moveTo>
                  <a:lnTo>
                    <a:pt x="8154924" y="1129283"/>
                  </a:lnTo>
                  <a:lnTo>
                    <a:pt x="8154924" y="0"/>
                  </a:lnTo>
                  <a:lnTo>
                    <a:pt x="0" y="0"/>
                  </a:lnTo>
                  <a:lnTo>
                    <a:pt x="0" y="1129283"/>
                  </a:lnTo>
                  <a:close/>
                </a:path>
              </a:pathLst>
            </a:custGeom>
            <a:ln w="25907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395345" y="5313121"/>
              <a:ext cx="4490085" cy="277495"/>
            </a:xfrm>
            <a:custGeom>
              <a:avLst/>
              <a:gdLst/>
              <a:ahLst/>
              <a:cxnLst/>
              <a:rect l="l" t="t" r="r" b="b"/>
              <a:pathLst>
                <a:path w="4490084" h="277495">
                  <a:moveTo>
                    <a:pt x="4489704" y="0"/>
                  </a:moveTo>
                  <a:lnTo>
                    <a:pt x="4489704" y="0"/>
                  </a:lnTo>
                  <a:lnTo>
                    <a:pt x="0" y="0"/>
                  </a:lnTo>
                  <a:lnTo>
                    <a:pt x="0" y="277368"/>
                  </a:lnTo>
                  <a:lnTo>
                    <a:pt x="4489704" y="277368"/>
                  </a:lnTo>
                  <a:lnTo>
                    <a:pt x="448970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3383026" y="2431795"/>
            <a:ext cx="8002270" cy="39947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0000"/>
                </a:solidFill>
                <a:latin typeface="Verdana"/>
                <a:cs typeface="Verdana"/>
              </a:rPr>
              <a:t>ve</a:t>
            </a:r>
            <a:r>
              <a:rPr sz="16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0000"/>
                </a:solidFill>
                <a:latin typeface="Verdana"/>
                <a:cs typeface="Verdana"/>
              </a:rPr>
              <a:t>hizmet</a:t>
            </a:r>
            <a:r>
              <a:rPr sz="16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0000"/>
                </a:solidFill>
                <a:latin typeface="Verdana"/>
                <a:cs typeface="Verdana"/>
              </a:rPr>
              <a:t>cetveli</a:t>
            </a:r>
            <a:r>
              <a:rPr sz="16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0000"/>
                </a:solidFill>
                <a:latin typeface="Verdana"/>
                <a:cs typeface="Verdana"/>
              </a:rPr>
              <a:t>alanlarında kayıt</a:t>
            </a:r>
            <a:r>
              <a:rPr sz="16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0000"/>
                </a:solidFill>
                <a:latin typeface="Verdana"/>
                <a:cs typeface="Verdana"/>
              </a:rPr>
              <a:t>olup</a:t>
            </a:r>
            <a:r>
              <a:rPr sz="16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0000"/>
                </a:solidFill>
                <a:latin typeface="Verdana"/>
                <a:cs typeface="Verdana"/>
              </a:rPr>
              <a:t>olmadığı</a:t>
            </a:r>
            <a:r>
              <a:rPr sz="16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0000"/>
                </a:solidFill>
                <a:latin typeface="Verdana"/>
                <a:cs typeface="Verdana"/>
              </a:rPr>
              <a:t>sorgulanmakta,</a:t>
            </a:r>
            <a:r>
              <a:rPr sz="16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r>
              <a:rPr sz="16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Verdana"/>
                <a:cs typeface="Verdana"/>
              </a:rPr>
              <a:t>alanlarda</a:t>
            </a:r>
            <a:endParaRPr sz="160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solidFill>
                  <a:srgbClr val="FF0000"/>
                </a:solidFill>
                <a:latin typeface="Verdana"/>
                <a:cs typeface="Verdana"/>
              </a:rPr>
              <a:t>hiç</a:t>
            </a:r>
            <a:r>
              <a:rPr sz="16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0000"/>
                </a:solidFill>
                <a:latin typeface="Verdana"/>
                <a:cs typeface="Verdana"/>
              </a:rPr>
              <a:t>bir</a:t>
            </a:r>
            <a:r>
              <a:rPr sz="16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0000"/>
                </a:solidFill>
                <a:latin typeface="Verdana"/>
                <a:cs typeface="Verdana"/>
              </a:rPr>
              <a:t>bilgisi</a:t>
            </a:r>
            <a:r>
              <a:rPr sz="16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600" dirty="0">
                <a:solidFill>
                  <a:srgbClr val="FF0000"/>
                </a:solidFill>
                <a:latin typeface="Verdana"/>
                <a:cs typeface="Verdana"/>
              </a:rPr>
              <a:t>olmayanlar</a:t>
            </a:r>
            <a:r>
              <a:rPr sz="16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listelenmektedir</a:t>
            </a:r>
            <a:r>
              <a:rPr sz="1600" spc="-10" dirty="0">
                <a:solidFill>
                  <a:srgbClr val="FF0000"/>
                </a:solidFill>
                <a:latin typeface="Verdana"/>
                <a:cs typeface="Verdana"/>
              </a:rPr>
              <a:t>.</a:t>
            </a:r>
            <a:endParaRPr sz="1600">
              <a:latin typeface="Verdana"/>
              <a:cs typeface="Verdana"/>
            </a:endParaRPr>
          </a:p>
          <a:p>
            <a:pPr marL="12700" marR="6985" algn="just">
              <a:lnSpc>
                <a:spcPct val="100000"/>
              </a:lnSpc>
              <a:spcBef>
                <a:spcPts val="1805"/>
              </a:spcBef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Yaş</a:t>
            </a:r>
            <a:r>
              <a:rPr sz="1800" spc="4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haddi</a:t>
            </a:r>
            <a:r>
              <a:rPr sz="1800" spc="4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yıl</a:t>
            </a:r>
            <a:r>
              <a:rPr sz="1800" spc="4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içinde</a:t>
            </a:r>
            <a:r>
              <a:rPr sz="1800" spc="4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dolanlar:</a:t>
            </a:r>
            <a:r>
              <a:rPr sz="1800" spc="4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Bulunulan</a:t>
            </a:r>
            <a:r>
              <a:rPr sz="1800" spc="4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yıl</a:t>
            </a:r>
            <a:r>
              <a:rPr sz="1800" spc="4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içerisinde</a:t>
            </a:r>
            <a:r>
              <a:rPr sz="1800" spc="4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yaş</a:t>
            </a:r>
            <a:r>
              <a:rPr sz="1800" spc="4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haddini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dolduracak</a:t>
            </a:r>
            <a:r>
              <a:rPr sz="1800" spc="33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olan</a:t>
            </a:r>
            <a:r>
              <a:rPr sz="1800" spc="33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personellerin</a:t>
            </a:r>
            <a:r>
              <a:rPr sz="1800" spc="33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yaş</a:t>
            </a:r>
            <a:r>
              <a:rPr sz="1800" spc="32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hadlerini</a:t>
            </a:r>
            <a:r>
              <a:rPr sz="1800" spc="34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dolduracağı</a:t>
            </a:r>
            <a:r>
              <a:rPr sz="1800" spc="34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tarih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belirtilerek</a:t>
            </a:r>
            <a:r>
              <a:rPr sz="18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listelenir.</a:t>
            </a:r>
            <a:endParaRPr sz="1800">
              <a:latin typeface="Verdana"/>
              <a:cs typeface="Verdana"/>
            </a:endParaRPr>
          </a:p>
          <a:p>
            <a:pPr marL="12700" marR="5080" algn="just">
              <a:lnSpc>
                <a:spcPct val="100000"/>
              </a:lnSpc>
              <a:spcBef>
                <a:spcPts val="919"/>
              </a:spcBef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Ayrılıştan</a:t>
            </a:r>
            <a:r>
              <a:rPr sz="1800" spc="1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sonra</a:t>
            </a:r>
            <a:r>
              <a:rPr sz="1800" spc="1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yersiz</a:t>
            </a:r>
            <a:r>
              <a:rPr sz="1800" spc="1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primi</a:t>
            </a:r>
            <a:r>
              <a:rPr sz="1800" spc="1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olanlar:</a:t>
            </a:r>
            <a:r>
              <a:rPr sz="1800" spc="1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Hizmet</a:t>
            </a:r>
            <a:r>
              <a:rPr sz="1800" spc="1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Takip</a:t>
            </a:r>
            <a:r>
              <a:rPr sz="1800" spc="18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Programı</a:t>
            </a:r>
            <a:r>
              <a:rPr sz="1800" spc="18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Hizmet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cetveli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alanına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girilen</a:t>
            </a:r>
            <a:r>
              <a:rPr sz="1800" spc="-3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ayrılma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tarihi</a:t>
            </a:r>
            <a:r>
              <a:rPr sz="1800" spc="-3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baz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alınarak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yersiz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bir</a:t>
            </a:r>
            <a:r>
              <a:rPr sz="1800" spc="-3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spc="-20" dirty="0">
                <a:solidFill>
                  <a:srgbClr val="FF0000"/>
                </a:solidFill>
                <a:latin typeface="Verdana"/>
                <a:cs typeface="Verdana"/>
              </a:rPr>
              <a:t>prim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gönderilmiş</a:t>
            </a:r>
            <a:r>
              <a:rPr sz="1800" spc="3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ise</a:t>
            </a:r>
            <a:r>
              <a:rPr sz="1800" spc="3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T.C.</a:t>
            </a:r>
            <a:r>
              <a:rPr sz="1800" spc="3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Kimlik</a:t>
            </a:r>
            <a:r>
              <a:rPr sz="1800" spc="3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numarası</a:t>
            </a:r>
            <a:r>
              <a:rPr sz="1800" spc="3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bazlı</a:t>
            </a:r>
            <a:r>
              <a:rPr sz="1800" spc="3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olarak</a:t>
            </a:r>
            <a:r>
              <a:rPr sz="1800" spc="3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ayrılış</a:t>
            </a:r>
            <a:r>
              <a:rPr sz="1800" spc="3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sebebi</a:t>
            </a:r>
            <a:r>
              <a:rPr sz="1800" spc="3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ile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birlikte</a:t>
            </a:r>
            <a:r>
              <a:rPr sz="18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yersiz</a:t>
            </a:r>
            <a:r>
              <a:rPr sz="18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prim</a:t>
            </a:r>
            <a:r>
              <a:rPr sz="18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dönemleri</a:t>
            </a:r>
            <a:r>
              <a:rPr sz="1800" spc="-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listelenir.</a:t>
            </a:r>
            <a:endParaRPr sz="1800">
              <a:latin typeface="Verdana"/>
              <a:cs typeface="Verdana"/>
            </a:endParaRPr>
          </a:p>
          <a:p>
            <a:pPr marL="12700" marR="5080" algn="just">
              <a:lnSpc>
                <a:spcPct val="100000"/>
              </a:lnSpc>
              <a:spcBef>
                <a:spcPts val="685"/>
              </a:spcBef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Sigortalılık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Statü</a:t>
            </a:r>
            <a:r>
              <a:rPr sz="1800" spc="-3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(5510-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5434)</a:t>
            </a:r>
            <a:r>
              <a:rPr sz="1800" spc="-2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hatası: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Tescil</a:t>
            </a:r>
            <a:r>
              <a:rPr sz="1800" spc="-1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Programı</a:t>
            </a:r>
            <a:r>
              <a:rPr sz="1800" spc="-2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ve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Hizmet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Takip</a:t>
            </a:r>
            <a:r>
              <a:rPr sz="1800" spc="459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Programı</a:t>
            </a:r>
            <a:r>
              <a:rPr sz="1800" spc="4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Özlük</a:t>
            </a:r>
            <a:r>
              <a:rPr sz="1800" spc="4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sayfasında</a:t>
            </a:r>
            <a:r>
              <a:rPr sz="1800" spc="4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girilen</a:t>
            </a:r>
            <a:r>
              <a:rPr sz="1800" spc="45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memuriyete</a:t>
            </a:r>
            <a:r>
              <a:rPr sz="1800" spc="4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ilk</a:t>
            </a:r>
            <a:r>
              <a:rPr sz="1800" spc="4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başlama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tarihine</a:t>
            </a:r>
            <a:r>
              <a:rPr sz="1800" spc="13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göre</a:t>
            </a:r>
            <a:r>
              <a:rPr sz="1800" spc="12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statü</a:t>
            </a:r>
            <a:r>
              <a:rPr sz="1800" spc="14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tespit</a:t>
            </a:r>
            <a:r>
              <a:rPr sz="1800" spc="14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edilerek</a:t>
            </a:r>
            <a:r>
              <a:rPr sz="1800" spc="14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gönderilen</a:t>
            </a:r>
            <a:r>
              <a:rPr sz="1800" spc="14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prim</a:t>
            </a:r>
            <a:r>
              <a:rPr sz="1800" spc="14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bilgileri</a:t>
            </a:r>
            <a:r>
              <a:rPr sz="1800" spc="14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ile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karşılaştırmak</a:t>
            </a:r>
            <a:r>
              <a:rPr sz="1800" spc="-1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suretiyle</a:t>
            </a:r>
            <a:r>
              <a:rPr sz="18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statü</a:t>
            </a:r>
            <a:r>
              <a:rPr sz="18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hatası</a:t>
            </a:r>
            <a:r>
              <a:rPr sz="18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yapılan</a:t>
            </a:r>
            <a:r>
              <a:rPr sz="18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personeller</a:t>
            </a:r>
            <a:r>
              <a:rPr sz="18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listelenir.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37</a:t>
            </a:fld>
            <a:endParaRPr spc="-25" dirty="0"/>
          </a:p>
        </p:txBody>
      </p: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KOD</a:t>
            </a:r>
            <a:r>
              <a:rPr spc="-30" dirty="0"/>
              <a:t> </a:t>
            </a:r>
            <a:r>
              <a:rPr dirty="0"/>
              <a:t>SORGU</a:t>
            </a:r>
            <a:r>
              <a:rPr spc="-55" dirty="0"/>
              <a:t> </a:t>
            </a:r>
            <a:r>
              <a:rPr spc="-10" dirty="0"/>
              <a:t>ALANI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67449" y="758761"/>
            <a:ext cx="12029440" cy="5680710"/>
            <a:chOff x="167449" y="758761"/>
            <a:chExt cx="12029440" cy="56807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6433" y="768095"/>
              <a:ext cx="11915916" cy="561242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72212" y="763523"/>
              <a:ext cx="12019915" cy="5671185"/>
            </a:xfrm>
            <a:custGeom>
              <a:avLst/>
              <a:gdLst/>
              <a:ahLst/>
              <a:cxnLst/>
              <a:rect l="l" t="t" r="r" b="b"/>
              <a:pathLst>
                <a:path w="12019915" h="5671185">
                  <a:moveTo>
                    <a:pt x="12019788" y="0"/>
                  </a:moveTo>
                  <a:lnTo>
                    <a:pt x="0" y="0"/>
                  </a:lnTo>
                  <a:lnTo>
                    <a:pt x="0" y="5670804"/>
                  </a:lnTo>
                  <a:lnTo>
                    <a:pt x="12019788" y="5670804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99153" y="4687062"/>
              <a:ext cx="6262115" cy="118262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899153" y="4687061"/>
            <a:ext cx="6262370" cy="1183005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91440" marR="83820" algn="just">
              <a:lnSpc>
                <a:spcPct val="100000"/>
              </a:lnSpc>
              <a:spcBef>
                <a:spcPts val="330"/>
              </a:spcBef>
            </a:pP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Hizmet</a:t>
            </a:r>
            <a:r>
              <a:rPr sz="1800" spc="34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Takip</a:t>
            </a:r>
            <a:r>
              <a:rPr sz="1800" spc="35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Programı</a:t>
            </a:r>
            <a:r>
              <a:rPr sz="1800" spc="36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içerisinde</a:t>
            </a:r>
            <a:r>
              <a:rPr sz="1800" spc="35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kullanılan</a:t>
            </a:r>
            <a:r>
              <a:rPr sz="1800" spc="36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hizmet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sebep,</a:t>
            </a:r>
            <a:r>
              <a:rPr sz="1800" spc="170" dirty="0">
                <a:solidFill>
                  <a:srgbClr val="00AF5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unvan,</a:t>
            </a:r>
            <a:r>
              <a:rPr sz="1800" spc="165" dirty="0">
                <a:solidFill>
                  <a:srgbClr val="00AF5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banka</a:t>
            </a:r>
            <a:r>
              <a:rPr sz="1800" spc="165" dirty="0">
                <a:solidFill>
                  <a:srgbClr val="00AF5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emekli</a:t>
            </a:r>
            <a:r>
              <a:rPr sz="1800" spc="175" dirty="0">
                <a:solidFill>
                  <a:srgbClr val="00AF5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sandıkları,</a:t>
            </a:r>
            <a:r>
              <a:rPr sz="1800" spc="175" dirty="0">
                <a:solidFill>
                  <a:srgbClr val="00AF50"/>
                </a:solidFill>
                <a:latin typeface="Verdana"/>
                <a:cs typeface="Verdana"/>
              </a:rPr>
              <a:t> 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Yurtdışı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sözleşmeli</a:t>
            </a:r>
            <a:r>
              <a:rPr sz="1800" spc="155" dirty="0">
                <a:solidFill>
                  <a:srgbClr val="00AF5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ülke,</a:t>
            </a:r>
            <a:r>
              <a:rPr sz="1800" spc="145" dirty="0">
                <a:solidFill>
                  <a:srgbClr val="00AF5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hizmet</a:t>
            </a:r>
            <a:r>
              <a:rPr sz="1800" spc="140" dirty="0">
                <a:solidFill>
                  <a:srgbClr val="00AF5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sınıfı,</a:t>
            </a:r>
            <a:r>
              <a:rPr sz="1800" spc="150" dirty="0">
                <a:solidFill>
                  <a:srgbClr val="00AF5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engellilik</a:t>
            </a:r>
            <a:r>
              <a:rPr sz="1800" spc="145" dirty="0">
                <a:solidFill>
                  <a:srgbClr val="00AF50"/>
                </a:solidFill>
                <a:latin typeface="Verdana"/>
                <a:cs typeface="Verdana"/>
              </a:rPr>
              <a:t> 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durumu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kodları</a:t>
            </a:r>
            <a:r>
              <a:rPr sz="1800" spc="-4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bu</a:t>
            </a:r>
            <a:r>
              <a:rPr sz="1800" spc="-1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alandan</a:t>
            </a:r>
            <a:r>
              <a:rPr sz="1800" spc="-3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görüntülenir.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66900" y="2761488"/>
            <a:ext cx="2035810" cy="1929130"/>
          </a:xfrm>
          <a:custGeom>
            <a:avLst/>
            <a:gdLst/>
            <a:ahLst/>
            <a:cxnLst/>
            <a:rect l="l" t="t" r="r" b="b"/>
            <a:pathLst>
              <a:path w="2035810" h="1929129">
                <a:moveTo>
                  <a:pt x="59690" y="47771"/>
                </a:moveTo>
                <a:lnTo>
                  <a:pt x="50967" y="56959"/>
                </a:lnTo>
                <a:lnTo>
                  <a:pt x="2027174" y="1928876"/>
                </a:lnTo>
                <a:lnTo>
                  <a:pt x="2035810" y="1919605"/>
                </a:lnTo>
                <a:lnTo>
                  <a:pt x="59690" y="47771"/>
                </a:lnTo>
                <a:close/>
              </a:path>
              <a:path w="2035810" h="1929129">
                <a:moveTo>
                  <a:pt x="0" y="0"/>
                </a:moveTo>
                <a:lnTo>
                  <a:pt x="29082" y="80010"/>
                </a:lnTo>
                <a:lnTo>
                  <a:pt x="50967" y="56959"/>
                </a:lnTo>
                <a:lnTo>
                  <a:pt x="41782" y="48260"/>
                </a:lnTo>
                <a:lnTo>
                  <a:pt x="50418" y="38988"/>
                </a:lnTo>
                <a:lnTo>
                  <a:pt x="68029" y="38988"/>
                </a:lnTo>
                <a:lnTo>
                  <a:pt x="81533" y="24764"/>
                </a:lnTo>
                <a:lnTo>
                  <a:pt x="0" y="0"/>
                </a:lnTo>
                <a:close/>
              </a:path>
              <a:path w="2035810" h="1929129">
                <a:moveTo>
                  <a:pt x="50418" y="38988"/>
                </a:moveTo>
                <a:lnTo>
                  <a:pt x="41782" y="48260"/>
                </a:lnTo>
                <a:lnTo>
                  <a:pt x="50967" y="56959"/>
                </a:lnTo>
                <a:lnTo>
                  <a:pt x="59690" y="47771"/>
                </a:lnTo>
                <a:lnTo>
                  <a:pt x="50418" y="38988"/>
                </a:lnTo>
                <a:close/>
              </a:path>
              <a:path w="2035810" h="1929129">
                <a:moveTo>
                  <a:pt x="68029" y="38988"/>
                </a:moveTo>
                <a:lnTo>
                  <a:pt x="50418" y="38988"/>
                </a:lnTo>
                <a:lnTo>
                  <a:pt x="59690" y="47771"/>
                </a:lnTo>
                <a:lnTo>
                  <a:pt x="68029" y="3898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38</a:t>
            </a:fld>
            <a:endParaRPr spc="-2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36040">
              <a:lnSpc>
                <a:spcPct val="100000"/>
              </a:lnSpc>
              <a:spcBef>
                <a:spcPts val="105"/>
              </a:spcBef>
            </a:pPr>
            <a:r>
              <a:rPr dirty="0"/>
              <a:t>Hizmet</a:t>
            </a:r>
            <a:r>
              <a:rPr spc="-20" dirty="0"/>
              <a:t> </a:t>
            </a:r>
            <a:r>
              <a:rPr dirty="0"/>
              <a:t>Sebep</a:t>
            </a:r>
            <a:r>
              <a:rPr spc="-30" dirty="0"/>
              <a:t> </a:t>
            </a:r>
            <a:r>
              <a:rPr dirty="0"/>
              <a:t>Kodu</a:t>
            </a:r>
            <a:r>
              <a:rPr spc="-45" dirty="0"/>
              <a:t> </a:t>
            </a:r>
            <a:r>
              <a:rPr dirty="0"/>
              <a:t>sorgulama</a:t>
            </a:r>
            <a:r>
              <a:rPr spc="-15" dirty="0"/>
              <a:t> </a:t>
            </a:r>
            <a:r>
              <a:rPr spc="-10" dirty="0"/>
              <a:t>alanı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723900"/>
            <a:ext cx="12075160" cy="5706110"/>
            <a:chOff x="0" y="723900"/>
            <a:chExt cx="12075160" cy="57061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23900"/>
              <a:ext cx="12074652" cy="57058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8646" y="724661"/>
              <a:ext cx="6761988" cy="1205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11461" y="2347722"/>
              <a:ext cx="2115311" cy="146608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411461" y="2347722"/>
              <a:ext cx="2115820" cy="1466215"/>
            </a:xfrm>
            <a:custGeom>
              <a:avLst/>
              <a:gdLst/>
              <a:ahLst/>
              <a:cxnLst/>
              <a:rect l="l" t="t" r="r" b="b"/>
              <a:pathLst>
                <a:path w="2115820" h="1466214">
                  <a:moveTo>
                    <a:pt x="0" y="1466088"/>
                  </a:moveTo>
                  <a:lnTo>
                    <a:pt x="2115311" y="1466088"/>
                  </a:lnTo>
                  <a:lnTo>
                    <a:pt x="2115311" y="0"/>
                  </a:lnTo>
                  <a:lnTo>
                    <a:pt x="0" y="0"/>
                  </a:lnTo>
                  <a:lnTo>
                    <a:pt x="0" y="1466088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893052" y="2505836"/>
              <a:ext cx="2520315" cy="579755"/>
            </a:xfrm>
            <a:custGeom>
              <a:avLst/>
              <a:gdLst/>
              <a:ahLst/>
              <a:cxnLst/>
              <a:rect l="l" t="t" r="r" b="b"/>
              <a:pathLst>
                <a:path w="2520315" h="579755">
                  <a:moveTo>
                    <a:pt x="75770" y="31038"/>
                  </a:moveTo>
                  <a:lnTo>
                    <a:pt x="73054" y="43473"/>
                  </a:lnTo>
                  <a:lnTo>
                    <a:pt x="2517521" y="579247"/>
                  </a:lnTo>
                  <a:lnTo>
                    <a:pt x="2520315" y="566801"/>
                  </a:lnTo>
                  <a:lnTo>
                    <a:pt x="75770" y="31038"/>
                  </a:lnTo>
                  <a:close/>
                </a:path>
                <a:path w="2520315" h="579755">
                  <a:moveTo>
                    <a:pt x="82550" y="0"/>
                  </a:moveTo>
                  <a:lnTo>
                    <a:pt x="0" y="20954"/>
                  </a:lnTo>
                  <a:lnTo>
                    <a:pt x="66294" y="74422"/>
                  </a:lnTo>
                  <a:lnTo>
                    <a:pt x="73054" y="43473"/>
                  </a:lnTo>
                  <a:lnTo>
                    <a:pt x="60705" y="40766"/>
                  </a:lnTo>
                  <a:lnTo>
                    <a:pt x="63373" y="28321"/>
                  </a:lnTo>
                  <a:lnTo>
                    <a:pt x="76363" y="28321"/>
                  </a:lnTo>
                  <a:lnTo>
                    <a:pt x="82550" y="0"/>
                  </a:lnTo>
                  <a:close/>
                </a:path>
                <a:path w="2520315" h="579755">
                  <a:moveTo>
                    <a:pt x="63373" y="28321"/>
                  </a:moveTo>
                  <a:lnTo>
                    <a:pt x="60705" y="40766"/>
                  </a:lnTo>
                  <a:lnTo>
                    <a:pt x="73054" y="43473"/>
                  </a:lnTo>
                  <a:lnTo>
                    <a:pt x="75770" y="31038"/>
                  </a:lnTo>
                  <a:lnTo>
                    <a:pt x="63373" y="28321"/>
                  </a:lnTo>
                  <a:close/>
                </a:path>
                <a:path w="2520315" h="579755">
                  <a:moveTo>
                    <a:pt x="76363" y="28321"/>
                  </a:moveTo>
                  <a:lnTo>
                    <a:pt x="63373" y="28321"/>
                  </a:lnTo>
                  <a:lnTo>
                    <a:pt x="75770" y="31038"/>
                  </a:lnTo>
                  <a:lnTo>
                    <a:pt x="76363" y="28321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7470" y="4507229"/>
              <a:ext cx="2377439" cy="134112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617470" y="4507229"/>
              <a:ext cx="2377440" cy="1341120"/>
            </a:xfrm>
            <a:custGeom>
              <a:avLst/>
              <a:gdLst/>
              <a:ahLst/>
              <a:cxnLst/>
              <a:rect l="l" t="t" r="r" b="b"/>
              <a:pathLst>
                <a:path w="2377440" h="1341120">
                  <a:moveTo>
                    <a:pt x="0" y="1341120"/>
                  </a:moveTo>
                  <a:lnTo>
                    <a:pt x="2377439" y="1341120"/>
                  </a:lnTo>
                  <a:lnTo>
                    <a:pt x="2377439" y="0"/>
                  </a:lnTo>
                  <a:lnTo>
                    <a:pt x="0" y="0"/>
                  </a:lnTo>
                  <a:lnTo>
                    <a:pt x="0" y="1341120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94909" y="4072890"/>
              <a:ext cx="259079" cy="21717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994909" y="4072890"/>
              <a:ext cx="259079" cy="2171700"/>
            </a:xfrm>
            <a:custGeom>
              <a:avLst/>
              <a:gdLst/>
              <a:ahLst/>
              <a:cxnLst/>
              <a:rect l="l" t="t" r="r" b="b"/>
              <a:pathLst>
                <a:path w="259079" h="2171700">
                  <a:moveTo>
                    <a:pt x="0" y="542925"/>
                  </a:moveTo>
                  <a:lnTo>
                    <a:pt x="129539" y="542925"/>
                  </a:lnTo>
                  <a:lnTo>
                    <a:pt x="129539" y="0"/>
                  </a:lnTo>
                  <a:lnTo>
                    <a:pt x="259079" y="1085850"/>
                  </a:lnTo>
                  <a:lnTo>
                    <a:pt x="129539" y="2171700"/>
                  </a:lnTo>
                  <a:lnTo>
                    <a:pt x="129539" y="1628775"/>
                  </a:lnTo>
                  <a:lnTo>
                    <a:pt x="0" y="1628775"/>
                  </a:lnTo>
                  <a:lnTo>
                    <a:pt x="0" y="542925"/>
                  </a:lnTo>
                  <a:close/>
                </a:path>
              </a:pathLst>
            </a:custGeom>
            <a:ln w="2590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388870" y="2390394"/>
              <a:ext cx="784860" cy="276225"/>
            </a:xfrm>
            <a:custGeom>
              <a:avLst/>
              <a:gdLst/>
              <a:ahLst/>
              <a:cxnLst/>
              <a:rect l="l" t="t" r="r" b="b"/>
              <a:pathLst>
                <a:path w="784860" h="276225">
                  <a:moveTo>
                    <a:pt x="646938" y="0"/>
                  </a:moveTo>
                  <a:lnTo>
                    <a:pt x="646938" y="68960"/>
                  </a:lnTo>
                  <a:lnTo>
                    <a:pt x="0" y="68960"/>
                  </a:lnTo>
                  <a:lnTo>
                    <a:pt x="0" y="206882"/>
                  </a:lnTo>
                  <a:lnTo>
                    <a:pt x="646938" y="206882"/>
                  </a:lnTo>
                  <a:lnTo>
                    <a:pt x="646938" y="275843"/>
                  </a:lnTo>
                  <a:lnTo>
                    <a:pt x="784860" y="137921"/>
                  </a:lnTo>
                  <a:lnTo>
                    <a:pt x="646938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388870" y="2390394"/>
              <a:ext cx="784860" cy="276225"/>
            </a:xfrm>
            <a:custGeom>
              <a:avLst/>
              <a:gdLst/>
              <a:ahLst/>
              <a:cxnLst/>
              <a:rect l="l" t="t" r="r" b="b"/>
              <a:pathLst>
                <a:path w="784860" h="276225">
                  <a:moveTo>
                    <a:pt x="0" y="68960"/>
                  </a:moveTo>
                  <a:lnTo>
                    <a:pt x="646938" y="68960"/>
                  </a:lnTo>
                  <a:lnTo>
                    <a:pt x="646938" y="0"/>
                  </a:lnTo>
                  <a:lnTo>
                    <a:pt x="784860" y="137921"/>
                  </a:lnTo>
                  <a:lnTo>
                    <a:pt x="646938" y="275843"/>
                  </a:lnTo>
                  <a:lnTo>
                    <a:pt x="646938" y="206882"/>
                  </a:lnTo>
                  <a:lnTo>
                    <a:pt x="0" y="206882"/>
                  </a:lnTo>
                  <a:lnTo>
                    <a:pt x="0" y="68960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71126" y="3976878"/>
              <a:ext cx="1603248" cy="226771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771126" y="3976878"/>
              <a:ext cx="1603375" cy="2268220"/>
            </a:xfrm>
            <a:custGeom>
              <a:avLst/>
              <a:gdLst/>
              <a:ahLst/>
              <a:cxnLst/>
              <a:rect l="l" t="t" r="r" b="b"/>
              <a:pathLst>
                <a:path w="1603375" h="2268220">
                  <a:moveTo>
                    <a:pt x="0" y="2267712"/>
                  </a:moveTo>
                  <a:lnTo>
                    <a:pt x="1603248" y="2267712"/>
                  </a:lnTo>
                  <a:lnTo>
                    <a:pt x="1603248" y="0"/>
                  </a:lnTo>
                  <a:lnTo>
                    <a:pt x="0" y="0"/>
                  </a:lnTo>
                  <a:lnTo>
                    <a:pt x="0" y="2267712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7" name="object 17"/>
          <p:cNvGraphicFramePr>
            <a:graphicFrameLocks noGrp="1"/>
          </p:cNvGraphicFramePr>
          <p:nvPr/>
        </p:nvGraphicFramePr>
        <p:xfrm>
          <a:off x="0" y="714755"/>
          <a:ext cx="12077064" cy="5714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67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1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9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103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28575">
                      <a:solidFill>
                        <a:srgbClr val="6392A2"/>
                      </a:solidFill>
                      <a:prstDash val="solid"/>
                    </a:lnR>
                    <a:lnT w="9525">
                      <a:solidFill>
                        <a:srgbClr val="046CA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0170" marR="81915" algn="just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Hizmet</a:t>
                      </a:r>
                      <a:r>
                        <a:rPr sz="1800" spc="14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Sebep</a:t>
                      </a:r>
                      <a:r>
                        <a:rPr sz="1800" spc="13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Kod:</a:t>
                      </a:r>
                      <a:r>
                        <a:rPr sz="1800" spc="14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Hizmet</a:t>
                      </a:r>
                      <a:r>
                        <a:rPr sz="1800" spc="15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Belgesi</a:t>
                      </a:r>
                      <a:r>
                        <a:rPr sz="1800" spc="16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Açıklama</a:t>
                      </a:r>
                      <a:r>
                        <a:rPr sz="1800" spc="14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Satırındaki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girilmesi</a:t>
                      </a:r>
                      <a:r>
                        <a:rPr sz="1800" spc="-4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gereken</a:t>
                      </a:r>
                      <a:r>
                        <a:rPr sz="1800" spc="-5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Sebep</a:t>
                      </a:r>
                      <a:r>
                        <a:rPr sz="1800" spc="-4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kodlarına</a:t>
                      </a:r>
                      <a:r>
                        <a:rPr sz="1800" spc="-4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(örnek:</a:t>
                      </a:r>
                      <a:r>
                        <a:rPr sz="1800" spc="-5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İlk</a:t>
                      </a:r>
                      <a:r>
                        <a:rPr sz="1800" spc="-5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 </a:t>
                      </a: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Atama,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Terfi,</a:t>
                      </a:r>
                      <a:r>
                        <a:rPr sz="1800" spc="37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İstifa,</a:t>
                      </a:r>
                      <a:r>
                        <a:rPr sz="1800" spc="38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Emekli…gibi)</a:t>
                      </a:r>
                      <a:r>
                        <a:rPr sz="1800" spc="36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bu</a:t>
                      </a:r>
                      <a:r>
                        <a:rPr sz="1800" spc="37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menüden</a:t>
                      </a:r>
                      <a:r>
                        <a:rPr sz="1800" spc="36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ulaşılabilir.</a:t>
                      </a:r>
                      <a:r>
                        <a:rPr sz="1800" spc="36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2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Kod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numarası</a:t>
                      </a:r>
                      <a:r>
                        <a:rPr sz="1800" spc="-7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yazılarak</a:t>
                      </a:r>
                      <a:r>
                        <a:rPr sz="1800" spc="-7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da</a:t>
                      </a:r>
                      <a:r>
                        <a:rPr sz="1800" spc="-7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arama</a:t>
                      </a:r>
                      <a:r>
                        <a:rPr sz="1800" spc="-7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yapılabilir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57785" marB="0">
                    <a:lnL w="28575">
                      <a:solidFill>
                        <a:srgbClr val="6392A2"/>
                      </a:solidFill>
                      <a:prstDash val="solid"/>
                    </a:lnL>
                    <a:lnR w="28575">
                      <a:solidFill>
                        <a:srgbClr val="6392A2"/>
                      </a:solidFill>
                      <a:prstDash val="solid"/>
                    </a:lnR>
                    <a:lnT w="9525">
                      <a:solidFill>
                        <a:srgbClr val="6392A2"/>
                      </a:solidFill>
                      <a:prstDash val="solid"/>
                    </a:lnT>
                    <a:lnB w="28575">
                      <a:solidFill>
                        <a:srgbClr val="6392A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6392A2"/>
                      </a:solidFill>
                      <a:prstDash val="solid"/>
                    </a:lnL>
                    <a:lnR w="9525">
                      <a:solidFill>
                        <a:srgbClr val="046CA6"/>
                      </a:solidFill>
                      <a:prstDash val="solid"/>
                    </a:lnR>
                    <a:lnT w="9525">
                      <a:solidFill>
                        <a:srgbClr val="046CA6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4055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7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9620885" marR="75247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Aranacak</a:t>
                      </a:r>
                      <a:r>
                        <a:rPr sz="1800" spc="-7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ifade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veya</a:t>
                      </a:r>
                      <a:r>
                        <a:rPr sz="1800" spc="-6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2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kod</a:t>
                      </a:r>
                      <a:endParaRPr sz="1800">
                        <a:latin typeface="Verdana"/>
                        <a:cs typeface="Verdana"/>
                      </a:endParaRPr>
                    </a:p>
                    <a:p>
                      <a:pPr marL="9610090" marR="745490" indent="3810" algn="ctr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numarası</a:t>
                      </a:r>
                      <a:r>
                        <a:rPr sz="1800" spc="-8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2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bu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alana</a:t>
                      </a:r>
                      <a:r>
                        <a:rPr sz="1800" spc="-2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yazılarak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arama</a:t>
                      </a:r>
                      <a:r>
                        <a:rPr sz="1800" spc="-5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yapılır</a:t>
                      </a:r>
                      <a:endParaRPr sz="1800">
                        <a:latin typeface="Verdana"/>
                        <a:cs typeface="Verdana"/>
                      </a:endParaRPr>
                    </a:p>
                    <a:p>
                      <a:pPr marL="10052685" marR="981075" algn="ctr">
                        <a:lnSpc>
                          <a:spcPct val="100000"/>
                        </a:lnSpc>
                        <a:spcBef>
                          <a:spcPts val="1950"/>
                        </a:spcBef>
                      </a:pP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Herhangi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bir</a:t>
                      </a:r>
                      <a:r>
                        <a:rPr sz="1800" spc="-3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ifade</a:t>
                      </a:r>
                      <a:endParaRPr sz="1800">
                        <a:latin typeface="Verdana"/>
                        <a:cs typeface="Verdana"/>
                      </a:endParaRPr>
                    </a:p>
                    <a:p>
                      <a:pPr marL="3432175">
                        <a:lnSpc>
                          <a:spcPct val="100000"/>
                        </a:lnSpc>
                        <a:tabLst>
                          <a:tab pos="9921240" algn="l"/>
                        </a:tabLst>
                      </a:pPr>
                      <a:r>
                        <a:rPr sz="2700" spc="-15" baseline="-1697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Arama</a:t>
                      </a:r>
                      <a:r>
                        <a:rPr sz="2700" baseline="-1697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	</a:t>
                      </a: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yazılmadan</a:t>
                      </a:r>
                      <a:endParaRPr sz="1800">
                        <a:latin typeface="Verdana"/>
                        <a:cs typeface="Verdana"/>
                      </a:endParaRPr>
                    </a:p>
                    <a:p>
                      <a:pPr marL="2733040">
                        <a:lnSpc>
                          <a:spcPct val="100000"/>
                        </a:lnSpc>
                        <a:spcBef>
                          <a:spcPts val="525"/>
                        </a:spcBef>
                        <a:tabLst>
                          <a:tab pos="10229215" algn="l"/>
                        </a:tabLst>
                      </a:pP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yapıldığında</a:t>
                      </a:r>
                      <a:r>
                        <a:rPr sz="1800" spc="-12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alınan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	</a:t>
                      </a:r>
                      <a:r>
                        <a:rPr sz="2700" spc="-15" baseline="15432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«Ara»</a:t>
                      </a:r>
                      <a:endParaRPr sz="2700" baseline="15432">
                        <a:latin typeface="Verdana"/>
                        <a:cs typeface="Verdana"/>
                      </a:endParaRPr>
                    </a:p>
                    <a:p>
                      <a:pPr marL="2871470">
                        <a:lnSpc>
                          <a:spcPct val="100000"/>
                        </a:lnSpc>
                        <a:spcBef>
                          <a:spcPts val="5"/>
                        </a:spcBef>
                        <a:tabLst>
                          <a:tab pos="10028555" algn="l"/>
                        </a:tabLst>
                      </a:pP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tüm</a:t>
                      </a:r>
                      <a:r>
                        <a:rPr sz="1800" spc="-3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sonuçlar</a:t>
                      </a:r>
                      <a:r>
                        <a:rPr sz="1800" spc="-4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2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bu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	</a:t>
                      </a:r>
                      <a:r>
                        <a:rPr sz="2700" spc="-15" baseline="1697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butonuna</a:t>
                      </a:r>
                      <a:endParaRPr sz="2700" baseline="16975">
                        <a:latin typeface="Verdana"/>
                        <a:cs typeface="Verdana"/>
                      </a:endParaRPr>
                    </a:p>
                    <a:p>
                      <a:pPr marL="2851785">
                        <a:lnSpc>
                          <a:spcPts val="1895"/>
                        </a:lnSpc>
                        <a:tabLst>
                          <a:tab pos="9890760" algn="l"/>
                        </a:tabLst>
                      </a:pP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şekilde</a:t>
                      </a:r>
                      <a:r>
                        <a:rPr sz="1800" spc="-7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listelenir.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	</a:t>
                      </a:r>
                      <a:r>
                        <a:rPr sz="2700" spc="-15" baseline="1697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basıldığında</a:t>
                      </a:r>
                      <a:endParaRPr sz="2700" baseline="16975">
                        <a:latin typeface="Verdana"/>
                        <a:cs typeface="Verdana"/>
                      </a:endParaRPr>
                    </a:p>
                    <a:p>
                      <a:pPr marL="9065260" algn="ctr">
                        <a:lnSpc>
                          <a:spcPts val="1895"/>
                        </a:lnSpc>
                      </a:pP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tüm</a:t>
                      </a:r>
                      <a:r>
                        <a:rPr sz="1800" spc="-3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kodlar</a:t>
                      </a:r>
                      <a:endParaRPr sz="1800">
                        <a:latin typeface="Verdana"/>
                        <a:cs typeface="Verdana"/>
                      </a:endParaRPr>
                    </a:p>
                    <a:p>
                      <a:pPr marL="9061450" algn="ctr">
                        <a:lnSpc>
                          <a:spcPct val="100000"/>
                        </a:lnSpc>
                      </a:pP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listelenir.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199390" marB="0">
                    <a:lnR w="9525">
                      <a:solidFill>
                        <a:srgbClr val="046CA6"/>
                      </a:solidFill>
                      <a:prstDash val="solid"/>
                    </a:lnR>
                    <a:lnB w="9525">
                      <a:solidFill>
                        <a:srgbClr val="046C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39</a:t>
            </a:fld>
            <a:endParaRPr spc="-25" dirty="0"/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89DD611-7453-F9C4-B97D-91136EDE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8375" y="78435"/>
            <a:ext cx="8308340" cy="1354217"/>
          </a:xfrm>
        </p:spPr>
        <p:txBody>
          <a:bodyPr/>
          <a:lstStyle/>
          <a:p>
            <a:r>
              <a:rPr lang="tr-TR" sz="4400" dirty="0"/>
              <a:t>İLETİŞİM BİLGİLERİ</a:t>
            </a:r>
            <a:br>
              <a:rPr lang="tr-TR" sz="4400" dirty="0"/>
            </a:br>
            <a:endParaRPr lang="tr-TR" sz="4400" dirty="0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9088371-ED64-D624-BF4E-D1A11F29CE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D27A1D8-4B1B-2DC2-E305-B3E4C98F3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12039600" cy="548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66001"/>
      </p:ext>
    </p:extLst>
  </p:cSld>
  <p:clrMapOvr>
    <a:masterClrMapping/>
  </p:clrMapOvr>
  <p:transition spd="slow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22780">
              <a:lnSpc>
                <a:spcPct val="100000"/>
              </a:lnSpc>
              <a:spcBef>
                <a:spcPts val="105"/>
              </a:spcBef>
            </a:pPr>
            <a:r>
              <a:rPr dirty="0"/>
              <a:t>Unvan</a:t>
            </a:r>
            <a:r>
              <a:rPr spc="-90" dirty="0"/>
              <a:t> </a:t>
            </a:r>
            <a:r>
              <a:rPr dirty="0"/>
              <a:t>kodu</a:t>
            </a:r>
            <a:r>
              <a:rPr spc="-85" dirty="0"/>
              <a:t> </a:t>
            </a:r>
            <a:r>
              <a:rPr dirty="0"/>
              <a:t>Sorgulama</a:t>
            </a:r>
            <a:r>
              <a:rPr spc="-85" dirty="0"/>
              <a:t> </a:t>
            </a:r>
            <a:r>
              <a:rPr spc="-10" dirty="0"/>
              <a:t>Alanı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08013" y="633793"/>
            <a:ext cx="11985625" cy="5805805"/>
            <a:chOff x="108013" y="633793"/>
            <a:chExt cx="11985625" cy="58058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348" y="643127"/>
              <a:ext cx="11966448" cy="578662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2776" y="638555"/>
              <a:ext cx="11976100" cy="5796280"/>
            </a:xfrm>
            <a:custGeom>
              <a:avLst/>
              <a:gdLst/>
              <a:ahLst/>
              <a:cxnLst/>
              <a:rect l="l" t="t" r="r" b="b"/>
              <a:pathLst>
                <a:path w="11976100" h="5796280">
                  <a:moveTo>
                    <a:pt x="0" y="5795772"/>
                  </a:moveTo>
                  <a:lnTo>
                    <a:pt x="11975592" y="5795772"/>
                  </a:lnTo>
                  <a:lnTo>
                    <a:pt x="11975592" y="0"/>
                  </a:lnTo>
                  <a:lnTo>
                    <a:pt x="0" y="0"/>
                  </a:lnTo>
                  <a:lnTo>
                    <a:pt x="0" y="5795772"/>
                  </a:lnTo>
                  <a:close/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17185" y="794765"/>
              <a:ext cx="6315456" cy="85343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917185" y="794766"/>
            <a:ext cx="6315710" cy="85344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308610" marR="309245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Unvan</a:t>
            </a:r>
            <a:r>
              <a:rPr sz="1800" spc="-9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Kod:</a:t>
            </a:r>
            <a:r>
              <a:rPr sz="1800" spc="-7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Devlet</a:t>
            </a:r>
            <a:r>
              <a:rPr sz="1800" spc="-7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Personel</a:t>
            </a:r>
            <a:r>
              <a:rPr sz="1800" spc="-5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Başkanlığı</a:t>
            </a:r>
            <a:r>
              <a:rPr sz="1800" spc="-8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tarafından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verilen</a:t>
            </a:r>
            <a:r>
              <a:rPr sz="1800" spc="-7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unvan</a:t>
            </a:r>
            <a:r>
              <a:rPr sz="1800" spc="-7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kodları</a:t>
            </a:r>
            <a:r>
              <a:rPr sz="1800" spc="-7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ile</a:t>
            </a:r>
            <a:r>
              <a:rPr sz="1800" spc="-5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Kurumumuzca</a:t>
            </a:r>
            <a:r>
              <a:rPr sz="1800" spc="-7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belirlenen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unvan</a:t>
            </a:r>
            <a:r>
              <a:rPr sz="1800" spc="-8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kodlarına</a:t>
            </a:r>
            <a:r>
              <a:rPr sz="1800" spc="-8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bu</a:t>
            </a:r>
            <a:r>
              <a:rPr sz="1800" spc="-5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menüden</a:t>
            </a:r>
            <a:r>
              <a:rPr sz="1800" spc="-4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ulaşılabilir.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855644" y="1714436"/>
            <a:ext cx="1605280" cy="2299970"/>
            <a:chOff x="9855644" y="1714436"/>
            <a:chExt cx="1605280" cy="229997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68661" y="1727453"/>
              <a:ext cx="1578863" cy="227380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868661" y="1727453"/>
              <a:ext cx="1579245" cy="2273935"/>
            </a:xfrm>
            <a:custGeom>
              <a:avLst/>
              <a:gdLst/>
              <a:ahLst/>
              <a:cxnLst/>
              <a:rect l="l" t="t" r="r" b="b"/>
              <a:pathLst>
                <a:path w="1579245" h="2273935">
                  <a:moveTo>
                    <a:pt x="0" y="2273808"/>
                  </a:moveTo>
                  <a:lnTo>
                    <a:pt x="1578863" y="2273808"/>
                  </a:lnTo>
                  <a:lnTo>
                    <a:pt x="1578863" y="0"/>
                  </a:lnTo>
                  <a:lnTo>
                    <a:pt x="0" y="0"/>
                  </a:lnTo>
                  <a:lnTo>
                    <a:pt x="0" y="2273808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986898" y="1752980"/>
            <a:ext cx="1344295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9539" algn="just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Aranacak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unvan</a:t>
            </a:r>
            <a:r>
              <a:rPr sz="1800" spc="-7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00AF50"/>
                </a:solidFill>
                <a:latin typeface="Verdana"/>
                <a:cs typeface="Verdana"/>
              </a:rPr>
              <a:t>adı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veya</a:t>
            </a:r>
            <a:r>
              <a:rPr sz="1800" spc="-6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00AF50"/>
                </a:solidFill>
                <a:latin typeface="Verdana"/>
                <a:cs typeface="Verdana"/>
              </a:rPr>
              <a:t>unvan</a:t>
            </a:r>
            <a:endParaRPr sz="1800">
              <a:latin typeface="Verdana"/>
              <a:cs typeface="Verdana"/>
            </a:endParaRPr>
          </a:p>
          <a:p>
            <a:pPr marL="161925" marR="156210" indent="1270" algn="ctr">
              <a:lnSpc>
                <a:spcPct val="100000"/>
              </a:lnSpc>
            </a:pP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kodu</a:t>
            </a:r>
            <a:r>
              <a:rPr sz="1800" spc="-3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00AF50"/>
                </a:solidFill>
                <a:latin typeface="Verdana"/>
                <a:cs typeface="Verdana"/>
              </a:rPr>
              <a:t>bu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alana yazılarak arama yapılır.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864357" y="2436495"/>
            <a:ext cx="7073900" cy="3093720"/>
            <a:chOff x="2864357" y="2436495"/>
            <a:chExt cx="7073900" cy="3093720"/>
          </a:xfrm>
        </p:grpSpPr>
        <p:sp>
          <p:nvSpPr>
            <p:cNvPr id="13" name="object 13"/>
            <p:cNvSpPr/>
            <p:nvPr/>
          </p:nvSpPr>
          <p:spPr>
            <a:xfrm>
              <a:off x="7124699" y="2436495"/>
              <a:ext cx="2813685" cy="614680"/>
            </a:xfrm>
            <a:custGeom>
              <a:avLst/>
              <a:gdLst/>
              <a:ahLst/>
              <a:cxnLst/>
              <a:rect l="l" t="t" r="r" b="b"/>
              <a:pathLst>
                <a:path w="2813684" h="614680">
                  <a:moveTo>
                    <a:pt x="75919" y="31038"/>
                  </a:moveTo>
                  <a:lnTo>
                    <a:pt x="73308" y="43496"/>
                  </a:lnTo>
                  <a:lnTo>
                    <a:pt x="2810891" y="614552"/>
                  </a:lnTo>
                  <a:lnTo>
                    <a:pt x="2813557" y="602106"/>
                  </a:lnTo>
                  <a:lnTo>
                    <a:pt x="75919" y="31038"/>
                  </a:lnTo>
                  <a:close/>
                </a:path>
                <a:path w="2813684" h="614680">
                  <a:moveTo>
                    <a:pt x="82423" y="0"/>
                  </a:moveTo>
                  <a:lnTo>
                    <a:pt x="0" y="21716"/>
                  </a:lnTo>
                  <a:lnTo>
                    <a:pt x="66801" y="74549"/>
                  </a:lnTo>
                  <a:lnTo>
                    <a:pt x="73308" y="43496"/>
                  </a:lnTo>
                  <a:lnTo>
                    <a:pt x="60832" y="40893"/>
                  </a:lnTo>
                  <a:lnTo>
                    <a:pt x="63500" y="28447"/>
                  </a:lnTo>
                  <a:lnTo>
                    <a:pt x="76462" y="28447"/>
                  </a:lnTo>
                  <a:lnTo>
                    <a:pt x="82423" y="0"/>
                  </a:lnTo>
                  <a:close/>
                </a:path>
                <a:path w="2813684" h="614680">
                  <a:moveTo>
                    <a:pt x="63500" y="28447"/>
                  </a:moveTo>
                  <a:lnTo>
                    <a:pt x="60832" y="40893"/>
                  </a:lnTo>
                  <a:lnTo>
                    <a:pt x="73308" y="43496"/>
                  </a:lnTo>
                  <a:lnTo>
                    <a:pt x="75919" y="31038"/>
                  </a:lnTo>
                  <a:lnTo>
                    <a:pt x="63500" y="28447"/>
                  </a:lnTo>
                  <a:close/>
                </a:path>
                <a:path w="2813684" h="614680">
                  <a:moveTo>
                    <a:pt x="76462" y="28447"/>
                  </a:moveTo>
                  <a:lnTo>
                    <a:pt x="63500" y="28447"/>
                  </a:lnTo>
                  <a:lnTo>
                    <a:pt x="75919" y="31038"/>
                  </a:lnTo>
                  <a:lnTo>
                    <a:pt x="76462" y="28447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64357" y="4196334"/>
              <a:ext cx="2382012" cy="133349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2864357" y="4196334"/>
            <a:ext cx="2382520" cy="133350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005"/>
              </a:lnSpc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Arama</a:t>
            </a:r>
            <a:r>
              <a:rPr sz="18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yapıldığında</a:t>
            </a:r>
            <a:endParaRPr sz="1800">
              <a:latin typeface="Verdana"/>
              <a:cs typeface="Verdana"/>
            </a:endParaRPr>
          </a:p>
          <a:p>
            <a:pPr marL="524510" marR="523240" indent="3810" algn="ctr">
              <a:lnSpc>
                <a:spcPct val="100000"/>
              </a:lnSpc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alınan</a:t>
            </a:r>
            <a:r>
              <a:rPr sz="18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tüm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sonuçlar</a:t>
            </a: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endParaRPr sz="18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şekilde</a:t>
            </a:r>
            <a:r>
              <a:rPr sz="1800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listelenir.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673095" y="2627376"/>
            <a:ext cx="8869045" cy="3771265"/>
            <a:chOff x="2673095" y="2627376"/>
            <a:chExt cx="8869045" cy="3771265"/>
          </a:xfrm>
        </p:grpSpPr>
        <p:sp>
          <p:nvSpPr>
            <p:cNvPr id="17" name="object 17"/>
            <p:cNvSpPr/>
            <p:nvPr/>
          </p:nvSpPr>
          <p:spPr>
            <a:xfrm>
              <a:off x="5267705" y="3536442"/>
              <a:ext cx="242570" cy="2636520"/>
            </a:xfrm>
            <a:custGeom>
              <a:avLst/>
              <a:gdLst/>
              <a:ahLst/>
              <a:cxnLst/>
              <a:rect l="l" t="t" r="r" b="b"/>
              <a:pathLst>
                <a:path w="242570" h="2636520">
                  <a:moveTo>
                    <a:pt x="121158" y="0"/>
                  </a:moveTo>
                  <a:lnTo>
                    <a:pt x="121158" y="659130"/>
                  </a:lnTo>
                  <a:lnTo>
                    <a:pt x="0" y="659130"/>
                  </a:lnTo>
                  <a:lnTo>
                    <a:pt x="0" y="1977390"/>
                  </a:lnTo>
                  <a:lnTo>
                    <a:pt x="121158" y="1977390"/>
                  </a:lnTo>
                  <a:lnTo>
                    <a:pt x="121158" y="2636520"/>
                  </a:lnTo>
                  <a:lnTo>
                    <a:pt x="242316" y="1318260"/>
                  </a:lnTo>
                  <a:lnTo>
                    <a:pt x="121158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267705" y="3536442"/>
              <a:ext cx="242570" cy="2636520"/>
            </a:xfrm>
            <a:custGeom>
              <a:avLst/>
              <a:gdLst/>
              <a:ahLst/>
              <a:cxnLst/>
              <a:rect l="l" t="t" r="r" b="b"/>
              <a:pathLst>
                <a:path w="242570" h="2636520">
                  <a:moveTo>
                    <a:pt x="0" y="659130"/>
                  </a:moveTo>
                  <a:lnTo>
                    <a:pt x="121158" y="659130"/>
                  </a:lnTo>
                  <a:lnTo>
                    <a:pt x="121158" y="0"/>
                  </a:lnTo>
                  <a:lnTo>
                    <a:pt x="242316" y="1318260"/>
                  </a:lnTo>
                  <a:lnTo>
                    <a:pt x="121158" y="2636520"/>
                  </a:lnTo>
                  <a:lnTo>
                    <a:pt x="121158" y="1977390"/>
                  </a:lnTo>
                  <a:lnTo>
                    <a:pt x="0" y="1977390"/>
                  </a:lnTo>
                  <a:lnTo>
                    <a:pt x="0" y="659130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686049" y="2640330"/>
              <a:ext cx="673735" cy="224154"/>
            </a:xfrm>
            <a:custGeom>
              <a:avLst/>
              <a:gdLst/>
              <a:ahLst/>
              <a:cxnLst/>
              <a:rect l="l" t="t" r="r" b="b"/>
              <a:pathLst>
                <a:path w="673735" h="224155">
                  <a:moveTo>
                    <a:pt x="561594" y="0"/>
                  </a:moveTo>
                  <a:lnTo>
                    <a:pt x="561594" y="56007"/>
                  </a:lnTo>
                  <a:lnTo>
                    <a:pt x="0" y="56007"/>
                  </a:lnTo>
                  <a:lnTo>
                    <a:pt x="0" y="168021"/>
                  </a:lnTo>
                  <a:lnTo>
                    <a:pt x="561594" y="168021"/>
                  </a:lnTo>
                  <a:lnTo>
                    <a:pt x="561594" y="224028"/>
                  </a:lnTo>
                  <a:lnTo>
                    <a:pt x="673608" y="112014"/>
                  </a:lnTo>
                  <a:lnTo>
                    <a:pt x="561594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686049" y="2640330"/>
              <a:ext cx="673735" cy="224154"/>
            </a:xfrm>
            <a:custGeom>
              <a:avLst/>
              <a:gdLst/>
              <a:ahLst/>
              <a:cxnLst/>
              <a:rect l="l" t="t" r="r" b="b"/>
              <a:pathLst>
                <a:path w="673735" h="224155">
                  <a:moveTo>
                    <a:pt x="0" y="56007"/>
                  </a:moveTo>
                  <a:lnTo>
                    <a:pt x="561594" y="56007"/>
                  </a:lnTo>
                  <a:lnTo>
                    <a:pt x="561594" y="0"/>
                  </a:lnTo>
                  <a:lnTo>
                    <a:pt x="673608" y="112014"/>
                  </a:lnTo>
                  <a:lnTo>
                    <a:pt x="561594" y="224028"/>
                  </a:lnTo>
                  <a:lnTo>
                    <a:pt x="561594" y="168021"/>
                  </a:lnTo>
                  <a:lnTo>
                    <a:pt x="0" y="168021"/>
                  </a:lnTo>
                  <a:lnTo>
                    <a:pt x="0" y="56007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38765" y="4130802"/>
              <a:ext cx="1603248" cy="2267712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9938766" y="4130802"/>
            <a:ext cx="1603375" cy="226822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151765" marR="145415" algn="ctr">
              <a:lnSpc>
                <a:spcPct val="100000"/>
              </a:lnSpc>
              <a:spcBef>
                <a:spcPts val="275"/>
              </a:spcBef>
            </a:pP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Herhangi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bir</a:t>
            </a:r>
            <a:r>
              <a:rPr sz="1800" spc="-3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ifade yazılmadan</a:t>
            </a:r>
            <a:endParaRPr sz="1800">
              <a:latin typeface="Verdana"/>
              <a:cs typeface="Verdana"/>
            </a:endParaRPr>
          </a:p>
          <a:p>
            <a:pPr marL="120650" marR="114300" indent="-635" algn="ctr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«Ara» butonuna basıldığında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tüm</a:t>
            </a:r>
            <a:r>
              <a:rPr sz="1800" spc="-4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kodlar listelenir.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40</a:t>
            </a:fld>
            <a:endParaRPr spc="-25" dirty="0"/>
          </a:p>
        </p:txBody>
      </p: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10919">
              <a:lnSpc>
                <a:spcPct val="100000"/>
              </a:lnSpc>
              <a:spcBef>
                <a:spcPts val="105"/>
              </a:spcBef>
            </a:pPr>
            <a:r>
              <a:rPr dirty="0"/>
              <a:t>Banka</a:t>
            </a:r>
            <a:r>
              <a:rPr spc="-60" dirty="0"/>
              <a:t> </a:t>
            </a:r>
            <a:r>
              <a:rPr dirty="0"/>
              <a:t>emekli</a:t>
            </a:r>
            <a:r>
              <a:rPr spc="-65" dirty="0"/>
              <a:t> </a:t>
            </a:r>
            <a:r>
              <a:rPr dirty="0"/>
              <a:t>sandıkları</a:t>
            </a:r>
            <a:r>
              <a:rPr spc="-45" dirty="0"/>
              <a:t> </a:t>
            </a:r>
            <a:r>
              <a:rPr dirty="0"/>
              <a:t>sorgulama</a:t>
            </a:r>
            <a:r>
              <a:rPr spc="-50" dirty="0"/>
              <a:t> </a:t>
            </a:r>
            <a:r>
              <a:rPr spc="-10" dirty="0"/>
              <a:t>alanı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9913" y="732853"/>
            <a:ext cx="12127230" cy="5706745"/>
            <a:chOff x="69913" y="732853"/>
            <a:chExt cx="12127230" cy="57067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300" y="742188"/>
              <a:ext cx="12012646" cy="563811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4676" y="737616"/>
              <a:ext cx="12117705" cy="5697220"/>
            </a:xfrm>
            <a:custGeom>
              <a:avLst/>
              <a:gdLst/>
              <a:ahLst/>
              <a:cxnLst/>
              <a:rect l="l" t="t" r="r" b="b"/>
              <a:pathLst>
                <a:path w="12117705" h="5697220">
                  <a:moveTo>
                    <a:pt x="12117324" y="0"/>
                  </a:moveTo>
                  <a:lnTo>
                    <a:pt x="0" y="0"/>
                  </a:lnTo>
                  <a:lnTo>
                    <a:pt x="0" y="5696712"/>
                  </a:lnTo>
                  <a:lnTo>
                    <a:pt x="12117324" y="5696712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28210" y="846582"/>
              <a:ext cx="6131051" cy="85343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728209" y="846582"/>
            <a:ext cx="6131560" cy="85344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90805" marR="8382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Banka</a:t>
            </a:r>
            <a:r>
              <a:rPr sz="1800" spc="23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Sandık</a:t>
            </a:r>
            <a:r>
              <a:rPr sz="1800" spc="25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Kod:</a:t>
            </a:r>
            <a:r>
              <a:rPr sz="1800" spc="25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506</a:t>
            </a:r>
            <a:r>
              <a:rPr sz="1800" spc="26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sayılı</a:t>
            </a:r>
            <a:r>
              <a:rPr sz="1800" spc="27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Kanunun</a:t>
            </a:r>
            <a:r>
              <a:rPr sz="1800" spc="26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Geçici</a:t>
            </a:r>
            <a:r>
              <a:rPr sz="1800" spc="27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00AF50"/>
                </a:solidFill>
                <a:latin typeface="Verdana"/>
                <a:cs typeface="Verdana"/>
              </a:rPr>
              <a:t>20.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maddesine</a:t>
            </a:r>
            <a:r>
              <a:rPr sz="1800" spc="315" dirty="0">
                <a:solidFill>
                  <a:srgbClr val="00AF5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tabi</a:t>
            </a:r>
            <a:r>
              <a:rPr sz="1800" spc="315" dirty="0">
                <a:solidFill>
                  <a:srgbClr val="00AF5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olarak</a:t>
            </a:r>
            <a:r>
              <a:rPr sz="1800" spc="305" dirty="0">
                <a:solidFill>
                  <a:srgbClr val="00AF5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kurulan</a:t>
            </a:r>
            <a:r>
              <a:rPr sz="1800" spc="310" dirty="0">
                <a:solidFill>
                  <a:srgbClr val="00AF50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Banka</a:t>
            </a:r>
            <a:r>
              <a:rPr sz="1800" spc="310" dirty="0">
                <a:solidFill>
                  <a:srgbClr val="00AF50"/>
                </a:solidFill>
                <a:latin typeface="Verdana"/>
                <a:cs typeface="Verdana"/>
              </a:rPr>
              <a:t> 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Emekli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Sandık</a:t>
            </a:r>
            <a:r>
              <a:rPr sz="1800" spc="-6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Kodlarına</a:t>
            </a:r>
            <a:r>
              <a:rPr sz="1800" spc="-7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bu</a:t>
            </a:r>
            <a:r>
              <a:rPr sz="1800" spc="-5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menüden</a:t>
            </a:r>
            <a:r>
              <a:rPr sz="1800" spc="-5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ulaşılabilir.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560256" y="2186876"/>
            <a:ext cx="8512175" cy="1256030"/>
            <a:chOff x="2560256" y="2186876"/>
            <a:chExt cx="8512175" cy="1256030"/>
          </a:xfrm>
        </p:grpSpPr>
        <p:sp>
          <p:nvSpPr>
            <p:cNvPr id="9" name="object 9"/>
            <p:cNvSpPr/>
            <p:nvPr/>
          </p:nvSpPr>
          <p:spPr>
            <a:xfrm>
              <a:off x="2573274" y="3039618"/>
              <a:ext cx="828040" cy="259079"/>
            </a:xfrm>
            <a:custGeom>
              <a:avLst/>
              <a:gdLst/>
              <a:ahLst/>
              <a:cxnLst/>
              <a:rect l="l" t="t" r="r" b="b"/>
              <a:pathLst>
                <a:path w="828039" h="259079">
                  <a:moveTo>
                    <a:pt x="697991" y="0"/>
                  </a:moveTo>
                  <a:lnTo>
                    <a:pt x="697991" y="64770"/>
                  </a:lnTo>
                  <a:lnTo>
                    <a:pt x="0" y="64770"/>
                  </a:lnTo>
                  <a:lnTo>
                    <a:pt x="0" y="194310"/>
                  </a:lnTo>
                  <a:lnTo>
                    <a:pt x="697991" y="194310"/>
                  </a:lnTo>
                  <a:lnTo>
                    <a:pt x="697991" y="259080"/>
                  </a:lnTo>
                  <a:lnTo>
                    <a:pt x="827531" y="129540"/>
                  </a:lnTo>
                  <a:lnTo>
                    <a:pt x="697991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573274" y="3039618"/>
              <a:ext cx="828040" cy="259079"/>
            </a:xfrm>
            <a:custGeom>
              <a:avLst/>
              <a:gdLst/>
              <a:ahLst/>
              <a:cxnLst/>
              <a:rect l="l" t="t" r="r" b="b"/>
              <a:pathLst>
                <a:path w="828039" h="259079">
                  <a:moveTo>
                    <a:pt x="0" y="64770"/>
                  </a:moveTo>
                  <a:lnTo>
                    <a:pt x="697991" y="64770"/>
                  </a:lnTo>
                  <a:lnTo>
                    <a:pt x="697991" y="0"/>
                  </a:lnTo>
                  <a:lnTo>
                    <a:pt x="827531" y="129540"/>
                  </a:lnTo>
                  <a:lnTo>
                    <a:pt x="697991" y="259080"/>
                  </a:lnTo>
                  <a:lnTo>
                    <a:pt x="697991" y="194310"/>
                  </a:lnTo>
                  <a:lnTo>
                    <a:pt x="0" y="194310"/>
                  </a:lnTo>
                  <a:lnTo>
                    <a:pt x="0" y="64770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55658" y="2199894"/>
              <a:ext cx="1603248" cy="122986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455658" y="2199894"/>
              <a:ext cx="1603375" cy="1229995"/>
            </a:xfrm>
            <a:custGeom>
              <a:avLst/>
              <a:gdLst/>
              <a:ahLst/>
              <a:cxnLst/>
              <a:rect l="l" t="t" r="r" b="b"/>
              <a:pathLst>
                <a:path w="1603375" h="1229995">
                  <a:moveTo>
                    <a:pt x="0" y="1229867"/>
                  </a:moveTo>
                  <a:lnTo>
                    <a:pt x="1603248" y="1229867"/>
                  </a:lnTo>
                  <a:lnTo>
                    <a:pt x="1603248" y="0"/>
                  </a:lnTo>
                  <a:lnTo>
                    <a:pt x="0" y="0"/>
                  </a:lnTo>
                  <a:lnTo>
                    <a:pt x="0" y="1229867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9676892" y="2389378"/>
            <a:ext cx="11582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Banka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00AF50"/>
                </a:solidFill>
                <a:latin typeface="Verdana"/>
                <a:cs typeface="Verdana"/>
              </a:rPr>
              <a:t>adı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ile</a:t>
            </a:r>
            <a:r>
              <a:rPr sz="1800" spc="-2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arama yapılır.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87801" y="4136897"/>
            <a:ext cx="2272283" cy="1578864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2987801" y="4136897"/>
            <a:ext cx="2272665" cy="1579245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102235" rIns="0" bIns="0" rtlCol="0">
            <a:spAutoFit/>
          </a:bodyPr>
          <a:lstStyle/>
          <a:p>
            <a:pPr marL="448309" marR="442595" indent="-1270" algn="ctr">
              <a:lnSpc>
                <a:spcPct val="100000"/>
              </a:lnSpc>
              <a:spcBef>
                <a:spcPts val="805"/>
              </a:spcBef>
            </a:pP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Arama yapıldığında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alınan</a:t>
            </a:r>
            <a:r>
              <a:rPr sz="18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tüm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sonuçlar</a:t>
            </a: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endParaRPr sz="18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şekilde</a:t>
            </a:r>
            <a:r>
              <a:rPr sz="1800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listelenir.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247132" y="2426207"/>
            <a:ext cx="5984240" cy="3804285"/>
            <a:chOff x="5247132" y="2426207"/>
            <a:chExt cx="5984240" cy="3804285"/>
          </a:xfrm>
        </p:grpSpPr>
        <p:sp>
          <p:nvSpPr>
            <p:cNvPr id="17" name="object 17"/>
            <p:cNvSpPr/>
            <p:nvPr/>
          </p:nvSpPr>
          <p:spPr>
            <a:xfrm>
              <a:off x="5260086" y="3551681"/>
              <a:ext cx="172720" cy="2665730"/>
            </a:xfrm>
            <a:custGeom>
              <a:avLst/>
              <a:gdLst/>
              <a:ahLst/>
              <a:cxnLst/>
              <a:rect l="l" t="t" r="r" b="b"/>
              <a:pathLst>
                <a:path w="172720" h="2665729">
                  <a:moveTo>
                    <a:pt x="86105" y="0"/>
                  </a:moveTo>
                  <a:lnTo>
                    <a:pt x="86105" y="666368"/>
                  </a:lnTo>
                  <a:lnTo>
                    <a:pt x="0" y="666368"/>
                  </a:lnTo>
                  <a:lnTo>
                    <a:pt x="0" y="1999106"/>
                  </a:lnTo>
                  <a:lnTo>
                    <a:pt x="86105" y="1999106"/>
                  </a:lnTo>
                  <a:lnTo>
                    <a:pt x="86105" y="2665475"/>
                  </a:lnTo>
                  <a:lnTo>
                    <a:pt x="172212" y="1332737"/>
                  </a:lnTo>
                  <a:lnTo>
                    <a:pt x="86105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260086" y="3551681"/>
              <a:ext cx="172720" cy="2665730"/>
            </a:xfrm>
            <a:custGeom>
              <a:avLst/>
              <a:gdLst/>
              <a:ahLst/>
              <a:cxnLst/>
              <a:rect l="l" t="t" r="r" b="b"/>
              <a:pathLst>
                <a:path w="172720" h="2665729">
                  <a:moveTo>
                    <a:pt x="0" y="666368"/>
                  </a:moveTo>
                  <a:lnTo>
                    <a:pt x="86105" y="666368"/>
                  </a:lnTo>
                  <a:lnTo>
                    <a:pt x="86105" y="0"/>
                  </a:lnTo>
                  <a:lnTo>
                    <a:pt x="172212" y="1332737"/>
                  </a:lnTo>
                  <a:lnTo>
                    <a:pt x="86105" y="2665475"/>
                  </a:lnTo>
                  <a:lnTo>
                    <a:pt x="86105" y="1999106"/>
                  </a:lnTo>
                  <a:lnTo>
                    <a:pt x="0" y="1999106"/>
                  </a:lnTo>
                  <a:lnTo>
                    <a:pt x="0" y="666368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565136" y="2426207"/>
              <a:ext cx="2123440" cy="401955"/>
            </a:xfrm>
            <a:custGeom>
              <a:avLst/>
              <a:gdLst/>
              <a:ahLst/>
              <a:cxnLst/>
              <a:rect l="l" t="t" r="r" b="b"/>
              <a:pathLst>
                <a:path w="2123440" h="401955">
                  <a:moveTo>
                    <a:pt x="76157" y="31272"/>
                  </a:moveTo>
                  <a:lnTo>
                    <a:pt x="73968" y="43714"/>
                  </a:lnTo>
                  <a:lnTo>
                    <a:pt x="2121027" y="401574"/>
                  </a:lnTo>
                  <a:lnTo>
                    <a:pt x="2123186" y="389000"/>
                  </a:lnTo>
                  <a:lnTo>
                    <a:pt x="76157" y="31272"/>
                  </a:lnTo>
                  <a:close/>
                </a:path>
                <a:path w="2123440" h="401955">
                  <a:moveTo>
                    <a:pt x="81661" y="0"/>
                  </a:moveTo>
                  <a:lnTo>
                    <a:pt x="0" y="24383"/>
                  </a:lnTo>
                  <a:lnTo>
                    <a:pt x="68453" y="75056"/>
                  </a:lnTo>
                  <a:lnTo>
                    <a:pt x="73968" y="43714"/>
                  </a:lnTo>
                  <a:lnTo>
                    <a:pt x="61468" y="41528"/>
                  </a:lnTo>
                  <a:lnTo>
                    <a:pt x="63627" y="29082"/>
                  </a:lnTo>
                  <a:lnTo>
                    <a:pt x="76543" y="29082"/>
                  </a:lnTo>
                  <a:lnTo>
                    <a:pt x="81661" y="0"/>
                  </a:lnTo>
                  <a:close/>
                </a:path>
                <a:path w="2123440" h="401955">
                  <a:moveTo>
                    <a:pt x="63627" y="29082"/>
                  </a:moveTo>
                  <a:lnTo>
                    <a:pt x="61468" y="41528"/>
                  </a:lnTo>
                  <a:lnTo>
                    <a:pt x="73968" y="43714"/>
                  </a:lnTo>
                  <a:lnTo>
                    <a:pt x="76157" y="31272"/>
                  </a:lnTo>
                  <a:lnTo>
                    <a:pt x="63627" y="29082"/>
                  </a:lnTo>
                  <a:close/>
                </a:path>
                <a:path w="2123440" h="401955">
                  <a:moveTo>
                    <a:pt x="76543" y="29082"/>
                  </a:moveTo>
                  <a:lnTo>
                    <a:pt x="63627" y="29082"/>
                  </a:lnTo>
                  <a:lnTo>
                    <a:pt x="76157" y="31272"/>
                  </a:lnTo>
                  <a:lnTo>
                    <a:pt x="76543" y="2908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27870" y="3949445"/>
              <a:ext cx="1603248" cy="2267712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9627869" y="3949446"/>
            <a:ext cx="1603375" cy="226822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151765" marR="144780" algn="ctr">
              <a:lnSpc>
                <a:spcPct val="100000"/>
              </a:lnSpc>
              <a:spcBef>
                <a:spcPts val="275"/>
              </a:spcBef>
            </a:pP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Herhangi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bir</a:t>
            </a:r>
            <a:r>
              <a:rPr sz="1800" spc="-3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ifade yazılmadan</a:t>
            </a:r>
            <a:endParaRPr sz="18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«Ara»</a:t>
            </a:r>
            <a:endParaRPr sz="1800">
              <a:latin typeface="Verdana"/>
              <a:cs typeface="Verdana"/>
            </a:endParaRPr>
          </a:p>
          <a:p>
            <a:pPr marL="121285" marR="111760" indent="137160">
              <a:lnSpc>
                <a:spcPct val="100000"/>
              </a:lnSpc>
            </a:pP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butonuna basıldığında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tüm</a:t>
            </a:r>
            <a:r>
              <a:rPr sz="1800" spc="-4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kodlar</a:t>
            </a:r>
            <a:endParaRPr sz="1800">
              <a:latin typeface="Verdana"/>
              <a:cs typeface="Verdana"/>
            </a:endParaRPr>
          </a:p>
          <a:p>
            <a:pPr marL="285750">
              <a:lnSpc>
                <a:spcPct val="100000"/>
              </a:lnSpc>
            </a:pP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listelenir.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41</a:t>
            </a:fld>
            <a:endParaRPr spc="-25" dirty="0"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Yurtdışı</a:t>
            </a:r>
            <a:r>
              <a:rPr spc="-30" dirty="0"/>
              <a:t> </a:t>
            </a:r>
            <a:r>
              <a:rPr dirty="0"/>
              <a:t>Sözleşmeli</a:t>
            </a:r>
            <a:r>
              <a:rPr spc="-45" dirty="0"/>
              <a:t> </a:t>
            </a:r>
            <a:r>
              <a:rPr dirty="0"/>
              <a:t>Ülke</a:t>
            </a:r>
            <a:r>
              <a:rPr spc="-65" dirty="0"/>
              <a:t> </a:t>
            </a:r>
            <a:r>
              <a:rPr dirty="0"/>
              <a:t>kod</a:t>
            </a:r>
            <a:r>
              <a:rPr spc="-60" dirty="0"/>
              <a:t> </a:t>
            </a:r>
            <a:r>
              <a:rPr dirty="0"/>
              <a:t>sorgulama</a:t>
            </a:r>
            <a:r>
              <a:rPr spc="-40" dirty="0"/>
              <a:t> </a:t>
            </a:r>
            <a:r>
              <a:rPr spc="-10" dirty="0"/>
              <a:t>alanı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226629" y="706945"/>
            <a:ext cx="9841230" cy="5732145"/>
            <a:chOff x="1226629" y="706945"/>
            <a:chExt cx="9841230" cy="57321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5963" y="716280"/>
              <a:ext cx="9822180" cy="571347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31391" y="711708"/>
              <a:ext cx="9831705" cy="5722620"/>
            </a:xfrm>
            <a:custGeom>
              <a:avLst/>
              <a:gdLst/>
              <a:ahLst/>
              <a:cxnLst/>
              <a:rect l="l" t="t" r="r" b="b"/>
              <a:pathLst>
                <a:path w="9831705" h="5722620">
                  <a:moveTo>
                    <a:pt x="0" y="5722620"/>
                  </a:moveTo>
                  <a:lnTo>
                    <a:pt x="9831324" y="5722620"/>
                  </a:lnTo>
                  <a:lnTo>
                    <a:pt x="9831324" y="0"/>
                  </a:lnTo>
                  <a:lnTo>
                    <a:pt x="0" y="0"/>
                  </a:lnTo>
                  <a:lnTo>
                    <a:pt x="0" y="5722620"/>
                  </a:lnTo>
                  <a:close/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03570" y="846582"/>
              <a:ext cx="5155691" cy="84429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703570" y="846582"/>
            <a:ext cx="5156200" cy="84455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145415" rIns="0" bIns="0" rtlCol="0">
            <a:spAutoFit/>
          </a:bodyPr>
          <a:lstStyle/>
          <a:p>
            <a:pPr marL="106680">
              <a:lnSpc>
                <a:spcPct val="100000"/>
              </a:lnSpc>
              <a:spcBef>
                <a:spcPts val="1145"/>
              </a:spcBef>
            </a:pP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Ülke</a:t>
            </a:r>
            <a:r>
              <a:rPr sz="1800" spc="-7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Kod:</a:t>
            </a:r>
            <a:r>
              <a:rPr sz="1800" spc="-5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Sosyal</a:t>
            </a:r>
            <a:r>
              <a:rPr sz="1800" spc="-7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Güvenlik</a:t>
            </a:r>
            <a:r>
              <a:rPr sz="1800" spc="-6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Sözleşmesi</a:t>
            </a:r>
            <a:r>
              <a:rPr sz="1800" spc="-5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00AF50"/>
                </a:solidFill>
                <a:latin typeface="Verdana"/>
                <a:cs typeface="Verdana"/>
              </a:rPr>
              <a:t>olan</a:t>
            </a:r>
            <a:endParaRPr sz="1800">
              <a:latin typeface="Verdana"/>
              <a:cs typeface="Verdana"/>
            </a:endParaRPr>
          </a:p>
          <a:p>
            <a:pPr marL="17018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ülkelerin</a:t>
            </a:r>
            <a:r>
              <a:rPr sz="1800" spc="-9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listesine</a:t>
            </a:r>
            <a:r>
              <a:rPr sz="1800" spc="-6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bu</a:t>
            </a:r>
            <a:r>
              <a:rPr sz="1800" spc="-6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menüden</a:t>
            </a:r>
            <a:r>
              <a:rPr sz="1800" spc="-6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ulaşılabilir.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9442640" y="2186876"/>
            <a:ext cx="1629410" cy="1256030"/>
            <a:chOff x="9442640" y="2186876"/>
            <a:chExt cx="1629410" cy="125603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55658" y="2199894"/>
              <a:ext cx="1603248" cy="122986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455658" y="2199894"/>
              <a:ext cx="1603375" cy="1229995"/>
            </a:xfrm>
            <a:custGeom>
              <a:avLst/>
              <a:gdLst/>
              <a:ahLst/>
              <a:cxnLst/>
              <a:rect l="l" t="t" r="r" b="b"/>
              <a:pathLst>
                <a:path w="1603375" h="1229995">
                  <a:moveTo>
                    <a:pt x="0" y="1229867"/>
                  </a:moveTo>
                  <a:lnTo>
                    <a:pt x="1603248" y="1229867"/>
                  </a:lnTo>
                  <a:lnTo>
                    <a:pt x="1603248" y="0"/>
                  </a:lnTo>
                  <a:lnTo>
                    <a:pt x="0" y="0"/>
                  </a:lnTo>
                  <a:lnTo>
                    <a:pt x="0" y="1229867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610090" y="2252217"/>
            <a:ext cx="129286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Ülke</a:t>
            </a:r>
            <a:r>
              <a:rPr sz="1800" spc="-4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adı</a:t>
            </a:r>
            <a:r>
              <a:rPr sz="1800" spc="-25" dirty="0">
                <a:solidFill>
                  <a:srgbClr val="00AF50"/>
                </a:solidFill>
                <a:latin typeface="Verdana"/>
                <a:cs typeface="Verdana"/>
              </a:rPr>
              <a:t> ile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arama</a:t>
            </a:r>
            <a:r>
              <a:rPr sz="1800" spc="-5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00AF50"/>
                </a:solidFill>
                <a:latin typeface="Verdana"/>
                <a:cs typeface="Verdana"/>
              </a:rPr>
              <a:t>bu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alandan yapılır.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97529" y="4176521"/>
            <a:ext cx="1889760" cy="159715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097529" y="4176521"/>
            <a:ext cx="1889760" cy="159766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960"/>
              </a:lnSpc>
            </a:pP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Arama</a:t>
            </a:r>
            <a:endParaRPr sz="1800">
              <a:latin typeface="Verdana"/>
              <a:cs typeface="Verdana"/>
            </a:endParaRPr>
          </a:p>
          <a:p>
            <a:pPr marL="257810" marR="250825" algn="ctr">
              <a:lnSpc>
                <a:spcPct val="100000"/>
              </a:lnSpc>
            </a:pP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yapıldığında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alınan</a:t>
            </a:r>
            <a:r>
              <a:rPr sz="18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tüm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sonuçlar</a:t>
            </a: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bu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şekilde listelenir.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955035" y="2464180"/>
            <a:ext cx="8289290" cy="3766185"/>
            <a:chOff x="2955035" y="2464180"/>
            <a:chExt cx="8289290" cy="3766185"/>
          </a:xfrm>
        </p:grpSpPr>
        <p:sp>
          <p:nvSpPr>
            <p:cNvPr id="15" name="object 15"/>
            <p:cNvSpPr/>
            <p:nvPr/>
          </p:nvSpPr>
          <p:spPr>
            <a:xfrm>
              <a:off x="2967989" y="3304794"/>
              <a:ext cx="836930" cy="215265"/>
            </a:xfrm>
            <a:custGeom>
              <a:avLst/>
              <a:gdLst/>
              <a:ahLst/>
              <a:cxnLst/>
              <a:rect l="l" t="t" r="r" b="b"/>
              <a:pathLst>
                <a:path w="836929" h="215264">
                  <a:moveTo>
                    <a:pt x="729234" y="0"/>
                  </a:moveTo>
                  <a:lnTo>
                    <a:pt x="729234" y="53720"/>
                  </a:lnTo>
                  <a:lnTo>
                    <a:pt x="0" y="53720"/>
                  </a:lnTo>
                  <a:lnTo>
                    <a:pt x="0" y="161162"/>
                  </a:lnTo>
                  <a:lnTo>
                    <a:pt x="729234" y="161162"/>
                  </a:lnTo>
                  <a:lnTo>
                    <a:pt x="729234" y="214883"/>
                  </a:lnTo>
                  <a:lnTo>
                    <a:pt x="836676" y="107441"/>
                  </a:lnTo>
                  <a:lnTo>
                    <a:pt x="729234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967989" y="3304794"/>
              <a:ext cx="836930" cy="215265"/>
            </a:xfrm>
            <a:custGeom>
              <a:avLst/>
              <a:gdLst/>
              <a:ahLst/>
              <a:cxnLst/>
              <a:rect l="l" t="t" r="r" b="b"/>
              <a:pathLst>
                <a:path w="836929" h="215264">
                  <a:moveTo>
                    <a:pt x="0" y="53720"/>
                  </a:moveTo>
                  <a:lnTo>
                    <a:pt x="729234" y="53720"/>
                  </a:lnTo>
                  <a:lnTo>
                    <a:pt x="729234" y="0"/>
                  </a:lnTo>
                  <a:lnTo>
                    <a:pt x="836676" y="107441"/>
                  </a:lnTo>
                  <a:lnTo>
                    <a:pt x="729234" y="214883"/>
                  </a:lnTo>
                  <a:lnTo>
                    <a:pt x="729234" y="161162"/>
                  </a:lnTo>
                  <a:lnTo>
                    <a:pt x="0" y="161162"/>
                  </a:lnTo>
                  <a:lnTo>
                    <a:pt x="0" y="53720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98435" y="2464180"/>
              <a:ext cx="2304415" cy="302895"/>
            </a:xfrm>
            <a:custGeom>
              <a:avLst/>
              <a:gdLst/>
              <a:ahLst/>
              <a:cxnLst/>
              <a:rect l="l" t="t" r="r" b="b"/>
              <a:pathLst>
                <a:path w="2304415" h="302894">
                  <a:moveTo>
                    <a:pt x="76429" y="31570"/>
                  </a:moveTo>
                  <a:lnTo>
                    <a:pt x="74953" y="44134"/>
                  </a:lnTo>
                  <a:lnTo>
                    <a:pt x="2302510" y="302768"/>
                  </a:lnTo>
                  <a:lnTo>
                    <a:pt x="2304034" y="290195"/>
                  </a:lnTo>
                  <a:lnTo>
                    <a:pt x="76429" y="31570"/>
                  </a:lnTo>
                  <a:close/>
                </a:path>
                <a:path w="2304415" h="302894">
                  <a:moveTo>
                    <a:pt x="80137" y="0"/>
                  </a:moveTo>
                  <a:lnTo>
                    <a:pt x="0" y="29083"/>
                  </a:lnTo>
                  <a:lnTo>
                    <a:pt x="71247" y="75692"/>
                  </a:lnTo>
                  <a:lnTo>
                    <a:pt x="74953" y="44134"/>
                  </a:lnTo>
                  <a:lnTo>
                    <a:pt x="62357" y="42672"/>
                  </a:lnTo>
                  <a:lnTo>
                    <a:pt x="63754" y="30099"/>
                  </a:lnTo>
                  <a:lnTo>
                    <a:pt x="76601" y="30099"/>
                  </a:lnTo>
                  <a:lnTo>
                    <a:pt x="80137" y="0"/>
                  </a:lnTo>
                  <a:close/>
                </a:path>
                <a:path w="2304415" h="302894">
                  <a:moveTo>
                    <a:pt x="63754" y="30099"/>
                  </a:moveTo>
                  <a:lnTo>
                    <a:pt x="62357" y="42672"/>
                  </a:lnTo>
                  <a:lnTo>
                    <a:pt x="74953" y="44134"/>
                  </a:lnTo>
                  <a:lnTo>
                    <a:pt x="76429" y="31570"/>
                  </a:lnTo>
                  <a:lnTo>
                    <a:pt x="63754" y="30099"/>
                  </a:lnTo>
                  <a:close/>
                </a:path>
                <a:path w="2304415" h="302894">
                  <a:moveTo>
                    <a:pt x="76601" y="30099"/>
                  </a:moveTo>
                  <a:lnTo>
                    <a:pt x="63754" y="30099"/>
                  </a:lnTo>
                  <a:lnTo>
                    <a:pt x="76429" y="31570"/>
                  </a:lnTo>
                  <a:lnTo>
                    <a:pt x="76601" y="3009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103113" y="3537966"/>
              <a:ext cx="241300" cy="2667000"/>
            </a:xfrm>
            <a:custGeom>
              <a:avLst/>
              <a:gdLst/>
              <a:ahLst/>
              <a:cxnLst/>
              <a:rect l="l" t="t" r="r" b="b"/>
              <a:pathLst>
                <a:path w="241300" h="2667000">
                  <a:moveTo>
                    <a:pt x="120396" y="0"/>
                  </a:moveTo>
                  <a:lnTo>
                    <a:pt x="120396" y="666750"/>
                  </a:lnTo>
                  <a:lnTo>
                    <a:pt x="0" y="666750"/>
                  </a:lnTo>
                  <a:lnTo>
                    <a:pt x="0" y="2000250"/>
                  </a:lnTo>
                  <a:lnTo>
                    <a:pt x="120396" y="2000250"/>
                  </a:lnTo>
                  <a:lnTo>
                    <a:pt x="120396" y="2667000"/>
                  </a:lnTo>
                  <a:lnTo>
                    <a:pt x="240791" y="1333500"/>
                  </a:lnTo>
                  <a:lnTo>
                    <a:pt x="120396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103113" y="3537966"/>
              <a:ext cx="241300" cy="2667000"/>
            </a:xfrm>
            <a:custGeom>
              <a:avLst/>
              <a:gdLst/>
              <a:ahLst/>
              <a:cxnLst/>
              <a:rect l="l" t="t" r="r" b="b"/>
              <a:pathLst>
                <a:path w="241300" h="2667000">
                  <a:moveTo>
                    <a:pt x="0" y="666750"/>
                  </a:moveTo>
                  <a:lnTo>
                    <a:pt x="120396" y="666750"/>
                  </a:lnTo>
                  <a:lnTo>
                    <a:pt x="120396" y="0"/>
                  </a:lnTo>
                  <a:lnTo>
                    <a:pt x="240791" y="1333500"/>
                  </a:lnTo>
                  <a:lnTo>
                    <a:pt x="120396" y="2667000"/>
                  </a:lnTo>
                  <a:lnTo>
                    <a:pt x="120396" y="2000250"/>
                  </a:lnTo>
                  <a:lnTo>
                    <a:pt x="0" y="2000250"/>
                  </a:lnTo>
                  <a:lnTo>
                    <a:pt x="0" y="666750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27869" y="3949445"/>
              <a:ext cx="1603248" cy="226771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9627869" y="3949445"/>
              <a:ext cx="1603375" cy="2268220"/>
            </a:xfrm>
            <a:custGeom>
              <a:avLst/>
              <a:gdLst/>
              <a:ahLst/>
              <a:cxnLst/>
              <a:rect l="l" t="t" r="r" b="b"/>
              <a:pathLst>
                <a:path w="1603375" h="2268220">
                  <a:moveTo>
                    <a:pt x="0" y="2267711"/>
                  </a:moveTo>
                  <a:lnTo>
                    <a:pt x="1603248" y="2267711"/>
                  </a:lnTo>
                  <a:lnTo>
                    <a:pt x="1603248" y="0"/>
                  </a:lnTo>
                  <a:lnTo>
                    <a:pt x="0" y="0"/>
                  </a:lnTo>
                  <a:lnTo>
                    <a:pt x="0" y="2267711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898506" y="3971925"/>
            <a:ext cx="10617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Herhangi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42</a:t>
            </a:fld>
            <a:endParaRPr spc="-25" dirty="0"/>
          </a:p>
        </p:txBody>
      </p: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9945751" y="4245940"/>
            <a:ext cx="96901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bir</a:t>
            </a:r>
            <a:r>
              <a:rPr sz="1800" spc="-3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ifade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767443" y="4520945"/>
            <a:ext cx="13239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yazılmadan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874122" y="4795266"/>
            <a:ext cx="11131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«Ara»</a:t>
            </a:r>
            <a:endParaRPr sz="18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butonuna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736581" y="5343601"/>
            <a:ext cx="138811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basıldığında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791827" y="5618479"/>
            <a:ext cx="12769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tüm</a:t>
            </a:r>
            <a:r>
              <a:rPr sz="1800" spc="-4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kodlar</a:t>
            </a:r>
            <a:endParaRPr sz="1800">
              <a:latin typeface="Verdana"/>
              <a:cs typeface="Verdana"/>
            </a:endParaRPr>
          </a:p>
          <a:p>
            <a:pPr marL="121920">
              <a:lnSpc>
                <a:spcPct val="100000"/>
              </a:lnSpc>
            </a:pP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listelenir.</a:t>
            </a:r>
            <a:endParaRPr sz="1800">
              <a:latin typeface="Verdana"/>
              <a:cs typeface="Verdana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29130">
              <a:lnSpc>
                <a:spcPct val="100000"/>
              </a:lnSpc>
              <a:spcBef>
                <a:spcPts val="105"/>
              </a:spcBef>
            </a:pPr>
            <a:r>
              <a:rPr dirty="0"/>
              <a:t>Hizmet</a:t>
            </a:r>
            <a:r>
              <a:rPr spc="-60" dirty="0"/>
              <a:t> </a:t>
            </a:r>
            <a:r>
              <a:rPr dirty="0"/>
              <a:t>sınıfı</a:t>
            </a:r>
            <a:r>
              <a:rPr spc="-45" dirty="0"/>
              <a:t> </a:t>
            </a:r>
            <a:r>
              <a:rPr dirty="0"/>
              <a:t>sorgulama</a:t>
            </a:r>
            <a:r>
              <a:rPr spc="-60" dirty="0"/>
              <a:t> </a:t>
            </a:r>
            <a:r>
              <a:rPr spc="-10" dirty="0"/>
              <a:t>alanı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4000" y="639889"/>
            <a:ext cx="12200890" cy="5724525"/>
            <a:chOff x="-4000" y="639889"/>
            <a:chExt cx="12200890" cy="57245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49223"/>
              <a:ext cx="12192000" cy="57058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644651"/>
              <a:ext cx="12191365" cy="5715000"/>
            </a:xfrm>
            <a:custGeom>
              <a:avLst/>
              <a:gdLst/>
              <a:ahLst/>
              <a:cxnLst/>
              <a:rect l="l" t="t" r="r" b="b"/>
              <a:pathLst>
                <a:path w="12191365" h="5715000">
                  <a:moveTo>
                    <a:pt x="0" y="5715000"/>
                  </a:moveTo>
                  <a:lnTo>
                    <a:pt x="12191238" y="5715000"/>
                  </a:lnTo>
                </a:path>
                <a:path w="12191365" h="5715000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81038" y="872489"/>
              <a:ext cx="4002024" cy="91440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781038" y="872489"/>
            <a:ext cx="4002404" cy="91440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180340" rIns="0" bIns="0" rtlCol="0">
            <a:spAutoFit/>
          </a:bodyPr>
          <a:lstStyle/>
          <a:p>
            <a:pPr marL="146685" marR="146685" indent="394335">
              <a:lnSpc>
                <a:spcPct val="100000"/>
              </a:lnSpc>
              <a:spcBef>
                <a:spcPts val="1420"/>
              </a:spcBef>
            </a:pP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Hizmet</a:t>
            </a:r>
            <a:r>
              <a:rPr sz="1800" spc="-5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sınıfı:</a:t>
            </a:r>
            <a:r>
              <a:rPr sz="1800" spc="-6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tüm</a:t>
            </a:r>
            <a:r>
              <a:rPr sz="1800" spc="-5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hizmet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sınıflarına</a:t>
            </a:r>
            <a:r>
              <a:rPr sz="1800" spc="-6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bu</a:t>
            </a:r>
            <a:r>
              <a:rPr sz="1800" spc="-2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alandan</a:t>
            </a:r>
            <a:r>
              <a:rPr sz="1800" spc="-3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ulaşılabilir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86366" y="2515361"/>
            <a:ext cx="1603248" cy="111252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9786366" y="2515361"/>
            <a:ext cx="1603375" cy="111252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 marL="150495" marR="144145" indent="635" algn="ctr">
              <a:lnSpc>
                <a:spcPct val="100000"/>
              </a:lnSpc>
              <a:spcBef>
                <a:spcPts val="45"/>
              </a:spcBef>
            </a:pP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Hizmet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sınıfı</a:t>
            </a:r>
            <a:r>
              <a:rPr sz="1800" spc="-4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adı</a:t>
            </a:r>
            <a:r>
              <a:rPr sz="1800" spc="-3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00AF50"/>
                </a:solidFill>
                <a:latin typeface="Verdana"/>
                <a:cs typeface="Verdana"/>
              </a:rPr>
              <a:t>ile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arama yapılır.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86861" y="4187190"/>
            <a:ext cx="2004060" cy="1644395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3086861" y="4187190"/>
            <a:ext cx="2004060" cy="164465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6985" rIns="0" bIns="0" rtlCol="0">
            <a:spAutoFit/>
          </a:bodyPr>
          <a:lstStyle/>
          <a:p>
            <a:pPr marL="314325" marR="308610" indent="1905" algn="ctr">
              <a:lnSpc>
                <a:spcPts val="2160"/>
              </a:lnSpc>
              <a:spcBef>
                <a:spcPts val="55"/>
              </a:spcBef>
            </a:pP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Arama yapıldığında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alınan</a:t>
            </a:r>
            <a:r>
              <a:rPr sz="18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tüm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sonuçlar</a:t>
            </a:r>
            <a:r>
              <a:rPr sz="1800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endParaRPr sz="1800">
              <a:latin typeface="Verdana"/>
              <a:cs typeface="Verdana"/>
            </a:endParaRPr>
          </a:p>
          <a:p>
            <a:pPr algn="ctr">
              <a:lnSpc>
                <a:spcPts val="2090"/>
              </a:lnSpc>
            </a:pP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şekilde</a:t>
            </a:r>
            <a:endParaRPr sz="18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listelenir.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206751" y="2362961"/>
            <a:ext cx="9024620" cy="3969385"/>
            <a:chOff x="2206751" y="2362961"/>
            <a:chExt cx="9024620" cy="3969385"/>
          </a:xfrm>
        </p:grpSpPr>
        <p:sp>
          <p:nvSpPr>
            <p:cNvPr id="13" name="object 13"/>
            <p:cNvSpPr/>
            <p:nvPr/>
          </p:nvSpPr>
          <p:spPr>
            <a:xfrm>
              <a:off x="7222236" y="2362961"/>
              <a:ext cx="2564765" cy="552450"/>
            </a:xfrm>
            <a:custGeom>
              <a:avLst/>
              <a:gdLst/>
              <a:ahLst/>
              <a:cxnLst/>
              <a:rect l="l" t="t" r="r" b="b"/>
              <a:pathLst>
                <a:path w="2564765" h="552450">
                  <a:moveTo>
                    <a:pt x="75945" y="31118"/>
                  </a:moveTo>
                  <a:lnTo>
                    <a:pt x="73405" y="43564"/>
                  </a:lnTo>
                  <a:lnTo>
                    <a:pt x="2562098" y="552196"/>
                  </a:lnTo>
                  <a:lnTo>
                    <a:pt x="2564638" y="539750"/>
                  </a:lnTo>
                  <a:lnTo>
                    <a:pt x="75945" y="31118"/>
                  </a:lnTo>
                  <a:close/>
                </a:path>
                <a:path w="2564765" h="552450">
                  <a:moveTo>
                    <a:pt x="82296" y="0"/>
                  </a:moveTo>
                  <a:lnTo>
                    <a:pt x="0" y="22098"/>
                  </a:lnTo>
                  <a:lnTo>
                    <a:pt x="67056" y="74675"/>
                  </a:lnTo>
                  <a:lnTo>
                    <a:pt x="73405" y="43564"/>
                  </a:lnTo>
                  <a:lnTo>
                    <a:pt x="60960" y="41021"/>
                  </a:lnTo>
                  <a:lnTo>
                    <a:pt x="63500" y="28575"/>
                  </a:lnTo>
                  <a:lnTo>
                    <a:pt x="76464" y="28575"/>
                  </a:lnTo>
                  <a:lnTo>
                    <a:pt x="82296" y="0"/>
                  </a:lnTo>
                  <a:close/>
                </a:path>
                <a:path w="2564765" h="552450">
                  <a:moveTo>
                    <a:pt x="63500" y="28575"/>
                  </a:moveTo>
                  <a:lnTo>
                    <a:pt x="60960" y="41021"/>
                  </a:lnTo>
                  <a:lnTo>
                    <a:pt x="73405" y="43564"/>
                  </a:lnTo>
                  <a:lnTo>
                    <a:pt x="75945" y="31118"/>
                  </a:lnTo>
                  <a:lnTo>
                    <a:pt x="63500" y="28575"/>
                  </a:lnTo>
                  <a:close/>
                </a:path>
                <a:path w="2564765" h="552450">
                  <a:moveTo>
                    <a:pt x="76464" y="28575"/>
                  </a:moveTo>
                  <a:lnTo>
                    <a:pt x="63500" y="28575"/>
                  </a:lnTo>
                  <a:lnTo>
                    <a:pt x="75945" y="31118"/>
                  </a:lnTo>
                  <a:lnTo>
                    <a:pt x="76464" y="2857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100066" y="3615689"/>
              <a:ext cx="259079" cy="2703830"/>
            </a:xfrm>
            <a:custGeom>
              <a:avLst/>
              <a:gdLst/>
              <a:ahLst/>
              <a:cxnLst/>
              <a:rect l="l" t="t" r="r" b="b"/>
              <a:pathLst>
                <a:path w="259079" h="2703829">
                  <a:moveTo>
                    <a:pt x="129539" y="0"/>
                  </a:moveTo>
                  <a:lnTo>
                    <a:pt x="129539" y="675894"/>
                  </a:lnTo>
                  <a:lnTo>
                    <a:pt x="0" y="675894"/>
                  </a:lnTo>
                  <a:lnTo>
                    <a:pt x="0" y="2027682"/>
                  </a:lnTo>
                  <a:lnTo>
                    <a:pt x="129539" y="2027682"/>
                  </a:lnTo>
                  <a:lnTo>
                    <a:pt x="129539" y="2703576"/>
                  </a:lnTo>
                  <a:lnTo>
                    <a:pt x="259080" y="1351788"/>
                  </a:lnTo>
                  <a:lnTo>
                    <a:pt x="129539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100066" y="3615689"/>
              <a:ext cx="259079" cy="2703830"/>
            </a:xfrm>
            <a:custGeom>
              <a:avLst/>
              <a:gdLst/>
              <a:ahLst/>
              <a:cxnLst/>
              <a:rect l="l" t="t" r="r" b="b"/>
              <a:pathLst>
                <a:path w="259079" h="2703829">
                  <a:moveTo>
                    <a:pt x="0" y="675894"/>
                  </a:moveTo>
                  <a:lnTo>
                    <a:pt x="129539" y="675894"/>
                  </a:lnTo>
                  <a:lnTo>
                    <a:pt x="129539" y="0"/>
                  </a:lnTo>
                  <a:lnTo>
                    <a:pt x="259080" y="1351788"/>
                  </a:lnTo>
                  <a:lnTo>
                    <a:pt x="129539" y="2703576"/>
                  </a:lnTo>
                  <a:lnTo>
                    <a:pt x="129539" y="2027682"/>
                  </a:lnTo>
                  <a:lnTo>
                    <a:pt x="0" y="2027682"/>
                  </a:lnTo>
                  <a:lnTo>
                    <a:pt x="0" y="675894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219705" y="3615689"/>
              <a:ext cx="975360" cy="250190"/>
            </a:xfrm>
            <a:custGeom>
              <a:avLst/>
              <a:gdLst/>
              <a:ahLst/>
              <a:cxnLst/>
              <a:rect l="l" t="t" r="r" b="b"/>
              <a:pathLst>
                <a:path w="975360" h="250189">
                  <a:moveTo>
                    <a:pt x="850392" y="0"/>
                  </a:moveTo>
                  <a:lnTo>
                    <a:pt x="850392" y="62484"/>
                  </a:lnTo>
                  <a:lnTo>
                    <a:pt x="0" y="62484"/>
                  </a:lnTo>
                  <a:lnTo>
                    <a:pt x="0" y="187452"/>
                  </a:lnTo>
                  <a:lnTo>
                    <a:pt x="850392" y="187452"/>
                  </a:lnTo>
                  <a:lnTo>
                    <a:pt x="850392" y="249936"/>
                  </a:lnTo>
                  <a:lnTo>
                    <a:pt x="975360" y="124968"/>
                  </a:lnTo>
                  <a:lnTo>
                    <a:pt x="850392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219705" y="3615689"/>
              <a:ext cx="975360" cy="250190"/>
            </a:xfrm>
            <a:custGeom>
              <a:avLst/>
              <a:gdLst/>
              <a:ahLst/>
              <a:cxnLst/>
              <a:rect l="l" t="t" r="r" b="b"/>
              <a:pathLst>
                <a:path w="975360" h="250189">
                  <a:moveTo>
                    <a:pt x="0" y="62484"/>
                  </a:moveTo>
                  <a:lnTo>
                    <a:pt x="850392" y="62484"/>
                  </a:lnTo>
                  <a:lnTo>
                    <a:pt x="850392" y="0"/>
                  </a:lnTo>
                  <a:lnTo>
                    <a:pt x="975360" y="124968"/>
                  </a:lnTo>
                  <a:lnTo>
                    <a:pt x="850392" y="249936"/>
                  </a:lnTo>
                  <a:lnTo>
                    <a:pt x="850392" y="187452"/>
                  </a:lnTo>
                  <a:lnTo>
                    <a:pt x="0" y="187452"/>
                  </a:lnTo>
                  <a:lnTo>
                    <a:pt x="0" y="62484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27870" y="3949445"/>
              <a:ext cx="1603248" cy="2267712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9627869" y="3949446"/>
            <a:ext cx="1603375" cy="226822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151765" marR="144780" algn="ctr">
              <a:lnSpc>
                <a:spcPct val="100000"/>
              </a:lnSpc>
              <a:spcBef>
                <a:spcPts val="275"/>
              </a:spcBef>
            </a:pP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Herhangi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bir</a:t>
            </a:r>
            <a:r>
              <a:rPr sz="1800" spc="-3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ifade yazılmadan</a:t>
            </a:r>
            <a:endParaRPr sz="18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«Ara»</a:t>
            </a:r>
            <a:endParaRPr sz="1800">
              <a:latin typeface="Verdana"/>
              <a:cs typeface="Verdana"/>
            </a:endParaRPr>
          </a:p>
          <a:p>
            <a:pPr marL="121285" marR="111760" indent="137160">
              <a:lnSpc>
                <a:spcPct val="100000"/>
              </a:lnSpc>
            </a:pP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butonuna basıldığında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tüm</a:t>
            </a:r>
            <a:r>
              <a:rPr sz="1800" spc="-4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kodlar</a:t>
            </a:r>
            <a:endParaRPr sz="1800">
              <a:latin typeface="Verdana"/>
              <a:cs typeface="Verdana"/>
            </a:endParaRPr>
          </a:p>
          <a:p>
            <a:pPr marL="285750">
              <a:lnSpc>
                <a:spcPct val="100000"/>
              </a:lnSpc>
            </a:pP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listelenir.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43</a:t>
            </a:fld>
            <a:endParaRPr spc="-25" dirty="0"/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49220" y="78435"/>
            <a:ext cx="942213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00AF50"/>
                </a:solidFill>
              </a:rPr>
              <a:t>Engellilik</a:t>
            </a:r>
            <a:r>
              <a:rPr spc="-45" dirty="0">
                <a:solidFill>
                  <a:srgbClr val="00AF50"/>
                </a:solidFill>
              </a:rPr>
              <a:t> </a:t>
            </a:r>
            <a:r>
              <a:rPr dirty="0">
                <a:solidFill>
                  <a:srgbClr val="00AF50"/>
                </a:solidFill>
              </a:rPr>
              <a:t>durumuna</a:t>
            </a:r>
            <a:r>
              <a:rPr spc="-25" dirty="0">
                <a:solidFill>
                  <a:srgbClr val="00AF50"/>
                </a:solidFill>
              </a:rPr>
              <a:t> </a:t>
            </a:r>
            <a:r>
              <a:rPr dirty="0">
                <a:solidFill>
                  <a:srgbClr val="00AF50"/>
                </a:solidFill>
              </a:rPr>
              <a:t>ilişkin</a:t>
            </a:r>
            <a:r>
              <a:rPr spc="-35" dirty="0">
                <a:solidFill>
                  <a:srgbClr val="00AF50"/>
                </a:solidFill>
              </a:rPr>
              <a:t> </a:t>
            </a:r>
            <a:r>
              <a:rPr dirty="0">
                <a:solidFill>
                  <a:srgbClr val="00AF50"/>
                </a:solidFill>
              </a:rPr>
              <a:t>rapor</a:t>
            </a:r>
            <a:r>
              <a:rPr spc="-70" dirty="0">
                <a:solidFill>
                  <a:srgbClr val="00AF50"/>
                </a:solidFill>
              </a:rPr>
              <a:t> </a:t>
            </a:r>
            <a:r>
              <a:rPr dirty="0">
                <a:solidFill>
                  <a:srgbClr val="00AF50"/>
                </a:solidFill>
              </a:rPr>
              <a:t>oranları</a:t>
            </a:r>
            <a:r>
              <a:rPr spc="-65" dirty="0">
                <a:solidFill>
                  <a:srgbClr val="00AF50"/>
                </a:solidFill>
              </a:rPr>
              <a:t> </a:t>
            </a:r>
            <a:r>
              <a:rPr dirty="0">
                <a:solidFill>
                  <a:srgbClr val="00AF50"/>
                </a:solidFill>
              </a:rPr>
              <a:t>sorgulama</a:t>
            </a:r>
            <a:r>
              <a:rPr spc="-55" dirty="0">
                <a:solidFill>
                  <a:srgbClr val="00AF50"/>
                </a:solidFill>
              </a:rPr>
              <a:t> </a:t>
            </a:r>
            <a:r>
              <a:rPr spc="-10" dirty="0">
                <a:solidFill>
                  <a:srgbClr val="00AF50"/>
                </a:solidFill>
              </a:rPr>
              <a:t>alanı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8137" y="758951"/>
            <a:ext cx="11984355" cy="5666740"/>
            <a:chOff x="158137" y="758951"/>
            <a:chExt cx="11984355" cy="56667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137" y="758951"/>
              <a:ext cx="11983929" cy="562170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96306" y="759713"/>
              <a:ext cx="5362956" cy="76809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52026" y="2515362"/>
              <a:ext cx="1706879" cy="115823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352026" y="2515362"/>
              <a:ext cx="1706880" cy="1158240"/>
            </a:xfrm>
            <a:custGeom>
              <a:avLst/>
              <a:gdLst/>
              <a:ahLst/>
              <a:cxnLst/>
              <a:rect l="l" t="t" r="r" b="b"/>
              <a:pathLst>
                <a:path w="1706879" h="1158239">
                  <a:moveTo>
                    <a:pt x="0" y="1158239"/>
                  </a:moveTo>
                  <a:lnTo>
                    <a:pt x="1706879" y="1158239"/>
                  </a:lnTo>
                  <a:lnTo>
                    <a:pt x="1706879" y="0"/>
                  </a:lnTo>
                  <a:lnTo>
                    <a:pt x="0" y="0"/>
                  </a:lnTo>
                  <a:lnTo>
                    <a:pt x="0" y="1158239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453883" y="2485897"/>
              <a:ext cx="1898650" cy="264160"/>
            </a:xfrm>
            <a:custGeom>
              <a:avLst/>
              <a:gdLst/>
              <a:ahLst/>
              <a:cxnLst/>
              <a:rect l="l" t="t" r="r" b="b"/>
              <a:pathLst>
                <a:path w="1898650" h="264160">
                  <a:moveTo>
                    <a:pt x="76457" y="31506"/>
                  </a:moveTo>
                  <a:lnTo>
                    <a:pt x="74923" y="44204"/>
                  </a:lnTo>
                  <a:lnTo>
                    <a:pt x="1896999" y="264160"/>
                  </a:lnTo>
                  <a:lnTo>
                    <a:pt x="1898523" y="251587"/>
                  </a:lnTo>
                  <a:lnTo>
                    <a:pt x="76457" y="31506"/>
                  </a:lnTo>
                  <a:close/>
                </a:path>
                <a:path w="1898650" h="264160">
                  <a:moveTo>
                    <a:pt x="80264" y="0"/>
                  </a:moveTo>
                  <a:lnTo>
                    <a:pt x="0" y="28701"/>
                  </a:lnTo>
                  <a:lnTo>
                    <a:pt x="71120" y="75691"/>
                  </a:lnTo>
                  <a:lnTo>
                    <a:pt x="74923" y="44204"/>
                  </a:lnTo>
                  <a:lnTo>
                    <a:pt x="62230" y="42672"/>
                  </a:lnTo>
                  <a:lnTo>
                    <a:pt x="63754" y="29972"/>
                  </a:lnTo>
                  <a:lnTo>
                    <a:pt x="76643" y="29972"/>
                  </a:lnTo>
                  <a:lnTo>
                    <a:pt x="80264" y="0"/>
                  </a:lnTo>
                  <a:close/>
                </a:path>
                <a:path w="1898650" h="264160">
                  <a:moveTo>
                    <a:pt x="63754" y="29972"/>
                  </a:moveTo>
                  <a:lnTo>
                    <a:pt x="62230" y="42672"/>
                  </a:lnTo>
                  <a:lnTo>
                    <a:pt x="74923" y="44204"/>
                  </a:lnTo>
                  <a:lnTo>
                    <a:pt x="76457" y="31506"/>
                  </a:lnTo>
                  <a:lnTo>
                    <a:pt x="63754" y="29972"/>
                  </a:lnTo>
                  <a:close/>
                </a:path>
                <a:path w="1898650" h="264160">
                  <a:moveTo>
                    <a:pt x="76643" y="29972"/>
                  </a:moveTo>
                  <a:lnTo>
                    <a:pt x="63754" y="29972"/>
                  </a:lnTo>
                  <a:lnTo>
                    <a:pt x="76457" y="31506"/>
                  </a:lnTo>
                  <a:lnTo>
                    <a:pt x="76643" y="2997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29533" y="4231386"/>
              <a:ext cx="1888236" cy="170383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129533" y="4231386"/>
              <a:ext cx="1888489" cy="1704339"/>
            </a:xfrm>
            <a:custGeom>
              <a:avLst/>
              <a:gdLst/>
              <a:ahLst/>
              <a:cxnLst/>
              <a:rect l="l" t="t" r="r" b="b"/>
              <a:pathLst>
                <a:path w="1888489" h="1704339">
                  <a:moveTo>
                    <a:pt x="0" y="1703832"/>
                  </a:moveTo>
                  <a:lnTo>
                    <a:pt x="1888236" y="1703832"/>
                  </a:lnTo>
                  <a:lnTo>
                    <a:pt x="1888236" y="0"/>
                  </a:lnTo>
                  <a:lnTo>
                    <a:pt x="0" y="0"/>
                  </a:lnTo>
                  <a:lnTo>
                    <a:pt x="0" y="1703832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017769" y="3594353"/>
              <a:ext cx="276225" cy="2818130"/>
            </a:xfrm>
            <a:custGeom>
              <a:avLst/>
              <a:gdLst/>
              <a:ahLst/>
              <a:cxnLst/>
              <a:rect l="l" t="t" r="r" b="b"/>
              <a:pathLst>
                <a:path w="276225" h="2818129">
                  <a:moveTo>
                    <a:pt x="137921" y="0"/>
                  </a:moveTo>
                  <a:lnTo>
                    <a:pt x="137921" y="704469"/>
                  </a:lnTo>
                  <a:lnTo>
                    <a:pt x="0" y="704469"/>
                  </a:lnTo>
                  <a:lnTo>
                    <a:pt x="0" y="2113407"/>
                  </a:lnTo>
                  <a:lnTo>
                    <a:pt x="137921" y="2113407"/>
                  </a:lnTo>
                  <a:lnTo>
                    <a:pt x="137921" y="2817876"/>
                  </a:lnTo>
                  <a:lnTo>
                    <a:pt x="275843" y="1408938"/>
                  </a:lnTo>
                  <a:lnTo>
                    <a:pt x="137921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017769" y="3594353"/>
              <a:ext cx="276225" cy="2818130"/>
            </a:xfrm>
            <a:custGeom>
              <a:avLst/>
              <a:gdLst/>
              <a:ahLst/>
              <a:cxnLst/>
              <a:rect l="l" t="t" r="r" b="b"/>
              <a:pathLst>
                <a:path w="276225" h="2818129">
                  <a:moveTo>
                    <a:pt x="0" y="704469"/>
                  </a:moveTo>
                  <a:lnTo>
                    <a:pt x="137921" y="704469"/>
                  </a:lnTo>
                  <a:lnTo>
                    <a:pt x="137921" y="0"/>
                  </a:lnTo>
                  <a:lnTo>
                    <a:pt x="275843" y="1408938"/>
                  </a:lnTo>
                  <a:lnTo>
                    <a:pt x="137921" y="2817876"/>
                  </a:lnTo>
                  <a:lnTo>
                    <a:pt x="137921" y="2113407"/>
                  </a:lnTo>
                  <a:lnTo>
                    <a:pt x="0" y="2113407"/>
                  </a:lnTo>
                  <a:lnTo>
                    <a:pt x="0" y="704469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27869" y="3949445"/>
              <a:ext cx="1603248" cy="226771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627869" y="3949445"/>
              <a:ext cx="1603375" cy="2268220"/>
            </a:xfrm>
            <a:custGeom>
              <a:avLst/>
              <a:gdLst/>
              <a:ahLst/>
              <a:cxnLst/>
              <a:rect l="l" t="t" r="r" b="b"/>
              <a:pathLst>
                <a:path w="1603375" h="2268220">
                  <a:moveTo>
                    <a:pt x="0" y="2267711"/>
                  </a:moveTo>
                  <a:lnTo>
                    <a:pt x="1603248" y="2267711"/>
                  </a:lnTo>
                  <a:lnTo>
                    <a:pt x="1603248" y="0"/>
                  </a:lnTo>
                  <a:lnTo>
                    <a:pt x="0" y="0"/>
                  </a:lnTo>
                  <a:lnTo>
                    <a:pt x="0" y="2267711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99060" y="749808"/>
          <a:ext cx="12087224" cy="5679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92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2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22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34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46CA6"/>
                      </a:solidFill>
                      <a:prstDash val="solid"/>
                    </a:lnL>
                    <a:lnR w="28575">
                      <a:solidFill>
                        <a:srgbClr val="6392A2"/>
                      </a:solidFill>
                      <a:prstDash val="solid"/>
                    </a:lnR>
                    <a:lnT w="9525">
                      <a:solidFill>
                        <a:srgbClr val="046CA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0805" marR="83185">
                        <a:lnSpc>
                          <a:spcPct val="100000"/>
                        </a:lnSpc>
                        <a:spcBef>
                          <a:spcPts val="890"/>
                        </a:spcBef>
                        <a:tabLst>
                          <a:tab pos="1282065" algn="l"/>
                          <a:tab pos="2346325" algn="l"/>
                          <a:tab pos="3289935" algn="l"/>
                          <a:tab pos="4332605" algn="l"/>
                        </a:tabLst>
                      </a:pP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Engellilik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	</a:t>
                      </a: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durumu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	</a:t>
                      </a:r>
                      <a:r>
                        <a:rPr sz="1800" spc="-2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rapor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	</a:t>
                      </a: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oranları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	</a:t>
                      </a:r>
                      <a:r>
                        <a:rPr sz="1800" spc="-2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buradan </a:t>
                      </a: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sorgulanabilir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113030" marB="0">
                    <a:lnL w="28575">
                      <a:solidFill>
                        <a:srgbClr val="6392A2"/>
                      </a:solidFill>
                      <a:prstDash val="solid"/>
                    </a:lnL>
                    <a:lnR w="28575">
                      <a:solidFill>
                        <a:srgbClr val="6392A2"/>
                      </a:solidFill>
                      <a:prstDash val="solid"/>
                    </a:lnR>
                    <a:lnT w="9525">
                      <a:solidFill>
                        <a:srgbClr val="6392A2"/>
                      </a:solidFill>
                      <a:prstDash val="solid"/>
                    </a:lnT>
                    <a:lnB w="28575">
                      <a:solidFill>
                        <a:srgbClr val="6392A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6392A2"/>
                      </a:solidFill>
                      <a:prstDash val="solid"/>
                    </a:lnL>
                    <a:lnT w="9525">
                      <a:solidFill>
                        <a:srgbClr val="046CA6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6010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789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9442450" marR="1320800" indent="-635" algn="ctr">
                        <a:lnSpc>
                          <a:spcPct val="100000"/>
                        </a:lnSpc>
                      </a:pP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Engellilik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durumu</a:t>
                      </a:r>
                      <a:r>
                        <a:rPr sz="1800" spc="-2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adı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ile</a:t>
                      </a:r>
                      <a:r>
                        <a:rPr sz="1800" spc="-3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arama yapılır.</a:t>
                      </a:r>
                      <a:endParaRPr sz="1800">
                        <a:latin typeface="Verdana"/>
                        <a:cs typeface="Verdan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R="1236345" algn="r">
                        <a:lnSpc>
                          <a:spcPct val="100000"/>
                        </a:lnSpc>
                      </a:pP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Herhangi</a:t>
                      </a:r>
                      <a:endParaRPr sz="1800">
                        <a:latin typeface="Verdana"/>
                        <a:cs typeface="Verdana"/>
                      </a:endParaRPr>
                    </a:p>
                    <a:p>
                      <a:pPr marR="1282065" algn="r">
                        <a:lnSpc>
                          <a:spcPct val="100000"/>
                        </a:lnSpc>
                        <a:tabLst>
                          <a:tab pos="6259195" algn="l"/>
                        </a:tabLst>
                      </a:pPr>
                      <a:r>
                        <a:rPr sz="18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Arama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	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bir</a:t>
                      </a:r>
                      <a:r>
                        <a:rPr sz="1800" spc="-3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ifade</a:t>
                      </a:r>
                      <a:endParaRPr sz="1800">
                        <a:latin typeface="Verdana"/>
                        <a:cs typeface="Verdana"/>
                      </a:endParaRPr>
                    </a:p>
                    <a:p>
                      <a:pPr marL="3282950">
                        <a:lnSpc>
                          <a:spcPct val="100000"/>
                        </a:lnSpc>
                        <a:tabLst>
                          <a:tab pos="9676130" algn="l"/>
                        </a:tabLst>
                      </a:pPr>
                      <a:r>
                        <a:rPr sz="18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yapıldığında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	</a:t>
                      </a: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yazılmadan</a:t>
                      </a:r>
                      <a:endParaRPr sz="1800">
                        <a:latin typeface="Verdana"/>
                        <a:cs typeface="Verdana"/>
                      </a:endParaRPr>
                    </a:p>
                    <a:p>
                      <a:pPr marL="3355975">
                        <a:lnSpc>
                          <a:spcPct val="100000"/>
                        </a:lnSpc>
                        <a:tabLst>
                          <a:tab pos="9984105" algn="l"/>
                        </a:tabLst>
                      </a:pP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alınan</a:t>
                      </a:r>
                      <a:r>
                        <a:rPr sz="1800" spc="-3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2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tüm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	</a:t>
                      </a: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«Ara»</a:t>
                      </a:r>
                      <a:endParaRPr sz="1800">
                        <a:latin typeface="Verdana"/>
                        <a:cs typeface="Verdana"/>
                      </a:endParaRPr>
                    </a:p>
                    <a:p>
                      <a:pPr marL="3303904">
                        <a:lnSpc>
                          <a:spcPct val="100000"/>
                        </a:lnSpc>
                        <a:tabLst>
                          <a:tab pos="9782810" algn="l"/>
                        </a:tabLst>
                      </a:pP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sonuçlar</a:t>
                      </a:r>
                      <a:r>
                        <a:rPr sz="1800" spc="-5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2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bu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	</a:t>
                      </a: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butonuna</a:t>
                      </a:r>
                      <a:endParaRPr sz="1800">
                        <a:latin typeface="Verdana"/>
                        <a:cs typeface="Verdana"/>
                      </a:endParaRPr>
                    </a:p>
                    <a:p>
                      <a:pPr marL="3570604">
                        <a:lnSpc>
                          <a:spcPct val="100000"/>
                        </a:lnSpc>
                        <a:tabLst>
                          <a:tab pos="9645015" algn="l"/>
                        </a:tabLst>
                      </a:pPr>
                      <a:r>
                        <a:rPr sz="18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şekilde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	</a:t>
                      </a: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basıldığında</a:t>
                      </a:r>
                      <a:endParaRPr sz="1800">
                        <a:latin typeface="Verdana"/>
                        <a:cs typeface="Verdana"/>
                      </a:endParaRPr>
                    </a:p>
                    <a:p>
                      <a:pPr marL="3453129">
                        <a:lnSpc>
                          <a:spcPct val="100000"/>
                        </a:lnSpc>
                        <a:spcBef>
                          <a:spcPts val="5"/>
                        </a:spcBef>
                        <a:tabLst>
                          <a:tab pos="9700260" algn="l"/>
                        </a:tabLst>
                      </a:pPr>
                      <a:r>
                        <a:rPr sz="18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listelenir.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	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tüm</a:t>
                      </a:r>
                      <a:r>
                        <a:rPr sz="1800" spc="-4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kodlar</a:t>
                      </a:r>
                      <a:endParaRPr sz="1800">
                        <a:latin typeface="Verdana"/>
                        <a:cs typeface="Verdana"/>
                      </a:endParaRPr>
                    </a:p>
                    <a:p>
                      <a:pPr marL="9810115">
                        <a:lnSpc>
                          <a:spcPct val="100000"/>
                        </a:lnSpc>
                      </a:pP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listelenir.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046CA6"/>
                      </a:solidFill>
                      <a:prstDash val="solid"/>
                    </a:lnL>
                    <a:lnB w="9525">
                      <a:solidFill>
                        <a:srgbClr val="046C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" name="object 16"/>
          <p:cNvGrpSpPr/>
          <p:nvPr/>
        </p:nvGrpSpPr>
        <p:grpSpPr>
          <a:xfrm>
            <a:off x="2778251" y="3863340"/>
            <a:ext cx="548640" cy="172720"/>
            <a:chOff x="2778251" y="3863340"/>
            <a:chExt cx="548640" cy="172720"/>
          </a:xfrm>
        </p:grpSpPr>
        <p:sp>
          <p:nvSpPr>
            <p:cNvPr id="17" name="object 17"/>
            <p:cNvSpPr/>
            <p:nvPr/>
          </p:nvSpPr>
          <p:spPr>
            <a:xfrm>
              <a:off x="2791205" y="3876294"/>
              <a:ext cx="523240" cy="146685"/>
            </a:xfrm>
            <a:custGeom>
              <a:avLst/>
              <a:gdLst/>
              <a:ahLst/>
              <a:cxnLst/>
              <a:rect l="l" t="t" r="r" b="b"/>
              <a:pathLst>
                <a:path w="523239" h="146685">
                  <a:moveTo>
                    <a:pt x="449580" y="0"/>
                  </a:moveTo>
                  <a:lnTo>
                    <a:pt x="449580" y="36575"/>
                  </a:lnTo>
                  <a:lnTo>
                    <a:pt x="0" y="36575"/>
                  </a:lnTo>
                  <a:lnTo>
                    <a:pt x="0" y="109727"/>
                  </a:lnTo>
                  <a:lnTo>
                    <a:pt x="449580" y="109727"/>
                  </a:lnTo>
                  <a:lnTo>
                    <a:pt x="449580" y="146303"/>
                  </a:lnTo>
                  <a:lnTo>
                    <a:pt x="522731" y="73151"/>
                  </a:lnTo>
                  <a:lnTo>
                    <a:pt x="449580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791205" y="3876294"/>
              <a:ext cx="523240" cy="146685"/>
            </a:xfrm>
            <a:custGeom>
              <a:avLst/>
              <a:gdLst/>
              <a:ahLst/>
              <a:cxnLst/>
              <a:rect l="l" t="t" r="r" b="b"/>
              <a:pathLst>
                <a:path w="523239" h="146685">
                  <a:moveTo>
                    <a:pt x="0" y="36575"/>
                  </a:moveTo>
                  <a:lnTo>
                    <a:pt x="449580" y="36575"/>
                  </a:lnTo>
                  <a:lnTo>
                    <a:pt x="449580" y="0"/>
                  </a:lnTo>
                  <a:lnTo>
                    <a:pt x="522731" y="73151"/>
                  </a:lnTo>
                  <a:lnTo>
                    <a:pt x="449580" y="146303"/>
                  </a:lnTo>
                  <a:lnTo>
                    <a:pt x="449580" y="109727"/>
                  </a:lnTo>
                  <a:lnTo>
                    <a:pt x="0" y="109727"/>
                  </a:lnTo>
                  <a:lnTo>
                    <a:pt x="0" y="36575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44</a:t>
            </a:fld>
            <a:endParaRPr spc="-25" dirty="0"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Başvurular</a:t>
            </a:r>
            <a:r>
              <a:rPr spc="-90" dirty="0"/>
              <a:t> </a:t>
            </a:r>
            <a:r>
              <a:rPr spc="-10" dirty="0"/>
              <a:t>(Emeklilik)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036319" y="797051"/>
            <a:ext cx="9823450" cy="5695315"/>
            <a:chOff x="1036319" y="797051"/>
            <a:chExt cx="9823450" cy="56953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36319" y="797051"/>
              <a:ext cx="9822180" cy="56951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01290" y="4106417"/>
              <a:ext cx="8157971" cy="20513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7905" y="1459229"/>
              <a:ext cx="3636263" cy="83667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867905" y="1459229"/>
              <a:ext cx="3636645" cy="836930"/>
            </a:xfrm>
            <a:custGeom>
              <a:avLst/>
              <a:gdLst/>
              <a:ahLst/>
              <a:cxnLst/>
              <a:rect l="l" t="t" r="r" b="b"/>
              <a:pathLst>
                <a:path w="3636645" h="836930">
                  <a:moveTo>
                    <a:pt x="0" y="836676"/>
                  </a:moveTo>
                  <a:lnTo>
                    <a:pt x="3636263" y="836676"/>
                  </a:lnTo>
                  <a:lnTo>
                    <a:pt x="3636263" y="0"/>
                  </a:lnTo>
                  <a:lnTo>
                    <a:pt x="0" y="0"/>
                  </a:lnTo>
                  <a:lnTo>
                    <a:pt x="0" y="836676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1027175" y="787908"/>
          <a:ext cx="9831068" cy="57035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9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61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13429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5473065" algn="ctr">
                        <a:lnSpc>
                          <a:spcPct val="100000"/>
                        </a:lnSpc>
                      </a:pPr>
                      <a:r>
                        <a:rPr sz="1800" spc="-5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T.C.</a:t>
                      </a:r>
                      <a:r>
                        <a:rPr sz="1800" spc="-5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Kimlik</a:t>
                      </a:r>
                      <a:r>
                        <a:rPr sz="1800" spc="-6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numarası</a:t>
                      </a:r>
                      <a:r>
                        <a:rPr sz="1800" spc="-7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bu</a:t>
                      </a:r>
                      <a:r>
                        <a:rPr sz="1800" spc="-4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alana</a:t>
                      </a:r>
                      <a:endParaRPr sz="1800">
                        <a:latin typeface="Verdana"/>
                        <a:cs typeface="Verdana"/>
                      </a:endParaRPr>
                    </a:p>
                    <a:p>
                      <a:pPr marL="5471160" algn="ctr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yazılarak</a:t>
                      </a:r>
                      <a:r>
                        <a:rPr sz="1800" spc="-114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işlem</a:t>
                      </a:r>
                      <a:r>
                        <a:rPr sz="1800" spc="-8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başlatılır.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046CA6"/>
                      </a:solidFill>
                      <a:prstDash val="solid"/>
                    </a:lnL>
                    <a:lnR w="9525">
                      <a:solidFill>
                        <a:srgbClr val="046CA6"/>
                      </a:solidFill>
                      <a:prstDash val="solid"/>
                    </a:lnR>
                    <a:lnT w="9525">
                      <a:solidFill>
                        <a:srgbClr val="046CA6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10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46CA6"/>
                      </a:solidFill>
                      <a:prstDash val="solid"/>
                    </a:lnL>
                    <a:lnR w="28575">
                      <a:solidFill>
                        <a:srgbClr val="6392A2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Emeklilik</a:t>
                      </a:r>
                      <a:r>
                        <a:rPr sz="1800" spc="-6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Başvuru:</a:t>
                      </a:r>
                      <a:endParaRPr sz="1800">
                        <a:latin typeface="Verdana"/>
                        <a:cs typeface="Verdana"/>
                      </a:endParaRPr>
                    </a:p>
                    <a:p>
                      <a:pPr marL="342900" marR="348615" indent="-635" algn="ctr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Hizmet</a:t>
                      </a:r>
                      <a:r>
                        <a:rPr sz="1800" spc="-6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3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Takip</a:t>
                      </a:r>
                      <a:r>
                        <a:rPr sz="1800" spc="-6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Programına</a:t>
                      </a:r>
                      <a:r>
                        <a:rPr sz="1800" spc="-7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tek</a:t>
                      </a:r>
                      <a:r>
                        <a:rPr sz="1800" spc="-5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kullanıcı</a:t>
                      </a:r>
                      <a:r>
                        <a:rPr sz="1800" spc="-9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ile</a:t>
                      </a:r>
                      <a:r>
                        <a:rPr sz="1800" spc="-6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merkez</a:t>
                      </a:r>
                      <a:r>
                        <a:rPr sz="1800" spc="-6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personel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birimlerince</a:t>
                      </a:r>
                      <a:r>
                        <a:rPr sz="1800" spc="-6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giriş</a:t>
                      </a:r>
                      <a:r>
                        <a:rPr sz="1800" spc="-6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yapan</a:t>
                      </a:r>
                      <a:r>
                        <a:rPr sz="1800" spc="-5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kurumların</a:t>
                      </a:r>
                      <a:r>
                        <a:rPr sz="1800" spc="-8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taşra</a:t>
                      </a:r>
                      <a:r>
                        <a:rPr sz="1800" spc="-6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teşkilatı</a:t>
                      </a:r>
                      <a:r>
                        <a:rPr sz="1800" spc="-5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(emekliye</a:t>
                      </a:r>
                      <a:r>
                        <a:rPr sz="1800" spc="-5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2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sevk</a:t>
                      </a:r>
                      <a:endParaRPr sz="1800">
                        <a:latin typeface="Verdana"/>
                        <a:cs typeface="Verdana"/>
                      </a:endParaRPr>
                    </a:p>
                    <a:p>
                      <a:pPr marL="116205" marR="127000" indent="1905" algn="ctr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edilecek</a:t>
                      </a:r>
                      <a:r>
                        <a:rPr sz="1800" spc="-6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personelin</a:t>
                      </a:r>
                      <a:r>
                        <a:rPr sz="1800" spc="-7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bilgileri</a:t>
                      </a:r>
                      <a:r>
                        <a:rPr sz="1800" spc="-7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için</a:t>
                      </a:r>
                      <a:r>
                        <a:rPr sz="1800" spc="-8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HİTAP</a:t>
                      </a:r>
                      <a:r>
                        <a:rPr sz="1800" spc="-6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veri</a:t>
                      </a:r>
                      <a:r>
                        <a:rPr sz="1800" spc="-7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giriş/görüntüleme</a:t>
                      </a:r>
                      <a:r>
                        <a:rPr sz="1800" spc="-8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yetkisi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olmayan</a:t>
                      </a:r>
                      <a:r>
                        <a:rPr sz="1800" spc="-7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kurumlar</a:t>
                      </a:r>
                      <a:r>
                        <a:rPr sz="1800" spc="-8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dahil)programın</a:t>
                      </a:r>
                      <a:r>
                        <a:rPr sz="1800" spc="-5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sol</a:t>
                      </a:r>
                      <a:r>
                        <a:rPr sz="1800" spc="-5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panelinde</a:t>
                      </a:r>
                      <a:r>
                        <a:rPr sz="1800" spc="-3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yer</a:t>
                      </a:r>
                      <a:r>
                        <a:rPr sz="1800" spc="-6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alan</a:t>
                      </a:r>
                      <a:r>
                        <a:rPr sz="1800" spc="-5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Başvurular</a:t>
                      </a:r>
                      <a:endParaRPr sz="1800">
                        <a:latin typeface="Verdana"/>
                        <a:cs typeface="Verdana"/>
                      </a:endParaRPr>
                    </a:p>
                    <a:p>
                      <a:pPr marR="8255" algn="ctr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«Emeklilik</a:t>
                      </a:r>
                      <a:r>
                        <a:rPr sz="1800" spc="-7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Başvurusu»</a:t>
                      </a:r>
                      <a:r>
                        <a:rPr sz="1800" spc="-7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alanından</a:t>
                      </a:r>
                      <a:r>
                        <a:rPr sz="1800" spc="-6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personellerinin</a:t>
                      </a:r>
                      <a:r>
                        <a:rPr sz="1800" spc="-6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emeklilik</a:t>
                      </a:r>
                      <a:r>
                        <a:rPr sz="1800" spc="-6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evraklarını</a:t>
                      </a:r>
                      <a:endParaRPr sz="1800">
                        <a:latin typeface="Verdana"/>
                        <a:cs typeface="Verdana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gönderebilirler.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64769" marB="0">
                    <a:lnL w="28575">
                      <a:solidFill>
                        <a:srgbClr val="6392A2"/>
                      </a:solidFill>
                      <a:prstDash val="solid"/>
                    </a:lnL>
                    <a:lnR w="9525">
                      <a:solidFill>
                        <a:srgbClr val="6392A2"/>
                      </a:solidFill>
                      <a:prstDash val="solid"/>
                    </a:lnR>
                    <a:lnT w="28575">
                      <a:solidFill>
                        <a:srgbClr val="6392A2"/>
                      </a:solidFill>
                      <a:prstDash val="solid"/>
                    </a:lnT>
                    <a:lnB w="28575">
                      <a:solidFill>
                        <a:srgbClr val="6392A2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09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46CA6"/>
                      </a:solidFill>
                      <a:prstDash val="solid"/>
                    </a:lnL>
                    <a:lnR w="9525">
                      <a:solidFill>
                        <a:srgbClr val="046CA6"/>
                      </a:solidFill>
                      <a:prstDash val="solid"/>
                    </a:lnR>
                    <a:lnB w="9525">
                      <a:solidFill>
                        <a:srgbClr val="046C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object 9"/>
          <p:cNvSpPr/>
          <p:nvPr/>
        </p:nvSpPr>
        <p:spPr>
          <a:xfrm>
            <a:off x="5269991" y="1787779"/>
            <a:ext cx="1451610" cy="517525"/>
          </a:xfrm>
          <a:custGeom>
            <a:avLst/>
            <a:gdLst/>
            <a:ahLst/>
            <a:cxnLst/>
            <a:rect l="l" t="t" r="r" b="b"/>
            <a:pathLst>
              <a:path w="1451609" h="517525">
                <a:moveTo>
                  <a:pt x="59562" y="445388"/>
                </a:moveTo>
                <a:lnTo>
                  <a:pt x="0" y="506349"/>
                </a:lnTo>
                <a:lnTo>
                  <a:pt x="84455" y="517398"/>
                </a:lnTo>
                <a:lnTo>
                  <a:pt x="75543" y="491617"/>
                </a:lnTo>
                <a:lnTo>
                  <a:pt x="62103" y="491617"/>
                </a:lnTo>
                <a:lnTo>
                  <a:pt x="57912" y="479551"/>
                </a:lnTo>
                <a:lnTo>
                  <a:pt x="69937" y="475400"/>
                </a:lnTo>
                <a:lnTo>
                  <a:pt x="59562" y="445388"/>
                </a:lnTo>
                <a:close/>
              </a:path>
              <a:path w="1451609" h="517525">
                <a:moveTo>
                  <a:pt x="69937" y="475400"/>
                </a:moveTo>
                <a:lnTo>
                  <a:pt x="57912" y="479551"/>
                </a:lnTo>
                <a:lnTo>
                  <a:pt x="62103" y="491617"/>
                </a:lnTo>
                <a:lnTo>
                  <a:pt x="74109" y="487471"/>
                </a:lnTo>
                <a:lnTo>
                  <a:pt x="69937" y="475400"/>
                </a:lnTo>
                <a:close/>
              </a:path>
              <a:path w="1451609" h="517525">
                <a:moveTo>
                  <a:pt x="74109" y="487471"/>
                </a:moveTo>
                <a:lnTo>
                  <a:pt x="62103" y="491617"/>
                </a:lnTo>
                <a:lnTo>
                  <a:pt x="75543" y="491617"/>
                </a:lnTo>
                <a:lnTo>
                  <a:pt x="74109" y="487471"/>
                </a:lnTo>
                <a:close/>
              </a:path>
              <a:path w="1451609" h="517525">
                <a:moveTo>
                  <a:pt x="1447164" y="0"/>
                </a:moveTo>
                <a:lnTo>
                  <a:pt x="69937" y="475400"/>
                </a:lnTo>
                <a:lnTo>
                  <a:pt x="74109" y="487471"/>
                </a:lnTo>
                <a:lnTo>
                  <a:pt x="1451356" y="11937"/>
                </a:lnTo>
                <a:lnTo>
                  <a:pt x="1447164" y="0"/>
                </a:lnTo>
                <a:close/>
              </a:path>
            </a:pathLst>
          </a:custGeom>
          <a:solidFill>
            <a:srgbClr val="85C4D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341375" y="3185160"/>
            <a:ext cx="647700" cy="330835"/>
            <a:chOff x="341375" y="3185160"/>
            <a:chExt cx="647700" cy="330835"/>
          </a:xfrm>
        </p:grpSpPr>
        <p:sp>
          <p:nvSpPr>
            <p:cNvPr id="11" name="object 11"/>
            <p:cNvSpPr/>
            <p:nvPr/>
          </p:nvSpPr>
          <p:spPr>
            <a:xfrm>
              <a:off x="354329" y="3198114"/>
              <a:ext cx="622300" cy="304800"/>
            </a:xfrm>
            <a:custGeom>
              <a:avLst/>
              <a:gdLst/>
              <a:ahLst/>
              <a:cxnLst/>
              <a:rect l="l" t="t" r="r" b="b"/>
              <a:pathLst>
                <a:path w="622300" h="304800">
                  <a:moveTo>
                    <a:pt x="469392" y="0"/>
                  </a:moveTo>
                  <a:lnTo>
                    <a:pt x="469392" y="76200"/>
                  </a:lnTo>
                  <a:lnTo>
                    <a:pt x="0" y="76200"/>
                  </a:lnTo>
                  <a:lnTo>
                    <a:pt x="0" y="228600"/>
                  </a:lnTo>
                  <a:lnTo>
                    <a:pt x="469392" y="228600"/>
                  </a:lnTo>
                  <a:lnTo>
                    <a:pt x="469392" y="304800"/>
                  </a:lnTo>
                  <a:lnTo>
                    <a:pt x="621792" y="152400"/>
                  </a:lnTo>
                  <a:lnTo>
                    <a:pt x="469392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54329" y="3198114"/>
              <a:ext cx="622300" cy="304800"/>
            </a:xfrm>
            <a:custGeom>
              <a:avLst/>
              <a:gdLst/>
              <a:ahLst/>
              <a:cxnLst/>
              <a:rect l="l" t="t" r="r" b="b"/>
              <a:pathLst>
                <a:path w="622300" h="304800">
                  <a:moveTo>
                    <a:pt x="0" y="76200"/>
                  </a:moveTo>
                  <a:lnTo>
                    <a:pt x="469392" y="76200"/>
                  </a:lnTo>
                  <a:lnTo>
                    <a:pt x="469392" y="0"/>
                  </a:lnTo>
                  <a:lnTo>
                    <a:pt x="621792" y="152400"/>
                  </a:lnTo>
                  <a:lnTo>
                    <a:pt x="469392" y="304800"/>
                  </a:lnTo>
                  <a:lnTo>
                    <a:pt x="469392" y="228600"/>
                  </a:lnTo>
                  <a:lnTo>
                    <a:pt x="0" y="228600"/>
                  </a:lnTo>
                  <a:lnTo>
                    <a:pt x="0" y="76200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45</a:t>
            </a:fld>
            <a:endParaRPr spc="-25" dirty="0"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2165" y="714565"/>
            <a:ext cx="11148695" cy="5814695"/>
            <a:chOff x="562165" y="714565"/>
            <a:chExt cx="11148695" cy="58146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5963" y="723899"/>
              <a:ext cx="9822180" cy="57058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31391" y="719327"/>
              <a:ext cx="9831705" cy="5715000"/>
            </a:xfrm>
            <a:custGeom>
              <a:avLst/>
              <a:gdLst/>
              <a:ahLst/>
              <a:cxnLst/>
              <a:rect l="l" t="t" r="r" b="b"/>
              <a:pathLst>
                <a:path w="9831705" h="5715000">
                  <a:moveTo>
                    <a:pt x="0" y="5715000"/>
                  </a:moveTo>
                  <a:lnTo>
                    <a:pt x="9831324" y="5715000"/>
                  </a:lnTo>
                  <a:lnTo>
                    <a:pt x="9831324" y="0"/>
                  </a:lnTo>
                  <a:lnTo>
                    <a:pt x="0" y="0"/>
                  </a:lnTo>
                  <a:lnTo>
                    <a:pt x="0" y="5715000"/>
                  </a:lnTo>
                  <a:close/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807" rIns="0" bIns="0" rtlCol="0">
            <a:spAutoFit/>
          </a:bodyPr>
          <a:lstStyle/>
          <a:p>
            <a:pPr marL="104139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Fiili</a:t>
            </a:r>
            <a:r>
              <a:rPr sz="2400" spc="-35" dirty="0"/>
              <a:t> </a:t>
            </a:r>
            <a:r>
              <a:rPr sz="2400" dirty="0"/>
              <a:t>Hizmet</a:t>
            </a:r>
            <a:r>
              <a:rPr sz="2400" spc="-20" dirty="0"/>
              <a:t> </a:t>
            </a:r>
            <a:r>
              <a:rPr sz="2400" dirty="0"/>
              <a:t>süresi</a:t>
            </a:r>
            <a:r>
              <a:rPr sz="2400" spc="-20" dirty="0"/>
              <a:t> </a:t>
            </a:r>
            <a:r>
              <a:rPr sz="2400" dirty="0"/>
              <a:t>zammı</a:t>
            </a:r>
            <a:r>
              <a:rPr sz="2400" spc="-40" dirty="0"/>
              <a:t> </a:t>
            </a:r>
            <a:r>
              <a:rPr sz="2400" dirty="0"/>
              <a:t>bildirimi</a:t>
            </a:r>
            <a:r>
              <a:rPr sz="2400" spc="-35" dirty="0"/>
              <a:t> </a:t>
            </a:r>
            <a:r>
              <a:rPr sz="2400" dirty="0"/>
              <a:t>(10/2008</a:t>
            </a:r>
            <a:r>
              <a:rPr sz="2400" spc="-35" dirty="0"/>
              <a:t> </a:t>
            </a:r>
            <a:r>
              <a:rPr sz="2400" dirty="0"/>
              <a:t>ayı</a:t>
            </a:r>
            <a:r>
              <a:rPr sz="2400" spc="-25" dirty="0"/>
              <a:t> </a:t>
            </a:r>
            <a:r>
              <a:rPr sz="2400" dirty="0"/>
              <a:t>öncesi</a:t>
            </a:r>
            <a:r>
              <a:rPr sz="2400" spc="-15" dirty="0"/>
              <a:t> </a:t>
            </a:r>
            <a:r>
              <a:rPr sz="2400" spc="-10" dirty="0"/>
              <a:t>için)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2916173" y="3243833"/>
            <a:ext cx="8041005" cy="2269490"/>
          </a:xfrm>
          <a:prstGeom prst="rect">
            <a:avLst/>
          </a:prstGeom>
          <a:solidFill>
            <a:srgbClr val="89C7DE"/>
          </a:solidFill>
          <a:ln w="25907">
            <a:solidFill>
              <a:srgbClr val="6392A2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90805" algn="just">
              <a:lnSpc>
                <a:spcPct val="100000"/>
              </a:lnSpc>
              <a:spcBef>
                <a:spcPts val="280"/>
              </a:spcBef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FHZ</a:t>
            </a:r>
            <a:r>
              <a:rPr sz="18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Bildirim:</a:t>
            </a:r>
            <a:endParaRPr sz="1800">
              <a:latin typeface="Verdana"/>
              <a:cs typeface="Verdana"/>
            </a:endParaRPr>
          </a:p>
          <a:p>
            <a:pPr marL="90805" marR="84455" algn="just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5510</a:t>
            </a:r>
            <a:r>
              <a:rPr sz="1800" spc="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sayılı</a:t>
            </a:r>
            <a:r>
              <a:rPr sz="1800" spc="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Kanunun</a:t>
            </a:r>
            <a:r>
              <a:rPr sz="1800" spc="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4</a:t>
            </a:r>
            <a:r>
              <a:rPr sz="1800" spc="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üncü</a:t>
            </a:r>
            <a:r>
              <a:rPr sz="1800" spc="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maddesinin</a:t>
            </a:r>
            <a:r>
              <a:rPr sz="1800" spc="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birinci</a:t>
            </a:r>
            <a:r>
              <a:rPr sz="1800" spc="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fıkrasının</a:t>
            </a:r>
            <a:r>
              <a:rPr sz="1800" spc="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(</a:t>
            </a:r>
            <a:r>
              <a:rPr sz="1800" spc="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c)</a:t>
            </a:r>
            <a:r>
              <a:rPr sz="1800" spc="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bendi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kapsamındaki</a:t>
            </a:r>
            <a:r>
              <a:rPr sz="1800" spc="155" dirty="0">
                <a:solidFill>
                  <a:srgbClr val="FFFFFF"/>
                </a:solidFill>
                <a:latin typeface="Verdana"/>
                <a:cs typeface="Verdana"/>
              </a:rPr>
              <a:t> 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sigortalılardan</a:t>
            </a:r>
            <a:r>
              <a:rPr sz="1800" spc="155" dirty="0">
                <a:solidFill>
                  <a:srgbClr val="FFFFFF"/>
                </a:solidFill>
                <a:latin typeface="Verdana"/>
                <a:cs typeface="Verdana"/>
              </a:rPr>
              <a:t> 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5434</a:t>
            </a:r>
            <a:r>
              <a:rPr sz="1800" spc="155" dirty="0">
                <a:solidFill>
                  <a:srgbClr val="FFFFFF"/>
                </a:solidFill>
                <a:latin typeface="Verdana"/>
                <a:cs typeface="Verdana"/>
              </a:rPr>
              <a:t> 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sayılı</a:t>
            </a:r>
            <a:r>
              <a:rPr sz="1800" spc="160" dirty="0">
                <a:solidFill>
                  <a:srgbClr val="FFFFFF"/>
                </a:solidFill>
                <a:latin typeface="Verdana"/>
                <a:cs typeface="Verdana"/>
              </a:rPr>
              <a:t> 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Kanunun</a:t>
            </a:r>
            <a:r>
              <a:rPr sz="1800" spc="150" dirty="0">
                <a:solidFill>
                  <a:srgbClr val="FFFFFF"/>
                </a:solidFill>
                <a:latin typeface="Verdana"/>
                <a:cs typeface="Verdana"/>
              </a:rPr>
              <a:t> 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32</a:t>
            </a:r>
            <a:r>
              <a:rPr sz="1800" spc="155" dirty="0">
                <a:solidFill>
                  <a:srgbClr val="FFFFFF"/>
                </a:solidFill>
                <a:latin typeface="Verdana"/>
                <a:cs typeface="Verdana"/>
              </a:rPr>
              <a:t>   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nci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maddesinin</a:t>
            </a:r>
            <a:r>
              <a:rPr sz="1800" spc="3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(h)</a:t>
            </a:r>
            <a:r>
              <a:rPr sz="1800" spc="2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fıkrasında</a:t>
            </a:r>
            <a:r>
              <a:rPr sz="1800" spc="2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belirtilen</a:t>
            </a:r>
            <a:r>
              <a:rPr sz="1800" spc="3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işlerde</a:t>
            </a:r>
            <a:r>
              <a:rPr sz="1800" spc="3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çalışanların,</a:t>
            </a:r>
            <a:r>
              <a:rPr sz="1800" spc="3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bu</a:t>
            </a:r>
            <a:r>
              <a:rPr sz="1800" spc="2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madde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kapsamında</a:t>
            </a:r>
            <a:r>
              <a:rPr sz="1800" spc="215" dirty="0">
                <a:solidFill>
                  <a:srgbClr val="FFFFFF"/>
                </a:solidFill>
                <a:latin typeface="Verdana"/>
                <a:cs typeface="Verdana"/>
              </a:rPr>
              <a:t> 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yararlandırılmaları</a:t>
            </a:r>
            <a:r>
              <a:rPr sz="1800" spc="229" dirty="0">
                <a:solidFill>
                  <a:srgbClr val="FFFFFF"/>
                </a:solidFill>
                <a:latin typeface="Verdana"/>
                <a:cs typeface="Verdana"/>
              </a:rPr>
              <a:t> 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gereken</a:t>
            </a:r>
            <a:r>
              <a:rPr sz="1800" spc="220" dirty="0">
                <a:solidFill>
                  <a:srgbClr val="FFFFFF"/>
                </a:solidFill>
                <a:latin typeface="Verdana"/>
                <a:cs typeface="Verdana"/>
              </a:rPr>
              <a:t> 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fiili</a:t>
            </a:r>
            <a:r>
              <a:rPr sz="1800" spc="220" dirty="0">
                <a:solidFill>
                  <a:srgbClr val="FFFFFF"/>
                </a:solidFill>
                <a:latin typeface="Verdana"/>
                <a:cs typeface="Verdana"/>
              </a:rPr>
              <a:t> 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hizmet</a:t>
            </a:r>
            <a:r>
              <a:rPr sz="1800" spc="225" dirty="0">
                <a:solidFill>
                  <a:srgbClr val="FFFFFF"/>
                </a:solidFill>
                <a:latin typeface="Verdana"/>
                <a:cs typeface="Verdana"/>
              </a:rPr>
              <a:t>  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süresi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zamlarının</a:t>
            </a:r>
            <a:r>
              <a:rPr sz="1800" spc="4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tespit</a:t>
            </a:r>
            <a:r>
              <a:rPr sz="1800" spc="4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edilebilmesi</a:t>
            </a:r>
            <a:r>
              <a:rPr sz="1800" spc="4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için</a:t>
            </a:r>
            <a:r>
              <a:rPr sz="1800" spc="4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HİTAP</a:t>
            </a:r>
            <a:r>
              <a:rPr sz="1800" spc="4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programı</a:t>
            </a:r>
            <a:r>
              <a:rPr sz="1800" spc="4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üzerinden</a:t>
            </a:r>
            <a:r>
              <a:rPr sz="1800" spc="4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Fiili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Hizmet</a:t>
            </a:r>
            <a:r>
              <a:rPr sz="1800" spc="28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Süresi</a:t>
            </a:r>
            <a:r>
              <a:rPr sz="1800" spc="29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Zammı</a:t>
            </a:r>
            <a:r>
              <a:rPr sz="1800" spc="30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Tespit</a:t>
            </a:r>
            <a:r>
              <a:rPr sz="1800" spc="29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Belgesi</a:t>
            </a:r>
            <a:r>
              <a:rPr sz="1800" spc="305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düzenlenmesine</a:t>
            </a:r>
            <a:r>
              <a:rPr sz="1800" spc="290" dirty="0">
                <a:solidFill>
                  <a:srgbClr val="FFFFFF"/>
                </a:solidFill>
                <a:latin typeface="Verdana"/>
                <a:cs typeface="Verdana"/>
              </a:rPr>
              <a:t> 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imkan sağlanmıştır.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98640" y="1446212"/>
            <a:ext cx="10453370" cy="2179955"/>
            <a:chOff x="298640" y="1446212"/>
            <a:chExt cx="10453370" cy="2179955"/>
          </a:xfrm>
        </p:grpSpPr>
        <p:sp>
          <p:nvSpPr>
            <p:cNvPr id="8" name="object 8"/>
            <p:cNvSpPr/>
            <p:nvPr/>
          </p:nvSpPr>
          <p:spPr>
            <a:xfrm>
              <a:off x="311657" y="3332226"/>
              <a:ext cx="925194" cy="280670"/>
            </a:xfrm>
            <a:custGeom>
              <a:avLst/>
              <a:gdLst/>
              <a:ahLst/>
              <a:cxnLst/>
              <a:rect l="l" t="t" r="r" b="b"/>
              <a:pathLst>
                <a:path w="925194" h="280670">
                  <a:moveTo>
                    <a:pt x="784860" y="0"/>
                  </a:moveTo>
                  <a:lnTo>
                    <a:pt x="784860" y="70103"/>
                  </a:lnTo>
                  <a:lnTo>
                    <a:pt x="0" y="70103"/>
                  </a:lnTo>
                  <a:lnTo>
                    <a:pt x="0" y="210312"/>
                  </a:lnTo>
                  <a:lnTo>
                    <a:pt x="784860" y="210312"/>
                  </a:lnTo>
                  <a:lnTo>
                    <a:pt x="784860" y="280416"/>
                  </a:lnTo>
                  <a:lnTo>
                    <a:pt x="925068" y="140208"/>
                  </a:lnTo>
                  <a:lnTo>
                    <a:pt x="784860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11657" y="3332226"/>
              <a:ext cx="925194" cy="280670"/>
            </a:xfrm>
            <a:custGeom>
              <a:avLst/>
              <a:gdLst/>
              <a:ahLst/>
              <a:cxnLst/>
              <a:rect l="l" t="t" r="r" b="b"/>
              <a:pathLst>
                <a:path w="925194" h="280670">
                  <a:moveTo>
                    <a:pt x="0" y="70103"/>
                  </a:moveTo>
                  <a:lnTo>
                    <a:pt x="784860" y="70103"/>
                  </a:lnTo>
                  <a:lnTo>
                    <a:pt x="784860" y="0"/>
                  </a:lnTo>
                  <a:lnTo>
                    <a:pt x="925068" y="140208"/>
                  </a:lnTo>
                  <a:lnTo>
                    <a:pt x="784860" y="280416"/>
                  </a:lnTo>
                  <a:lnTo>
                    <a:pt x="784860" y="210312"/>
                  </a:lnTo>
                  <a:lnTo>
                    <a:pt x="0" y="210312"/>
                  </a:lnTo>
                  <a:lnTo>
                    <a:pt x="0" y="70103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867906" y="1459229"/>
              <a:ext cx="3870960" cy="562610"/>
            </a:xfrm>
            <a:custGeom>
              <a:avLst/>
              <a:gdLst/>
              <a:ahLst/>
              <a:cxnLst/>
              <a:rect l="l" t="t" r="r" b="b"/>
              <a:pathLst>
                <a:path w="3870959" h="562610">
                  <a:moveTo>
                    <a:pt x="3870959" y="0"/>
                  </a:moveTo>
                  <a:lnTo>
                    <a:pt x="0" y="0"/>
                  </a:lnTo>
                  <a:lnTo>
                    <a:pt x="0" y="562356"/>
                  </a:lnTo>
                  <a:lnTo>
                    <a:pt x="3870959" y="562356"/>
                  </a:lnTo>
                  <a:lnTo>
                    <a:pt x="3870959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867906" y="1459229"/>
              <a:ext cx="3870960" cy="562610"/>
            </a:xfrm>
            <a:custGeom>
              <a:avLst/>
              <a:gdLst/>
              <a:ahLst/>
              <a:cxnLst/>
              <a:rect l="l" t="t" r="r" b="b"/>
              <a:pathLst>
                <a:path w="3870959" h="562610">
                  <a:moveTo>
                    <a:pt x="0" y="562356"/>
                  </a:moveTo>
                  <a:lnTo>
                    <a:pt x="3870959" y="562356"/>
                  </a:lnTo>
                  <a:lnTo>
                    <a:pt x="3870959" y="0"/>
                  </a:lnTo>
                  <a:lnTo>
                    <a:pt x="0" y="0"/>
                  </a:lnTo>
                  <a:lnTo>
                    <a:pt x="0" y="562356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074534" y="1451609"/>
            <a:ext cx="345947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1945" marR="5080" indent="-30988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FF0000"/>
                </a:solidFill>
                <a:latin typeface="Verdana"/>
                <a:cs typeface="Verdana"/>
              </a:rPr>
              <a:t>T.C.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Kimlik</a:t>
            </a: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numarası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r>
              <a:rPr sz="18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FF0000"/>
                </a:solidFill>
                <a:latin typeface="Verdana"/>
                <a:cs typeface="Verdana"/>
              </a:rPr>
              <a:t>alana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yazılarak</a:t>
            </a:r>
            <a:r>
              <a:rPr sz="1800" spc="-11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işlem</a:t>
            </a:r>
            <a:r>
              <a:rPr sz="1800" spc="-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başlatılır.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285744" y="1839341"/>
            <a:ext cx="7574280" cy="4643755"/>
            <a:chOff x="3285744" y="1839341"/>
            <a:chExt cx="7574280" cy="4643755"/>
          </a:xfrm>
        </p:grpSpPr>
        <p:sp>
          <p:nvSpPr>
            <p:cNvPr id="14" name="object 14"/>
            <p:cNvSpPr/>
            <p:nvPr/>
          </p:nvSpPr>
          <p:spPr>
            <a:xfrm>
              <a:off x="5149595" y="1839341"/>
              <a:ext cx="1795780" cy="415925"/>
            </a:xfrm>
            <a:custGeom>
              <a:avLst/>
              <a:gdLst/>
              <a:ahLst/>
              <a:cxnLst/>
              <a:rect l="l" t="t" r="r" b="b"/>
              <a:pathLst>
                <a:path w="1795779" h="415925">
                  <a:moveTo>
                    <a:pt x="66420" y="341122"/>
                  </a:moveTo>
                  <a:lnTo>
                    <a:pt x="0" y="394462"/>
                  </a:lnTo>
                  <a:lnTo>
                    <a:pt x="82550" y="415544"/>
                  </a:lnTo>
                  <a:lnTo>
                    <a:pt x="76412" y="387223"/>
                  </a:lnTo>
                  <a:lnTo>
                    <a:pt x="63373" y="387223"/>
                  </a:lnTo>
                  <a:lnTo>
                    <a:pt x="60705" y="374776"/>
                  </a:lnTo>
                  <a:lnTo>
                    <a:pt x="73132" y="372088"/>
                  </a:lnTo>
                  <a:lnTo>
                    <a:pt x="66420" y="341122"/>
                  </a:lnTo>
                  <a:close/>
                </a:path>
                <a:path w="1795779" h="415925">
                  <a:moveTo>
                    <a:pt x="73132" y="372088"/>
                  </a:moveTo>
                  <a:lnTo>
                    <a:pt x="60705" y="374776"/>
                  </a:lnTo>
                  <a:lnTo>
                    <a:pt x="63373" y="387223"/>
                  </a:lnTo>
                  <a:lnTo>
                    <a:pt x="75828" y="384528"/>
                  </a:lnTo>
                  <a:lnTo>
                    <a:pt x="73132" y="372088"/>
                  </a:lnTo>
                  <a:close/>
                </a:path>
                <a:path w="1795779" h="415925">
                  <a:moveTo>
                    <a:pt x="75828" y="384528"/>
                  </a:moveTo>
                  <a:lnTo>
                    <a:pt x="63373" y="387223"/>
                  </a:lnTo>
                  <a:lnTo>
                    <a:pt x="76412" y="387223"/>
                  </a:lnTo>
                  <a:lnTo>
                    <a:pt x="75828" y="384528"/>
                  </a:lnTo>
                  <a:close/>
                </a:path>
                <a:path w="1795779" h="415925">
                  <a:moveTo>
                    <a:pt x="1792985" y="0"/>
                  </a:moveTo>
                  <a:lnTo>
                    <a:pt x="73132" y="372088"/>
                  </a:lnTo>
                  <a:lnTo>
                    <a:pt x="75828" y="384528"/>
                  </a:lnTo>
                  <a:lnTo>
                    <a:pt x="1795652" y="12446"/>
                  </a:lnTo>
                  <a:lnTo>
                    <a:pt x="179298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203954" y="5630418"/>
              <a:ext cx="6643370" cy="840105"/>
            </a:xfrm>
            <a:custGeom>
              <a:avLst/>
              <a:gdLst/>
              <a:ahLst/>
              <a:cxnLst/>
              <a:rect l="l" t="t" r="r" b="b"/>
              <a:pathLst>
                <a:path w="6643370" h="840104">
                  <a:moveTo>
                    <a:pt x="3321557" y="0"/>
                  </a:moveTo>
                  <a:lnTo>
                    <a:pt x="3165201" y="456"/>
                  </a:lnTo>
                  <a:lnTo>
                    <a:pt x="3010705" y="1814"/>
                  </a:lnTo>
                  <a:lnTo>
                    <a:pt x="2858229" y="4052"/>
                  </a:lnTo>
                  <a:lnTo>
                    <a:pt x="2707931" y="7150"/>
                  </a:lnTo>
                  <a:lnTo>
                    <a:pt x="2559973" y="11088"/>
                  </a:lnTo>
                  <a:lnTo>
                    <a:pt x="2414513" y="15846"/>
                  </a:lnTo>
                  <a:lnTo>
                    <a:pt x="2271710" y="21404"/>
                  </a:lnTo>
                  <a:lnTo>
                    <a:pt x="2131726" y="27741"/>
                  </a:lnTo>
                  <a:lnTo>
                    <a:pt x="1994717" y="34838"/>
                  </a:lnTo>
                  <a:lnTo>
                    <a:pt x="1860846" y="42674"/>
                  </a:lnTo>
                  <a:lnTo>
                    <a:pt x="1730270" y="51229"/>
                  </a:lnTo>
                  <a:lnTo>
                    <a:pt x="1603150" y="60483"/>
                  </a:lnTo>
                  <a:lnTo>
                    <a:pt x="1479644" y="70415"/>
                  </a:lnTo>
                  <a:lnTo>
                    <a:pt x="1359913" y="81007"/>
                  </a:lnTo>
                  <a:lnTo>
                    <a:pt x="1244117" y="92237"/>
                  </a:lnTo>
                  <a:lnTo>
                    <a:pt x="1187743" y="98085"/>
                  </a:lnTo>
                  <a:lnTo>
                    <a:pt x="1132413" y="104085"/>
                  </a:lnTo>
                  <a:lnTo>
                    <a:pt x="1078147" y="110234"/>
                  </a:lnTo>
                  <a:lnTo>
                    <a:pt x="1024963" y="116531"/>
                  </a:lnTo>
                  <a:lnTo>
                    <a:pt x="972883" y="122972"/>
                  </a:lnTo>
                  <a:lnTo>
                    <a:pt x="921926" y="129555"/>
                  </a:lnTo>
                  <a:lnTo>
                    <a:pt x="872112" y="136278"/>
                  </a:lnTo>
                  <a:lnTo>
                    <a:pt x="823460" y="143137"/>
                  </a:lnTo>
                  <a:lnTo>
                    <a:pt x="775992" y="150131"/>
                  </a:lnTo>
                  <a:lnTo>
                    <a:pt x="729727" y="157257"/>
                  </a:lnTo>
                  <a:lnTo>
                    <a:pt x="684684" y="164512"/>
                  </a:lnTo>
                  <a:lnTo>
                    <a:pt x="640884" y="171894"/>
                  </a:lnTo>
                  <a:lnTo>
                    <a:pt x="598347" y="179400"/>
                  </a:lnTo>
                  <a:lnTo>
                    <a:pt x="557092" y="187028"/>
                  </a:lnTo>
                  <a:lnTo>
                    <a:pt x="517140" y="194776"/>
                  </a:lnTo>
                  <a:lnTo>
                    <a:pt x="478511" y="202640"/>
                  </a:lnTo>
                  <a:lnTo>
                    <a:pt x="441224" y="210619"/>
                  </a:lnTo>
                  <a:lnTo>
                    <a:pt x="370757" y="226908"/>
                  </a:lnTo>
                  <a:lnTo>
                    <a:pt x="305899" y="243625"/>
                  </a:lnTo>
                  <a:lnTo>
                    <a:pt x="246809" y="260748"/>
                  </a:lnTo>
                  <a:lnTo>
                    <a:pt x="193648" y="278257"/>
                  </a:lnTo>
                  <a:lnTo>
                    <a:pt x="146574" y="296133"/>
                  </a:lnTo>
                  <a:lnTo>
                    <a:pt x="105748" y="314355"/>
                  </a:lnTo>
                  <a:lnTo>
                    <a:pt x="71328" y="332903"/>
                  </a:lnTo>
                  <a:lnTo>
                    <a:pt x="32060" y="361291"/>
                  </a:lnTo>
                  <a:lnTo>
                    <a:pt x="3615" y="400096"/>
                  </a:lnTo>
                  <a:lnTo>
                    <a:pt x="0" y="419861"/>
                  </a:lnTo>
                  <a:lnTo>
                    <a:pt x="907" y="429772"/>
                  </a:lnTo>
                  <a:lnTo>
                    <a:pt x="22347" y="468827"/>
                  </a:lnTo>
                  <a:lnTo>
                    <a:pt x="56571" y="497431"/>
                  </a:lnTo>
                  <a:lnTo>
                    <a:pt x="105748" y="525368"/>
                  </a:lnTo>
                  <a:lnTo>
                    <a:pt x="146574" y="543590"/>
                  </a:lnTo>
                  <a:lnTo>
                    <a:pt x="193648" y="561466"/>
                  </a:lnTo>
                  <a:lnTo>
                    <a:pt x="246809" y="578975"/>
                  </a:lnTo>
                  <a:lnTo>
                    <a:pt x="305899" y="596098"/>
                  </a:lnTo>
                  <a:lnTo>
                    <a:pt x="370757" y="612815"/>
                  </a:lnTo>
                  <a:lnTo>
                    <a:pt x="441224" y="629104"/>
                  </a:lnTo>
                  <a:lnTo>
                    <a:pt x="478511" y="637083"/>
                  </a:lnTo>
                  <a:lnTo>
                    <a:pt x="517140" y="644947"/>
                  </a:lnTo>
                  <a:lnTo>
                    <a:pt x="557092" y="652695"/>
                  </a:lnTo>
                  <a:lnTo>
                    <a:pt x="598347" y="660323"/>
                  </a:lnTo>
                  <a:lnTo>
                    <a:pt x="640884" y="667829"/>
                  </a:lnTo>
                  <a:lnTo>
                    <a:pt x="684684" y="675211"/>
                  </a:lnTo>
                  <a:lnTo>
                    <a:pt x="729727" y="682466"/>
                  </a:lnTo>
                  <a:lnTo>
                    <a:pt x="775992" y="689592"/>
                  </a:lnTo>
                  <a:lnTo>
                    <a:pt x="823460" y="696586"/>
                  </a:lnTo>
                  <a:lnTo>
                    <a:pt x="872112" y="703445"/>
                  </a:lnTo>
                  <a:lnTo>
                    <a:pt x="921926" y="710168"/>
                  </a:lnTo>
                  <a:lnTo>
                    <a:pt x="972883" y="716751"/>
                  </a:lnTo>
                  <a:lnTo>
                    <a:pt x="1024963" y="723192"/>
                  </a:lnTo>
                  <a:lnTo>
                    <a:pt x="1078147" y="729489"/>
                  </a:lnTo>
                  <a:lnTo>
                    <a:pt x="1132413" y="735638"/>
                  </a:lnTo>
                  <a:lnTo>
                    <a:pt x="1187743" y="741638"/>
                  </a:lnTo>
                  <a:lnTo>
                    <a:pt x="1244117" y="747486"/>
                  </a:lnTo>
                  <a:lnTo>
                    <a:pt x="1359913" y="758716"/>
                  </a:lnTo>
                  <a:lnTo>
                    <a:pt x="1479644" y="769308"/>
                  </a:lnTo>
                  <a:lnTo>
                    <a:pt x="1603150" y="779240"/>
                  </a:lnTo>
                  <a:lnTo>
                    <a:pt x="1730270" y="788494"/>
                  </a:lnTo>
                  <a:lnTo>
                    <a:pt x="1860846" y="797049"/>
                  </a:lnTo>
                  <a:lnTo>
                    <a:pt x="1994717" y="804885"/>
                  </a:lnTo>
                  <a:lnTo>
                    <a:pt x="2131726" y="811982"/>
                  </a:lnTo>
                  <a:lnTo>
                    <a:pt x="2271710" y="818319"/>
                  </a:lnTo>
                  <a:lnTo>
                    <a:pt x="2414513" y="823877"/>
                  </a:lnTo>
                  <a:lnTo>
                    <a:pt x="2559973" y="828635"/>
                  </a:lnTo>
                  <a:lnTo>
                    <a:pt x="2707931" y="832573"/>
                  </a:lnTo>
                  <a:lnTo>
                    <a:pt x="2858229" y="835671"/>
                  </a:lnTo>
                  <a:lnTo>
                    <a:pt x="3010705" y="837909"/>
                  </a:lnTo>
                  <a:lnTo>
                    <a:pt x="3165201" y="839267"/>
                  </a:lnTo>
                  <a:lnTo>
                    <a:pt x="3321557" y="839723"/>
                  </a:lnTo>
                  <a:lnTo>
                    <a:pt x="3477914" y="839267"/>
                  </a:lnTo>
                  <a:lnTo>
                    <a:pt x="3632410" y="837909"/>
                  </a:lnTo>
                  <a:lnTo>
                    <a:pt x="3784886" y="835671"/>
                  </a:lnTo>
                  <a:lnTo>
                    <a:pt x="3935184" y="832573"/>
                  </a:lnTo>
                  <a:lnTo>
                    <a:pt x="4083142" y="828635"/>
                  </a:lnTo>
                  <a:lnTo>
                    <a:pt x="4228602" y="823877"/>
                  </a:lnTo>
                  <a:lnTo>
                    <a:pt x="4371405" y="818319"/>
                  </a:lnTo>
                  <a:lnTo>
                    <a:pt x="4511389" y="811982"/>
                  </a:lnTo>
                  <a:lnTo>
                    <a:pt x="4648398" y="804885"/>
                  </a:lnTo>
                  <a:lnTo>
                    <a:pt x="4782269" y="797049"/>
                  </a:lnTo>
                  <a:lnTo>
                    <a:pt x="4912845" y="788494"/>
                  </a:lnTo>
                  <a:lnTo>
                    <a:pt x="5039965" y="779240"/>
                  </a:lnTo>
                  <a:lnTo>
                    <a:pt x="5163471" y="769308"/>
                  </a:lnTo>
                  <a:lnTo>
                    <a:pt x="5283202" y="758716"/>
                  </a:lnTo>
                  <a:lnTo>
                    <a:pt x="5398998" y="747486"/>
                  </a:lnTo>
                  <a:lnTo>
                    <a:pt x="5455372" y="741638"/>
                  </a:lnTo>
                  <a:lnTo>
                    <a:pt x="5510702" y="735638"/>
                  </a:lnTo>
                  <a:lnTo>
                    <a:pt x="5564968" y="729489"/>
                  </a:lnTo>
                  <a:lnTo>
                    <a:pt x="5618152" y="723192"/>
                  </a:lnTo>
                  <a:lnTo>
                    <a:pt x="5670232" y="716751"/>
                  </a:lnTo>
                  <a:lnTo>
                    <a:pt x="5721189" y="710168"/>
                  </a:lnTo>
                  <a:lnTo>
                    <a:pt x="5771003" y="703445"/>
                  </a:lnTo>
                  <a:lnTo>
                    <a:pt x="5819655" y="696586"/>
                  </a:lnTo>
                  <a:lnTo>
                    <a:pt x="5867123" y="689592"/>
                  </a:lnTo>
                  <a:lnTo>
                    <a:pt x="5913388" y="682466"/>
                  </a:lnTo>
                  <a:lnTo>
                    <a:pt x="5958431" y="675211"/>
                  </a:lnTo>
                  <a:lnTo>
                    <a:pt x="6002231" y="667829"/>
                  </a:lnTo>
                  <a:lnTo>
                    <a:pt x="6044768" y="660323"/>
                  </a:lnTo>
                  <a:lnTo>
                    <a:pt x="6086023" y="652695"/>
                  </a:lnTo>
                  <a:lnTo>
                    <a:pt x="6125975" y="644947"/>
                  </a:lnTo>
                  <a:lnTo>
                    <a:pt x="6164604" y="637083"/>
                  </a:lnTo>
                  <a:lnTo>
                    <a:pt x="6201891" y="629104"/>
                  </a:lnTo>
                  <a:lnTo>
                    <a:pt x="6272358" y="612815"/>
                  </a:lnTo>
                  <a:lnTo>
                    <a:pt x="6337216" y="596098"/>
                  </a:lnTo>
                  <a:lnTo>
                    <a:pt x="6396306" y="578975"/>
                  </a:lnTo>
                  <a:lnTo>
                    <a:pt x="6449467" y="561466"/>
                  </a:lnTo>
                  <a:lnTo>
                    <a:pt x="6496541" y="543590"/>
                  </a:lnTo>
                  <a:lnTo>
                    <a:pt x="6537367" y="525368"/>
                  </a:lnTo>
                  <a:lnTo>
                    <a:pt x="6571787" y="506820"/>
                  </a:lnTo>
                  <a:lnTo>
                    <a:pt x="6611055" y="478432"/>
                  </a:lnTo>
                  <a:lnTo>
                    <a:pt x="6639500" y="439627"/>
                  </a:lnTo>
                  <a:lnTo>
                    <a:pt x="6643116" y="419861"/>
                  </a:lnTo>
                  <a:lnTo>
                    <a:pt x="6642208" y="409951"/>
                  </a:lnTo>
                  <a:lnTo>
                    <a:pt x="6620768" y="370896"/>
                  </a:lnTo>
                  <a:lnTo>
                    <a:pt x="6586544" y="342292"/>
                  </a:lnTo>
                  <a:lnTo>
                    <a:pt x="6537367" y="314355"/>
                  </a:lnTo>
                  <a:lnTo>
                    <a:pt x="6496541" y="296133"/>
                  </a:lnTo>
                  <a:lnTo>
                    <a:pt x="6449467" y="278257"/>
                  </a:lnTo>
                  <a:lnTo>
                    <a:pt x="6396306" y="260748"/>
                  </a:lnTo>
                  <a:lnTo>
                    <a:pt x="6337216" y="243625"/>
                  </a:lnTo>
                  <a:lnTo>
                    <a:pt x="6272358" y="226908"/>
                  </a:lnTo>
                  <a:lnTo>
                    <a:pt x="6201891" y="210619"/>
                  </a:lnTo>
                  <a:lnTo>
                    <a:pt x="6164604" y="202640"/>
                  </a:lnTo>
                  <a:lnTo>
                    <a:pt x="6125975" y="194776"/>
                  </a:lnTo>
                  <a:lnTo>
                    <a:pt x="6086023" y="187028"/>
                  </a:lnTo>
                  <a:lnTo>
                    <a:pt x="6044768" y="179400"/>
                  </a:lnTo>
                  <a:lnTo>
                    <a:pt x="6002231" y="171894"/>
                  </a:lnTo>
                  <a:lnTo>
                    <a:pt x="5958431" y="164512"/>
                  </a:lnTo>
                  <a:lnTo>
                    <a:pt x="5913388" y="157257"/>
                  </a:lnTo>
                  <a:lnTo>
                    <a:pt x="5867123" y="150131"/>
                  </a:lnTo>
                  <a:lnTo>
                    <a:pt x="5819655" y="143137"/>
                  </a:lnTo>
                  <a:lnTo>
                    <a:pt x="5771003" y="136278"/>
                  </a:lnTo>
                  <a:lnTo>
                    <a:pt x="5721189" y="129555"/>
                  </a:lnTo>
                  <a:lnTo>
                    <a:pt x="5670232" y="122972"/>
                  </a:lnTo>
                  <a:lnTo>
                    <a:pt x="5618152" y="116531"/>
                  </a:lnTo>
                  <a:lnTo>
                    <a:pt x="5564968" y="110234"/>
                  </a:lnTo>
                  <a:lnTo>
                    <a:pt x="5510702" y="104085"/>
                  </a:lnTo>
                  <a:lnTo>
                    <a:pt x="5455372" y="98085"/>
                  </a:lnTo>
                  <a:lnTo>
                    <a:pt x="5398998" y="92237"/>
                  </a:lnTo>
                  <a:lnTo>
                    <a:pt x="5283202" y="81007"/>
                  </a:lnTo>
                  <a:lnTo>
                    <a:pt x="5163471" y="70415"/>
                  </a:lnTo>
                  <a:lnTo>
                    <a:pt x="5039965" y="60483"/>
                  </a:lnTo>
                  <a:lnTo>
                    <a:pt x="4912845" y="51229"/>
                  </a:lnTo>
                  <a:lnTo>
                    <a:pt x="4782269" y="42674"/>
                  </a:lnTo>
                  <a:lnTo>
                    <a:pt x="4648398" y="34838"/>
                  </a:lnTo>
                  <a:lnTo>
                    <a:pt x="4511389" y="27741"/>
                  </a:lnTo>
                  <a:lnTo>
                    <a:pt x="4371405" y="21404"/>
                  </a:lnTo>
                  <a:lnTo>
                    <a:pt x="4228602" y="15846"/>
                  </a:lnTo>
                  <a:lnTo>
                    <a:pt x="4083142" y="11088"/>
                  </a:lnTo>
                  <a:lnTo>
                    <a:pt x="3935184" y="7150"/>
                  </a:lnTo>
                  <a:lnTo>
                    <a:pt x="3784886" y="4052"/>
                  </a:lnTo>
                  <a:lnTo>
                    <a:pt x="3632410" y="1814"/>
                  </a:lnTo>
                  <a:lnTo>
                    <a:pt x="3477914" y="456"/>
                  </a:lnTo>
                  <a:lnTo>
                    <a:pt x="3321557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03954" y="5630418"/>
              <a:ext cx="6643370" cy="840105"/>
            </a:xfrm>
            <a:custGeom>
              <a:avLst/>
              <a:gdLst/>
              <a:ahLst/>
              <a:cxnLst/>
              <a:rect l="l" t="t" r="r" b="b"/>
              <a:pathLst>
                <a:path w="6643370" h="840104">
                  <a:moveTo>
                    <a:pt x="0" y="419861"/>
                  </a:moveTo>
                  <a:lnTo>
                    <a:pt x="14355" y="380566"/>
                  </a:lnTo>
                  <a:lnTo>
                    <a:pt x="43475" y="351756"/>
                  </a:lnTo>
                  <a:lnTo>
                    <a:pt x="87727" y="323589"/>
                  </a:lnTo>
                  <a:lnTo>
                    <a:pt x="125370" y="305202"/>
                  </a:lnTo>
                  <a:lnTo>
                    <a:pt x="169340" y="287150"/>
                  </a:lnTo>
                  <a:lnTo>
                    <a:pt x="219478" y="269455"/>
                  </a:lnTo>
                  <a:lnTo>
                    <a:pt x="275623" y="252136"/>
                  </a:lnTo>
                  <a:lnTo>
                    <a:pt x="337617" y="235214"/>
                  </a:lnTo>
                  <a:lnTo>
                    <a:pt x="405299" y="218709"/>
                  </a:lnTo>
                  <a:lnTo>
                    <a:pt x="478511" y="202640"/>
                  </a:lnTo>
                  <a:lnTo>
                    <a:pt x="517140" y="194776"/>
                  </a:lnTo>
                  <a:lnTo>
                    <a:pt x="557092" y="187028"/>
                  </a:lnTo>
                  <a:lnTo>
                    <a:pt x="598347" y="179400"/>
                  </a:lnTo>
                  <a:lnTo>
                    <a:pt x="640884" y="171894"/>
                  </a:lnTo>
                  <a:lnTo>
                    <a:pt x="684684" y="164512"/>
                  </a:lnTo>
                  <a:lnTo>
                    <a:pt x="729727" y="157257"/>
                  </a:lnTo>
                  <a:lnTo>
                    <a:pt x="775992" y="150131"/>
                  </a:lnTo>
                  <a:lnTo>
                    <a:pt x="823460" y="143137"/>
                  </a:lnTo>
                  <a:lnTo>
                    <a:pt x="872112" y="136278"/>
                  </a:lnTo>
                  <a:lnTo>
                    <a:pt x="921926" y="129555"/>
                  </a:lnTo>
                  <a:lnTo>
                    <a:pt x="972883" y="122972"/>
                  </a:lnTo>
                  <a:lnTo>
                    <a:pt x="1024963" y="116531"/>
                  </a:lnTo>
                  <a:lnTo>
                    <a:pt x="1078147" y="110234"/>
                  </a:lnTo>
                  <a:lnTo>
                    <a:pt x="1132413" y="104085"/>
                  </a:lnTo>
                  <a:lnTo>
                    <a:pt x="1187743" y="98085"/>
                  </a:lnTo>
                  <a:lnTo>
                    <a:pt x="1244117" y="92237"/>
                  </a:lnTo>
                  <a:lnTo>
                    <a:pt x="1301513" y="86543"/>
                  </a:lnTo>
                  <a:lnTo>
                    <a:pt x="1359913" y="81007"/>
                  </a:lnTo>
                  <a:lnTo>
                    <a:pt x="1419297" y="75630"/>
                  </a:lnTo>
                  <a:lnTo>
                    <a:pt x="1479644" y="70415"/>
                  </a:lnTo>
                  <a:lnTo>
                    <a:pt x="1540935" y="65366"/>
                  </a:lnTo>
                  <a:lnTo>
                    <a:pt x="1603150" y="60483"/>
                  </a:lnTo>
                  <a:lnTo>
                    <a:pt x="1666268" y="55770"/>
                  </a:lnTo>
                  <a:lnTo>
                    <a:pt x="1730270" y="51229"/>
                  </a:lnTo>
                  <a:lnTo>
                    <a:pt x="1795136" y="46863"/>
                  </a:lnTo>
                  <a:lnTo>
                    <a:pt x="1860846" y="42674"/>
                  </a:lnTo>
                  <a:lnTo>
                    <a:pt x="1927380" y="38665"/>
                  </a:lnTo>
                  <a:lnTo>
                    <a:pt x="1994717" y="34838"/>
                  </a:lnTo>
                  <a:lnTo>
                    <a:pt x="2062839" y="31196"/>
                  </a:lnTo>
                  <a:lnTo>
                    <a:pt x="2131726" y="27741"/>
                  </a:lnTo>
                  <a:lnTo>
                    <a:pt x="2201356" y="24476"/>
                  </a:lnTo>
                  <a:lnTo>
                    <a:pt x="2271710" y="21404"/>
                  </a:lnTo>
                  <a:lnTo>
                    <a:pt x="2342769" y="18526"/>
                  </a:lnTo>
                  <a:lnTo>
                    <a:pt x="2414513" y="15846"/>
                  </a:lnTo>
                  <a:lnTo>
                    <a:pt x="2486921" y="13366"/>
                  </a:lnTo>
                  <a:lnTo>
                    <a:pt x="2559973" y="11088"/>
                  </a:lnTo>
                  <a:lnTo>
                    <a:pt x="2633650" y="9015"/>
                  </a:lnTo>
                  <a:lnTo>
                    <a:pt x="2707931" y="7150"/>
                  </a:lnTo>
                  <a:lnTo>
                    <a:pt x="2782798" y="5495"/>
                  </a:lnTo>
                  <a:lnTo>
                    <a:pt x="2858229" y="4052"/>
                  </a:lnTo>
                  <a:lnTo>
                    <a:pt x="2934204" y="2824"/>
                  </a:lnTo>
                  <a:lnTo>
                    <a:pt x="3010705" y="1814"/>
                  </a:lnTo>
                  <a:lnTo>
                    <a:pt x="3087711" y="1024"/>
                  </a:lnTo>
                  <a:lnTo>
                    <a:pt x="3165201" y="456"/>
                  </a:lnTo>
                  <a:lnTo>
                    <a:pt x="3243157" y="114"/>
                  </a:lnTo>
                  <a:lnTo>
                    <a:pt x="3321557" y="0"/>
                  </a:lnTo>
                  <a:lnTo>
                    <a:pt x="3399958" y="114"/>
                  </a:lnTo>
                  <a:lnTo>
                    <a:pt x="3477914" y="456"/>
                  </a:lnTo>
                  <a:lnTo>
                    <a:pt x="3555404" y="1024"/>
                  </a:lnTo>
                  <a:lnTo>
                    <a:pt x="3632410" y="1814"/>
                  </a:lnTo>
                  <a:lnTo>
                    <a:pt x="3708911" y="2824"/>
                  </a:lnTo>
                  <a:lnTo>
                    <a:pt x="3784886" y="4052"/>
                  </a:lnTo>
                  <a:lnTo>
                    <a:pt x="3860317" y="5495"/>
                  </a:lnTo>
                  <a:lnTo>
                    <a:pt x="3935184" y="7150"/>
                  </a:lnTo>
                  <a:lnTo>
                    <a:pt x="4009465" y="9015"/>
                  </a:lnTo>
                  <a:lnTo>
                    <a:pt x="4083142" y="11088"/>
                  </a:lnTo>
                  <a:lnTo>
                    <a:pt x="4156194" y="13366"/>
                  </a:lnTo>
                  <a:lnTo>
                    <a:pt x="4228602" y="15846"/>
                  </a:lnTo>
                  <a:lnTo>
                    <a:pt x="4300346" y="18526"/>
                  </a:lnTo>
                  <a:lnTo>
                    <a:pt x="4371405" y="21404"/>
                  </a:lnTo>
                  <a:lnTo>
                    <a:pt x="4441759" y="24476"/>
                  </a:lnTo>
                  <a:lnTo>
                    <a:pt x="4511389" y="27741"/>
                  </a:lnTo>
                  <a:lnTo>
                    <a:pt x="4580276" y="31196"/>
                  </a:lnTo>
                  <a:lnTo>
                    <a:pt x="4648398" y="34838"/>
                  </a:lnTo>
                  <a:lnTo>
                    <a:pt x="4715735" y="38665"/>
                  </a:lnTo>
                  <a:lnTo>
                    <a:pt x="4782269" y="42674"/>
                  </a:lnTo>
                  <a:lnTo>
                    <a:pt x="4847979" y="46863"/>
                  </a:lnTo>
                  <a:lnTo>
                    <a:pt x="4912845" y="51229"/>
                  </a:lnTo>
                  <a:lnTo>
                    <a:pt x="4976847" y="55770"/>
                  </a:lnTo>
                  <a:lnTo>
                    <a:pt x="5039965" y="60483"/>
                  </a:lnTo>
                  <a:lnTo>
                    <a:pt x="5102180" y="65366"/>
                  </a:lnTo>
                  <a:lnTo>
                    <a:pt x="5163471" y="70415"/>
                  </a:lnTo>
                  <a:lnTo>
                    <a:pt x="5223818" y="75630"/>
                  </a:lnTo>
                  <a:lnTo>
                    <a:pt x="5283202" y="81007"/>
                  </a:lnTo>
                  <a:lnTo>
                    <a:pt x="5341602" y="86543"/>
                  </a:lnTo>
                  <a:lnTo>
                    <a:pt x="5398998" y="92237"/>
                  </a:lnTo>
                  <a:lnTo>
                    <a:pt x="5455372" y="98085"/>
                  </a:lnTo>
                  <a:lnTo>
                    <a:pt x="5510702" y="104085"/>
                  </a:lnTo>
                  <a:lnTo>
                    <a:pt x="5564968" y="110234"/>
                  </a:lnTo>
                  <a:lnTo>
                    <a:pt x="5618152" y="116531"/>
                  </a:lnTo>
                  <a:lnTo>
                    <a:pt x="5670232" y="122972"/>
                  </a:lnTo>
                  <a:lnTo>
                    <a:pt x="5721189" y="129555"/>
                  </a:lnTo>
                  <a:lnTo>
                    <a:pt x="5771003" y="136278"/>
                  </a:lnTo>
                  <a:lnTo>
                    <a:pt x="5819655" y="143137"/>
                  </a:lnTo>
                  <a:lnTo>
                    <a:pt x="5867123" y="150131"/>
                  </a:lnTo>
                  <a:lnTo>
                    <a:pt x="5913388" y="157257"/>
                  </a:lnTo>
                  <a:lnTo>
                    <a:pt x="5958431" y="164512"/>
                  </a:lnTo>
                  <a:lnTo>
                    <a:pt x="6002231" y="171894"/>
                  </a:lnTo>
                  <a:lnTo>
                    <a:pt x="6044768" y="179400"/>
                  </a:lnTo>
                  <a:lnTo>
                    <a:pt x="6086023" y="187028"/>
                  </a:lnTo>
                  <a:lnTo>
                    <a:pt x="6125975" y="194776"/>
                  </a:lnTo>
                  <a:lnTo>
                    <a:pt x="6164604" y="202640"/>
                  </a:lnTo>
                  <a:lnTo>
                    <a:pt x="6201891" y="210619"/>
                  </a:lnTo>
                  <a:lnTo>
                    <a:pt x="6272358" y="226908"/>
                  </a:lnTo>
                  <a:lnTo>
                    <a:pt x="6337216" y="243625"/>
                  </a:lnTo>
                  <a:lnTo>
                    <a:pt x="6396306" y="260748"/>
                  </a:lnTo>
                  <a:lnTo>
                    <a:pt x="6449467" y="278257"/>
                  </a:lnTo>
                  <a:lnTo>
                    <a:pt x="6496541" y="296133"/>
                  </a:lnTo>
                  <a:lnTo>
                    <a:pt x="6537367" y="314355"/>
                  </a:lnTo>
                  <a:lnTo>
                    <a:pt x="6571787" y="332903"/>
                  </a:lnTo>
                  <a:lnTo>
                    <a:pt x="6611055" y="361291"/>
                  </a:lnTo>
                  <a:lnTo>
                    <a:pt x="6639500" y="400096"/>
                  </a:lnTo>
                  <a:lnTo>
                    <a:pt x="6643116" y="419861"/>
                  </a:lnTo>
                  <a:lnTo>
                    <a:pt x="6642208" y="429772"/>
                  </a:lnTo>
                  <a:lnTo>
                    <a:pt x="6620768" y="468827"/>
                  </a:lnTo>
                  <a:lnTo>
                    <a:pt x="6586544" y="497431"/>
                  </a:lnTo>
                  <a:lnTo>
                    <a:pt x="6537367" y="525368"/>
                  </a:lnTo>
                  <a:lnTo>
                    <a:pt x="6496541" y="543590"/>
                  </a:lnTo>
                  <a:lnTo>
                    <a:pt x="6449467" y="561466"/>
                  </a:lnTo>
                  <a:lnTo>
                    <a:pt x="6396306" y="578975"/>
                  </a:lnTo>
                  <a:lnTo>
                    <a:pt x="6337216" y="596098"/>
                  </a:lnTo>
                  <a:lnTo>
                    <a:pt x="6272358" y="612815"/>
                  </a:lnTo>
                  <a:lnTo>
                    <a:pt x="6201891" y="629104"/>
                  </a:lnTo>
                  <a:lnTo>
                    <a:pt x="6164604" y="637083"/>
                  </a:lnTo>
                  <a:lnTo>
                    <a:pt x="6125975" y="644947"/>
                  </a:lnTo>
                  <a:lnTo>
                    <a:pt x="6086023" y="652695"/>
                  </a:lnTo>
                  <a:lnTo>
                    <a:pt x="6044768" y="660323"/>
                  </a:lnTo>
                  <a:lnTo>
                    <a:pt x="6002231" y="667829"/>
                  </a:lnTo>
                  <a:lnTo>
                    <a:pt x="5958431" y="675211"/>
                  </a:lnTo>
                  <a:lnTo>
                    <a:pt x="5913388" y="682466"/>
                  </a:lnTo>
                  <a:lnTo>
                    <a:pt x="5867123" y="689592"/>
                  </a:lnTo>
                  <a:lnTo>
                    <a:pt x="5819655" y="696586"/>
                  </a:lnTo>
                  <a:lnTo>
                    <a:pt x="5771003" y="703445"/>
                  </a:lnTo>
                  <a:lnTo>
                    <a:pt x="5721189" y="710168"/>
                  </a:lnTo>
                  <a:lnTo>
                    <a:pt x="5670232" y="716751"/>
                  </a:lnTo>
                  <a:lnTo>
                    <a:pt x="5618152" y="723192"/>
                  </a:lnTo>
                  <a:lnTo>
                    <a:pt x="5564968" y="729489"/>
                  </a:lnTo>
                  <a:lnTo>
                    <a:pt x="5510702" y="735638"/>
                  </a:lnTo>
                  <a:lnTo>
                    <a:pt x="5455372" y="741638"/>
                  </a:lnTo>
                  <a:lnTo>
                    <a:pt x="5398998" y="747486"/>
                  </a:lnTo>
                  <a:lnTo>
                    <a:pt x="5341602" y="753180"/>
                  </a:lnTo>
                  <a:lnTo>
                    <a:pt x="5283202" y="758716"/>
                  </a:lnTo>
                  <a:lnTo>
                    <a:pt x="5223818" y="764093"/>
                  </a:lnTo>
                  <a:lnTo>
                    <a:pt x="5163471" y="769308"/>
                  </a:lnTo>
                  <a:lnTo>
                    <a:pt x="5102180" y="774357"/>
                  </a:lnTo>
                  <a:lnTo>
                    <a:pt x="5039965" y="779240"/>
                  </a:lnTo>
                  <a:lnTo>
                    <a:pt x="4976847" y="783953"/>
                  </a:lnTo>
                  <a:lnTo>
                    <a:pt x="4912845" y="788494"/>
                  </a:lnTo>
                  <a:lnTo>
                    <a:pt x="4847979" y="792860"/>
                  </a:lnTo>
                  <a:lnTo>
                    <a:pt x="4782269" y="797049"/>
                  </a:lnTo>
                  <a:lnTo>
                    <a:pt x="4715735" y="801058"/>
                  </a:lnTo>
                  <a:lnTo>
                    <a:pt x="4648398" y="804885"/>
                  </a:lnTo>
                  <a:lnTo>
                    <a:pt x="4580276" y="808527"/>
                  </a:lnTo>
                  <a:lnTo>
                    <a:pt x="4511389" y="811982"/>
                  </a:lnTo>
                  <a:lnTo>
                    <a:pt x="4441759" y="815247"/>
                  </a:lnTo>
                  <a:lnTo>
                    <a:pt x="4371405" y="818319"/>
                  </a:lnTo>
                  <a:lnTo>
                    <a:pt x="4300346" y="821197"/>
                  </a:lnTo>
                  <a:lnTo>
                    <a:pt x="4228602" y="823877"/>
                  </a:lnTo>
                  <a:lnTo>
                    <a:pt x="4156194" y="826357"/>
                  </a:lnTo>
                  <a:lnTo>
                    <a:pt x="4083142" y="828635"/>
                  </a:lnTo>
                  <a:lnTo>
                    <a:pt x="4009465" y="830708"/>
                  </a:lnTo>
                  <a:lnTo>
                    <a:pt x="3935184" y="832573"/>
                  </a:lnTo>
                  <a:lnTo>
                    <a:pt x="3860317" y="834228"/>
                  </a:lnTo>
                  <a:lnTo>
                    <a:pt x="3784886" y="835671"/>
                  </a:lnTo>
                  <a:lnTo>
                    <a:pt x="3708911" y="836899"/>
                  </a:lnTo>
                  <a:lnTo>
                    <a:pt x="3632410" y="837909"/>
                  </a:lnTo>
                  <a:lnTo>
                    <a:pt x="3555404" y="838699"/>
                  </a:lnTo>
                  <a:lnTo>
                    <a:pt x="3477914" y="839267"/>
                  </a:lnTo>
                  <a:lnTo>
                    <a:pt x="3399958" y="839609"/>
                  </a:lnTo>
                  <a:lnTo>
                    <a:pt x="3321557" y="839723"/>
                  </a:lnTo>
                  <a:lnTo>
                    <a:pt x="3243157" y="839609"/>
                  </a:lnTo>
                  <a:lnTo>
                    <a:pt x="3165201" y="839267"/>
                  </a:lnTo>
                  <a:lnTo>
                    <a:pt x="3087711" y="838699"/>
                  </a:lnTo>
                  <a:lnTo>
                    <a:pt x="3010705" y="837909"/>
                  </a:lnTo>
                  <a:lnTo>
                    <a:pt x="2934204" y="836899"/>
                  </a:lnTo>
                  <a:lnTo>
                    <a:pt x="2858229" y="835671"/>
                  </a:lnTo>
                  <a:lnTo>
                    <a:pt x="2782798" y="834228"/>
                  </a:lnTo>
                  <a:lnTo>
                    <a:pt x="2707931" y="832573"/>
                  </a:lnTo>
                  <a:lnTo>
                    <a:pt x="2633650" y="830708"/>
                  </a:lnTo>
                  <a:lnTo>
                    <a:pt x="2559973" y="828635"/>
                  </a:lnTo>
                  <a:lnTo>
                    <a:pt x="2486921" y="826357"/>
                  </a:lnTo>
                  <a:lnTo>
                    <a:pt x="2414513" y="823877"/>
                  </a:lnTo>
                  <a:lnTo>
                    <a:pt x="2342769" y="821197"/>
                  </a:lnTo>
                  <a:lnTo>
                    <a:pt x="2271710" y="818319"/>
                  </a:lnTo>
                  <a:lnTo>
                    <a:pt x="2201356" y="815247"/>
                  </a:lnTo>
                  <a:lnTo>
                    <a:pt x="2131726" y="811982"/>
                  </a:lnTo>
                  <a:lnTo>
                    <a:pt x="2062839" y="808527"/>
                  </a:lnTo>
                  <a:lnTo>
                    <a:pt x="1994717" y="804885"/>
                  </a:lnTo>
                  <a:lnTo>
                    <a:pt x="1927380" y="801058"/>
                  </a:lnTo>
                  <a:lnTo>
                    <a:pt x="1860846" y="797049"/>
                  </a:lnTo>
                  <a:lnTo>
                    <a:pt x="1795136" y="792860"/>
                  </a:lnTo>
                  <a:lnTo>
                    <a:pt x="1730270" y="788494"/>
                  </a:lnTo>
                  <a:lnTo>
                    <a:pt x="1666268" y="783953"/>
                  </a:lnTo>
                  <a:lnTo>
                    <a:pt x="1603150" y="779240"/>
                  </a:lnTo>
                  <a:lnTo>
                    <a:pt x="1540935" y="774357"/>
                  </a:lnTo>
                  <a:lnTo>
                    <a:pt x="1479644" y="769308"/>
                  </a:lnTo>
                  <a:lnTo>
                    <a:pt x="1419297" y="764093"/>
                  </a:lnTo>
                  <a:lnTo>
                    <a:pt x="1359913" y="758716"/>
                  </a:lnTo>
                  <a:lnTo>
                    <a:pt x="1301513" y="753180"/>
                  </a:lnTo>
                  <a:lnTo>
                    <a:pt x="1244117" y="747486"/>
                  </a:lnTo>
                  <a:lnTo>
                    <a:pt x="1187743" y="741638"/>
                  </a:lnTo>
                  <a:lnTo>
                    <a:pt x="1132413" y="735638"/>
                  </a:lnTo>
                  <a:lnTo>
                    <a:pt x="1078147" y="729489"/>
                  </a:lnTo>
                  <a:lnTo>
                    <a:pt x="1024963" y="723192"/>
                  </a:lnTo>
                  <a:lnTo>
                    <a:pt x="972883" y="716751"/>
                  </a:lnTo>
                  <a:lnTo>
                    <a:pt x="921926" y="710168"/>
                  </a:lnTo>
                  <a:lnTo>
                    <a:pt x="872112" y="703445"/>
                  </a:lnTo>
                  <a:lnTo>
                    <a:pt x="823460" y="696586"/>
                  </a:lnTo>
                  <a:lnTo>
                    <a:pt x="775992" y="689592"/>
                  </a:lnTo>
                  <a:lnTo>
                    <a:pt x="729727" y="682466"/>
                  </a:lnTo>
                  <a:lnTo>
                    <a:pt x="684684" y="675211"/>
                  </a:lnTo>
                  <a:lnTo>
                    <a:pt x="640884" y="667829"/>
                  </a:lnTo>
                  <a:lnTo>
                    <a:pt x="598347" y="660323"/>
                  </a:lnTo>
                  <a:lnTo>
                    <a:pt x="557092" y="652695"/>
                  </a:lnTo>
                  <a:lnTo>
                    <a:pt x="517140" y="644947"/>
                  </a:lnTo>
                  <a:lnTo>
                    <a:pt x="478511" y="637083"/>
                  </a:lnTo>
                  <a:lnTo>
                    <a:pt x="441224" y="629104"/>
                  </a:lnTo>
                  <a:lnTo>
                    <a:pt x="370757" y="612815"/>
                  </a:lnTo>
                  <a:lnTo>
                    <a:pt x="305899" y="596098"/>
                  </a:lnTo>
                  <a:lnTo>
                    <a:pt x="246809" y="578975"/>
                  </a:lnTo>
                  <a:lnTo>
                    <a:pt x="193648" y="561466"/>
                  </a:lnTo>
                  <a:lnTo>
                    <a:pt x="146574" y="543590"/>
                  </a:lnTo>
                  <a:lnTo>
                    <a:pt x="105748" y="525368"/>
                  </a:lnTo>
                  <a:lnTo>
                    <a:pt x="71328" y="506820"/>
                  </a:lnTo>
                  <a:lnTo>
                    <a:pt x="32060" y="478432"/>
                  </a:lnTo>
                  <a:lnTo>
                    <a:pt x="3615" y="439627"/>
                  </a:lnTo>
                  <a:lnTo>
                    <a:pt x="0" y="419861"/>
                  </a:lnTo>
                  <a:close/>
                </a:path>
              </a:pathLst>
            </a:custGeom>
            <a:ln w="25907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298698" y="5593842"/>
              <a:ext cx="693420" cy="713740"/>
            </a:xfrm>
            <a:custGeom>
              <a:avLst/>
              <a:gdLst/>
              <a:ahLst/>
              <a:cxnLst/>
              <a:rect l="l" t="t" r="r" b="b"/>
              <a:pathLst>
                <a:path w="693420" h="713739">
                  <a:moveTo>
                    <a:pt x="346710" y="0"/>
                  </a:moveTo>
                  <a:lnTo>
                    <a:pt x="264922" y="272427"/>
                  </a:lnTo>
                  <a:lnTo>
                    <a:pt x="0" y="272427"/>
                  </a:lnTo>
                  <a:lnTo>
                    <a:pt x="214249" y="440804"/>
                  </a:lnTo>
                  <a:lnTo>
                    <a:pt x="132461" y="713232"/>
                  </a:lnTo>
                  <a:lnTo>
                    <a:pt x="346710" y="544855"/>
                  </a:lnTo>
                  <a:lnTo>
                    <a:pt x="560959" y="713232"/>
                  </a:lnTo>
                  <a:lnTo>
                    <a:pt x="479171" y="440804"/>
                  </a:lnTo>
                  <a:lnTo>
                    <a:pt x="693419" y="272427"/>
                  </a:lnTo>
                  <a:lnTo>
                    <a:pt x="428498" y="272427"/>
                  </a:lnTo>
                  <a:lnTo>
                    <a:pt x="346710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298698" y="5593842"/>
              <a:ext cx="693420" cy="713740"/>
            </a:xfrm>
            <a:custGeom>
              <a:avLst/>
              <a:gdLst/>
              <a:ahLst/>
              <a:cxnLst/>
              <a:rect l="l" t="t" r="r" b="b"/>
              <a:pathLst>
                <a:path w="693420" h="713739">
                  <a:moveTo>
                    <a:pt x="0" y="272427"/>
                  </a:moveTo>
                  <a:lnTo>
                    <a:pt x="264922" y="272427"/>
                  </a:lnTo>
                  <a:lnTo>
                    <a:pt x="346710" y="0"/>
                  </a:lnTo>
                  <a:lnTo>
                    <a:pt x="428498" y="272427"/>
                  </a:lnTo>
                  <a:lnTo>
                    <a:pt x="693419" y="272427"/>
                  </a:lnTo>
                  <a:lnTo>
                    <a:pt x="479171" y="440804"/>
                  </a:lnTo>
                  <a:lnTo>
                    <a:pt x="560959" y="713232"/>
                  </a:lnTo>
                  <a:lnTo>
                    <a:pt x="346710" y="544855"/>
                  </a:lnTo>
                  <a:lnTo>
                    <a:pt x="132461" y="713232"/>
                  </a:lnTo>
                  <a:lnTo>
                    <a:pt x="214249" y="440804"/>
                  </a:lnTo>
                  <a:lnTo>
                    <a:pt x="0" y="272427"/>
                  </a:lnTo>
                  <a:close/>
                </a:path>
              </a:pathLst>
            </a:custGeom>
            <a:ln w="2590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317363" y="5623652"/>
            <a:ext cx="4411980" cy="85216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110"/>
              </a:spcBef>
            </a:pP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Çalışmalar</a:t>
            </a:r>
            <a:r>
              <a:rPr sz="1800" spc="-9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devam</a:t>
            </a:r>
            <a:r>
              <a:rPr sz="1800" spc="-6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etmekte</a:t>
            </a:r>
            <a:r>
              <a:rPr sz="1800" spc="-4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olup,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sonuçlandığında</a:t>
            </a:r>
            <a:r>
              <a:rPr sz="1800" spc="-8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kılavuzda</a:t>
            </a:r>
            <a:r>
              <a:rPr sz="1800" spc="-10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güncelleme yapılacaktır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46</a:t>
            </a:fld>
            <a:endParaRPr spc="-25" dirty="0"/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1772" y="740473"/>
            <a:ext cx="11499215" cy="5788660"/>
            <a:chOff x="211772" y="740473"/>
            <a:chExt cx="11499215" cy="57886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5963" y="749808"/>
              <a:ext cx="9822180" cy="567994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31392" y="745236"/>
              <a:ext cx="9831705" cy="5689600"/>
            </a:xfrm>
            <a:custGeom>
              <a:avLst/>
              <a:gdLst/>
              <a:ahLst/>
              <a:cxnLst/>
              <a:rect l="l" t="t" r="r" b="b"/>
              <a:pathLst>
                <a:path w="9831705" h="5689600">
                  <a:moveTo>
                    <a:pt x="0" y="5689092"/>
                  </a:moveTo>
                  <a:lnTo>
                    <a:pt x="9831324" y="5689092"/>
                  </a:lnTo>
                  <a:lnTo>
                    <a:pt x="9831324" y="0"/>
                  </a:lnTo>
                  <a:lnTo>
                    <a:pt x="0" y="0"/>
                  </a:lnTo>
                  <a:lnTo>
                    <a:pt x="0" y="5689092"/>
                  </a:lnTo>
                  <a:close/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4789" y="3586734"/>
              <a:ext cx="1012190" cy="292735"/>
            </a:xfrm>
            <a:custGeom>
              <a:avLst/>
              <a:gdLst/>
              <a:ahLst/>
              <a:cxnLst/>
              <a:rect l="l" t="t" r="r" b="b"/>
              <a:pathLst>
                <a:path w="1012190" h="292735">
                  <a:moveTo>
                    <a:pt x="865632" y="0"/>
                  </a:moveTo>
                  <a:lnTo>
                    <a:pt x="865632" y="73151"/>
                  </a:lnTo>
                  <a:lnTo>
                    <a:pt x="0" y="73151"/>
                  </a:lnTo>
                  <a:lnTo>
                    <a:pt x="0" y="219455"/>
                  </a:lnTo>
                  <a:lnTo>
                    <a:pt x="865632" y="219455"/>
                  </a:lnTo>
                  <a:lnTo>
                    <a:pt x="865632" y="292607"/>
                  </a:lnTo>
                  <a:lnTo>
                    <a:pt x="1011935" y="146303"/>
                  </a:lnTo>
                  <a:lnTo>
                    <a:pt x="865632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24789" y="3586734"/>
              <a:ext cx="1012190" cy="292735"/>
            </a:xfrm>
            <a:custGeom>
              <a:avLst/>
              <a:gdLst/>
              <a:ahLst/>
              <a:cxnLst/>
              <a:rect l="l" t="t" r="r" b="b"/>
              <a:pathLst>
                <a:path w="1012190" h="292735">
                  <a:moveTo>
                    <a:pt x="0" y="73151"/>
                  </a:moveTo>
                  <a:lnTo>
                    <a:pt x="865632" y="73151"/>
                  </a:lnTo>
                  <a:lnTo>
                    <a:pt x="865632" y="0"/>
                  </a:lnTo>
                  <a:lnTo>
                    <a:pt x="1011935" y="146303"/>
                  </a:lnTo>
                  <a:lnTo>
                    <a:pt x="865632" y="292607"/>
                  </a:lnTo>
                  <a:lnTo>
                    <a:pt x="865632" y="219455"/>
                  </a:lnTo>
                  <a:lnTo>
                    <a:pt x="0" y="219455"/>
                  </a:lnTo>
                  <a:lnTo>
                    <a:pt x="0" y="73151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28949" y="3879341"/>
              <a:ext cx="6883908" cy="144322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Başvurular</a:t>
            </a:r>
            <a:r>
              <a:rPr spc="-90" dirty="0"/>
              <a:t> </a:t>
            </a:r>
            <a:r>
              <a:rPr spc="-10" dirty="0"/>
              <a:t>(Borçlanma)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028950" y="3879341"/>
            <a:ext cx="6884034" cy="1443355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172085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1355"/>
              </a:spcBef>
            </a:pP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Borçlanma</a:t>
            </a:r>
            <a:r>
              <a:rPr sz="1800" b="1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Verdana"/>
                <a:cs typeface="Verdana"/>
              </a:rPr>
              <a:t>Başvurusu:</a:t>
            </a:r>
            <a:endParaRPr sz="1800">
              <a:latin typeface="Verdana"/>
              <a:cs typeface="Verdana"/>
            </a:endParaRPr>
          </a:p>
          <a:p>
            <a:pPr marL="90170" marR="151130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Kurum</a:t>
            </a:r>
            <a:r>
              <a:rPr sz="1800" b="1" spc="-8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personel</a:t>
            </a:r>
            <a:r>
              <a:rPr sz="1800" b="1" spc="-9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birimleri</a:t>
            </a:r>
            <a:r>
              <a:rPr sz="1800" b="1" spc="-9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İlgililerin</a:t>
            </a:r>
            <a:r>
              <a:rPr sz="1800" b="1" spc="-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borçlanma</a:t>
            </a:r>
            <a:r>
              <a:rPr sz="1800" b="1" spc="-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Verdana"/>
                <a:cs typeface="Verdana"/>
              </a:rPr>
              <a:t>talep </a:t>
            </a: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dilekçelerini</a:t>
            </a:r>
            <a:r>
              <a:rPr sz="1800" b="1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aldıktan</a:t>
            </a:r>
            <a:r>
              <a:rPr sz="1800" b="1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sonra</a:t>
            </a:r>
            <a:r>
              <a:rPr sz="1800" b="1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r>
              <a:rPr sz="1800" b="1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alandan</a:t>
            </a:r>
            <a:r>
              <a:rPr sz="1800" b="1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Verdana"/>
                <a:cs typeface="Verdana"/>
              </a:rPr>
              <a:t>borçlanma </a:t>
            </a: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başvurusunda</a:t>
            </a:r>
            <a:r>
              <a:rPr sz="1800" b="1" spc="-1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Verdana"/>
                <a:cs typeface="Verdana"/>
              </a:rPr>
              <a:t>bulunabilirler.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67906" y="1459230"/>
            <a:ext cx="3654552" cy="78486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867906" y="1459230"/>
            <a:ext cx="3655060" cy="78486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1155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10"/>
              </a:spcBef>
            </a:pP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</a:rPr>
              <a:t>T.C.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Kimlik</a:t>
            </a:r>
            <a:r>
              <a:rPr sz="18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numarası</a:t>
            </a:r>
            <a:r>
              <a:rPr sz="18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r>
              <a:rPr sz="18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alana</a:t>
            </a:r>
            <a:endParaRPr sz="18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yazılarak</a:t>
            </a:r>
            <a:r>
              <a:rPr sz="1800" spc="-114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işlem</a:t>
            </a:r>
            <a:r>
              <a:rPr sz="1800" spc="-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başlatılır.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285744" y="1684020"/>
            <a:ext cx="7574280" cy="4799330"/>
            <a:chOff x="3285744" y="1684020"/>
            <a:chExt cx="7574280" cy="4799330"/>
          </a:xfrm>
        </p:grpSpPr>
        <p:sp>
          <p:nvSpPr>
            <p:cNvPr id="13" name="object 13"/>
            <p:cNvSpPr/>
            <p:nvPr/>
          </p:nvSpPr>
          <p:spPr>
            <a:xfrm>
              <a:off x="4968239" y="1684020"/>
              <a:ext cx="1822450" cy="572770"/>
            </a:xfrm>
            <a:custGeom>
              <a:avLst/>
              <a:gdLst/>
              <a:ahLst/>
              <a:cxnLst/>
              <a:rect l="l" t="t" r="r" b="b"/>
              <a:pathLst>
                <a:path w="1822450" h="572769">
                  <a:moveTo>
                    <a:pt x="61849" y="499617"/>
                  </a:moveTo>
                  <a:lnTo>
                    <a:pt x="0" y="558164"/>
                  </a:lnTo>
                  <a:lnTo>
                    <a:pt x="83947" y="572515"/>
                  </a:lnTo>
                  <a:lnTo>
                    <a:pt x="75862" y="545845"/>
                  </a:lnTo>
                  <a:lnTo>
                    <a:pt x="62611" y="545845"/>
                  </a:lnTo>
                  <a:lnTo>
                    <a:pt x="58927" y="533653"/>
                  </a:lnTo>
                  <a:lnTo>
                    <a:pt x="71051" y="529976"/>
                  </a:lnTo>
                  <a:lnTo>
                    <a:pt x="61849" y="499617"/>
                  </a:lnTo>
                  <a:close/>
                </a:path>
                <a:path w="1822450" h="572769">
                  <a:moveTo>
                    <a:pt x="71051" y="529976"/>
                  </a:moveTo>
                  <a:lnTo>
                    <a:pt x="58927" y="533653"/>
                  </a:lnTo>
                  <a:lnTo>
                    <a:pt x="62611" y="545845"/>
                  </a:lnTo>
                  <a:lnTo>
                    <a:pt x="74746" y="542165"/>
                  </a:lnTo>
                  <a:lnTo>
                    <a:pt x="71051" y="529976"/>
                  </a:lnTo>
                  <a:close/>
                </a:path>
                <a:path w="1822450" h="572769">
                  <a:moveTo>
                    <a:pt x="74746" y="542165"/>
                  </a:moveTo>
                  <a:lnTo>
                    <a:pt x="62611" y="545845"/>
                  </a:lnTo>
                  <a:lnTo>
                    <a:pt x="75862" y="545845"/>
                  </a:lnTo>
                  <a:lnTo>
                    <a:pt x="74746" y="542165"/>
                  </a:lnTo>
                  <a:close/>
                </a:path>
                <a:path w="1822450" h="572769">
                  <a:moveTo>
                    <a:pt x="1818386" y="0"/>
                  </a:moveTo>
                  <a:lnTo>
                    <a:pt x="71051" y="529976"/>
                  </a:lnTo>
                  <a:lnTo>
                    <a:pt x="74746" y="542165"/>
                  </a:lnTo>
                  <a:lnTo>
                    <a:pt x="1822068" y="12191"/>
                  </a:lnTo>
                  <a:lnTo>
                    <a:pt x="181838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03954" y="5630417"/>
              <a:ext cx="6643116" cy="83972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203954" y="5630417"/>
              <a:ext cx="6643370" cy="840105"/>
            </a:xfrm>
            <a:custGeom>
              <a:avLst/>
              <a:gdLst/>
              <a:ahLst/>
              <a:cxnLst/>
              <a:rect l="l" t="t" r="r" b="b"/>
              <a:pathLst>
                <a:path w="6643370" h="840104">
                  <a:moveTo>
                    <a:pt x="0" y="419861"/>
                  </a:moveTo>
                  <a:lnTo>
                    <a:pt x="14355" y="380566"/>
                  </a:lnTo>
                  <a:lnTo>
                    <a:pt x="43475" y="351756"/>
                  </a:lnTo>
                  <a:lnTo>
                    <a:pt x="87727" y="323589"/>
                  </a:lnTo>
                  <a:lnTo>
                    <a:pt x="125370" y="305202"/>
                  </a:lnTo>
                  <a:lnTo>
                    <a:pt x="169340" y="287150"/>
                  </a:lnTo>
                  <a:lnTo>
                    <a:pt x="219478" y="269455"/>
                  </a:lnTo>
                  <a:lnTo>
                    <a:pt x="275623" y="252136"/>
                  </a:lnTo>
                  <a:lnTo>
                    <a:pt x="337617" y="235214"/>
                  </a:lnTo>
                  <a:lnTo>
                    <a:pt x="405299" y="218709"/>
                  </a:lnTo>
                  <a:lnTo>
                    <a:pt x="478511" y="202640"/>
                  </a:lnTo>
                  <a:lnTo>
                    <a:pt x="517140" y="194776"/>
                  </a:lnTo>
                  <a:lnTo>
                    <a:pt x="557092" y="187028"/>
                  </a:lnTo>
                  <a:lnTo>
                    <a:pt x="598347" y="179400"/>
                  </a:lnTo>
                  <a:lnTo>
                    <a:pt x="640884" y="171894"/>
                  </a:lnTo>
                  <a:lnTo>
                    <a:pt x="684684" y="164512"/>
                  </a:lnTo>
                  <a:lnTo>
                    <a:pt x="729727" y="157257"/>
                  </a:lnTo>
                  <a:lnTo>
                    <a:pt x="775992" y="150131"/>
                  </a:lnTo>
                  <a:lnTo>
                    <a:pt x="823460" y="143137"/>
                  </a:lnTo>
                  <a:lnTo>
                    <a:pt x="872112" y="136278"/>
                  </a:lnTo>
                  <a:lnTo>
                    <a:pt x="921926" y="129555"/>
                  </a:lnTo>
                  <a:lnTo>
                    <a:pt x="972883" y="122972"/>
                  </a:lnTo>
                  <a:lnTo>
                    <a:pt x="1024963" y="116531"/>
                  </a:lnTo>
                  <a:lnTo>
                    <a:pt x="1078147" y="110234"/>
                  </a:lnTo>
                  <a:lnTo>
                    <a:pt x="1132413" y="104085"/>
                  </a:lnTo>
                  <a:lnTo>
                    <a:pt x="1187743" y="98085"/>
                  </a:lnTo>
                  <a:lnTo>
                    <a:pt x="1244117" y="92237"/>
                  </a:lnTo>
                  <a:lnTo>
                    <a:pt x="1301513" y="86543"/>
                  </a:lnTo>
                  <a:lnTo>
                    <a:pt x="1359913" y="81007"/>
                  </a:lnTo>
                  <a:lnTo>
                    <a:pt x="1419297" y="75630"/>
                  </a:lnTo>
                  <a:lnTo>
                    <a:pt x="1479644" y="70415"/>
                  </a:lnTo>
                  <a:lnTo>
                    <a:pt x="1540935" y="65366"/>
                  </a:lnTo>
                  <a:lnTo>
                    <a:pt x="1603150" y="60483"/>
                  </a:lnTo>
                  <a:lnTo>
                    <a:pt x="1666268" y="55770"/>
                  </a:lnTo>
                  <a:lnTo>
                    <a:pt x="1730270" y="51229"/>
                  </a:lnTo>
                  <a:lnTo>
                    <a:pt x="1795136" y="46863"/>
                  </a:lnTo>
                  <a:lnTo>
                    <a:pt x="1860846" y="42674"/>
                  </a:lnTo>
                  <a:lnTo>
                    <a:pt x="1927380" y="38665"/>
                  </a:lnTo>
                  <a:lnTo>
                    <a:pt x="1994717" y="34838"/>
                  </a:lnTo>
                  <a:lnTo>
                    <a:pt x="2062839" y="31196"/>
                  </a:lnTo>
                  <a:lnTo>
                    <a:pt x="2131726" y="27741"/>
                  </a:lnTo>
                  <a:lnTo>
                    <a:pt x="2201356" y="24476"/>
                  </a:lnTo>
                  <a:lnTo>
                    <a:pt x="2271710" y="21404"/>
                  </a:lnTo>
                  <a:lnTo>
                    <a:pt x="2342769" y="18526"/>
                  </a:lnTo>
                  <a:lnTo>
                    <a:pt x="2414513" y="15846"/>
                  </a:lnTo>
                  <a:lnTo>
                    <a:pt x="2486921" y="13366"/>
                  </a:lnTo>
                  <a:lnTo>
                    <a:pt x="2559973" y="11088"/>
                  </a:lnTo>
                  <a:lnTo>
                    <a:pt x="2633650" y="9015"/>
                  </a:lnTo>
                  <a:lnTo>
                    <a:pt x="2707931" y="7150"/>
                  </a:lnTo>
                  <a:lnTo>
                    <a:pt x="2782798" y="5495"/>
                  </a:lnTo>
                  <a:lnTo>
                    <a:pt x="2858229" y="4052"/>
                  </a:lnTo>
                  <a:lnTo>
                    <a:pt x="2934204" y="2824"/>
                  </a:lnTo>
                  <a:lnTo>
                    <a:pt x="3010705" y="1814"/>
                  </a:lnTo>
                  <a:lnTo>
                    <a:pt x="3087711" y="1024"/>
                  </a:lnTo>
                  <a:lnTo>
                    <a:pt x="3165201" y="456"/>
                  </a:lnTo>
                  <a:lnTo>
                    <a:pt x="3243157" y="114"/>
                  </a:lnTo>
                  <a:lnTo>
                    <a:pt x="3321557" y="0"/>
                  </a:lnTo>
                  <a:lnTo>
                    <a:pt x="3399958" y="114"/>
                  </a:lnTo>
                  <a:lnTo>
                    <a:pt x="3477914" y="456"/>
                  </a:lnTo>
                  <a:lnTo>
                    <a:pt x="3555404" y="1024"/>
                  </a:lnTo>
                  <a:lnTo>
                    <a:pt x="3632410" y="1814"/>
                  </a:lnTo>
                  <a:lnTo>
                    <a:pt x="3708911" y="2824"/>
                  </a:lnTo>
                  <a:lnTo>
                    <a:pt x="3784886" y="4052"/>
                  </a:lnTo>
                  <a:lnTo>
                    <a:pt x="3860317" y="5495"/>
                  </a:lnTo>
                  <a:lnTo>
                    <a:pt x="3935184" y="7150"/>
                  </a:lnTo>
                  <a:lnTo>
                    <a:pt x="4009465" y="9015"/>
                  </a:lnTo>
                  <a:lnTo>
                    <a:pt x="4083142" y="11088"/>
                  </a:lnTo>
                  <a:lnTo>
                    <a:pt x="4156194" y="13366"/>
                  </a:lnTo>
                  <a:lnTo>
                    <a:pt x="4228602" y="15846"/>
                  </a:lnTo>
                  <a:lnTo>
                    <a:pt x="4300346" y="18526"/>
                  </a:lnTo>
                  <a:lnTo>
                    <a:pt x="4371405" y="21404"/>
                  </a:lnTo>
                  <a:lnTo>
                    <a:pt x="4441759" y="24476"/>
                  </a:lnTo>
                  <a:lnTo>
                    <a:pt x="4511389" y="27741"/>
                  </a:lnTo>
                  <a:lnTo>
                    <a:pt x="4580276" y="31196"/>
                  </a:lnTo>
                  <a:lnTo>
                    <a:pt x="4648398" y="34838"/>
                  </a:lnTo>
                  <a:lnTo>
                    <a:pt x="4715735" y="38665"/>
                  </a:lnTo>
                  <a:lnTo>
                    <a:pt x="4782269" y="42674"/>
                  </a:lnTo>
                  <a:lnTo>
                    <a:pt x="4847979" y="46863"/>
                  </a:lnTo>
                  <a:lnTo>
                    <a:pt x="4912845" y="51229"/>
                  </a:lnTo>
                  <a:lnTo>
                    <a:pt x="4976847" y="55770"/>
                  </a:lnTo>
                  <a:lnTo>
                    <a:pt x="5039965" y="60483"/>
                  </a:lnTo>
                  <a:lnTo>
                    <a:pt x="5102180" y="65366"/>
                  </a:lnTo>
                  <a:lnTo>
                    <a:pt x="5163471" y="70415"/>
                  </a:lnTo>
                  <a:lnTo>
                    <a:pt x="5223818" y="75630"/>
                  </a:lnTo>
                  <a:lnTo>
                    <a:pt x="5283202" y="81007"/>
                  </a:lnTo>
                  <a:lnTo>
                    <a:pt x="5341602" y="86543"/>
                  </a:lnTo>
                  <a:lnTo>
                    <a:pt x="5398998" y="92237"/>
                  </a:lnTo>
                  <a:lnTo>
                    <a:pt x="5455372" y="98085"/>
                  </a:lnTo>
                  <a:lnTo>
                    <a:pt x="5510702" y="104085"/>
                  </a:lnTo>
                  <a:lnTo>
                    <a:pt x="5564968" y="110234"/>
                  </a:lnTo>
                  <a:lnTo>
                    <a:pt x="5618152" y="116531"/>
                  </a:lnTo>
                  <a:lnTo>
                    <a:pt x="5670232" y="122972"/>
                  </a:lnTo>
                  <a:lnTo>
                    <a:pt x="5721189" y="129555"/>
                  </a:lnTo>
                  <a:lnTo>
                    <a:pt x="5771003" y="136278"/>
                  </a:lnTo>
                  <a:lnTo>
                    <a:pt x="5819655" y="143137"/>
                  </a:lnTo>
                  <a:lnTo>
                    <a:pt x="5867123" y="150131"/>
                  </a:lnTo>
                  <a:lnTo>
                    <a:pt x="5913388" y="157257"/>
                  </a:lnTo>
                  <a:lnTo>
                    <a:pt x="5958431" y="164512"/>
                  </a:lnTo>
                  <a:lnTo>
                    <a:pt x="6002231" y="171894"/>
                  </a:lnTo>
                  <a:lnTo>
                    <a:pt x="6044768" y="179400"/>
                  </a:lnTo>
                  <a:lnTo>
                    <a:pt x="6086023" y="187028"/>
                  </a:lnTo>
                  <a:lnTo>
                    <a:pt x="6125975" y="194776"/>
                  </a:lnTo>
                  <a:lnTo>
                    <a:pt x="6164604" y="202640"/>
                  </a:lnTo>
                  <a:lnTo>
                    <a:pt x="6201891" y="210619"/>
                  </a:lnTo>
                  <a:lnTo>
                    <a:pt x="6272358" y="226908"/>
                  </a:lnTo>
                  <a:lnTo>
                    <a:pt x="6337216" y="243625"/>
                  </a:lnTo>
                  <a:lnTo>
                    <a:pt x="6396306" y="260748"/>
                  </a:lnTo>
                  <a:lnTo>
                    <a:pt x="6449467" y="278257"/>
                  </a:lnTo>
                  <a:lnTo>
                    <a:pt x="6496541" y="296133"/>
                  </a:lnTo>
                  <a:lnTo>
                    <a:pt x="6537367" y="314355"/>
                  </a:lnTo>
                  <a:lnTo>
                    <a:pt x="6571787" y="332903"/>
                  </a:lnTo>
                  <a:lnTo>
                    <a:pt x="6611055" y="361291"/>
                  </a:lnTo>
                  <a:lnTo>
                    <a:pt x="6639500" y="400096"/>
                  </a:lnTo>
                  <a:lnTo>
                    <a:pt x="6643116" y="419861"/>
                  </a:lnTo>
                  <a:lnTo>
                    <a:pt x="6642208" y="429772"/>
                  </a:lnTo>
                  <a:lnTo>
                    <a:pt x="6620768" y="468827"/>
                  </a:lnTo>
                  <a:lnTo>
                    <a:pt x="6586544" y="497431"/>
                  </a:lnTo>
                  <a:lnTo>
                    <a:pt x="6537367" y="525368"/>
                  </a:lnTo>
                  <a:lnTo>
                    <a:pt x="6496541" y="543590"/>
                  </a:lnTo>
                  <a:lnTo>
                    <a:pt x="6449467" y="561466"/>
                  </a:lnTo>
                  <a:lnTo>
                    <a:pt x="6396306" y="578975"/>
                  </a:lnTo>
                  <a:lnTo>
                    <a:pt x="6337216" y="596098"/>
                  </a:lnTo>
                  <a:lnTo>
                    <a:pt x="6272358" y="612815"/>
                  </a:lnTo>
                  <a:lnTo>
                    <a:pt x="6201891" y="629104"/>
                  </a:lnTo>
                  <a:lnTo>
                    <a:pt x="6164604" y="637083"/>
                  </a:lnTo>
                  <a:lnTo>
                    <a:pt x="6125975" y="644947"/>
                  </a:lnTo>
                  <a:lnTo>
                    <a:pt x="6086023" y="652695"/>
                  </a:lnTo>
                  <a:lnTo>
                    <a:pt x="6044768" y="660323"/>
                  </a:lnTo>
                  <a:lnTo>
                    <a:pt x="6002231" y="667829"/>
                  </a:lnTo>
                  <a:lnTo>
                    <a:pt x="5958431" y="675211"/>
                  </a:lnTo>
                  <a:lnTo>
                    <a:pt x="5913388" y="682466"/>
                  </a:lnTo>
                  <a:lnTo>
                    <a:pt x="5867123" y="689592"/>
                  </a:lnTo>
                  <a:lnTo>
                    <a:pt x="5819655" y="696586"/>
                  </a:lnTo>
                  <a:lnTo>
                    <a:pt x="5771003" y="703445"/>
                  </a:lnTo>
                  <a:lnTo>
                    <a:pt x="5721189" y="710168"/>
                  </a:lnTo>
                  <a:lnTo>
                    <a:pt x="5670232" y="716751"/>
                  </a:lnTo>
                  <a:lnTo>
                    <a:pt x="5618152" y="723192"/>
                  </a:lnTo>
                  <a:lnTo>
                    <a:pt x="5564968" y="729489"/>
                  </a:lnTo>
                  <a:lnTo>
                    <a:pt x="5510702" y="735638"/>
                  </a:lnTo>
                  <a:lnTo>
                    <a:pt x="5455372" y="741638"/>
                  </a:lnTo>
                  <a:lnTo>
                    <a:pt x="5398998" y="747486"/>
                  </a:lnTo>
                  <a:lnTo>
                    <a:pt x="5341602" y="753180"/>
                  </a:lnTo>
                  <a:lnTo>
                    <a:pt x="5283202" y="758716"/>
                  </a:lnTo>
                  <a:lnTo>
                    <a:pt x="5223818" y="764093"/>
                  </a:lnTo>
                  <a:lnTo>
                    <a:pt x="5163471" y="769308"/>
                  </a:lnTo>
                  <a:lnTo>
                    <a:pt x="5102180" y="774357"/>
                  </a:lnTo>
                  <a:lnTo>
                    <a:pt x="5039965" y="779240"/>
                  </a:lnTo>
                  <a:lnTo>
                    <a:pt x="4976847" y="783953"/>
                  </a:lnTo>
                  <a:lnTo>
                    <a:pt x="4912845" y="788494"/>
                  </a:lnTo>
                  <a:lnTo>
                    <a:pt x="4847979" y="792860"/>
                  </a:lnTo>
                  <a:lnTo>
                    <a:pt x="4782269" y="797049"/>
                  </a:lnTo>
                  <a:lnTo>
                    <a:pt x="4715735" y="801058"/>
                  </a:lnTo>
                  <a:lnTo>
                    <a:pt x="4648398" y="804885"/>
                  </a:lnTo>
                  <a:lnTo>
                    <a:pt x="4580276" y="808527"/>
                  </a:lnTo>
                  <a:lnTo>
                    <a:pt x="4511389" y="811982"/>
                  </a:lnTo>
                  <a:lnTo>
                    <a:pt x="4441759" y="815247"/>
                  </a:lnTo>
                  <a:lnTo>
                    <a:pt x="4371405" y="818319"/>
                  </a:lnTo>
                  <a:lnTo>
                    <a:pt x="4300346" y="821197"/>
                  </a:lnTo>
                  <a:lnTo>
                    <a:pt x="4228602" y="823877"/>
                  </a:lnTo>
                  <a:lnTo>
                    <a:pt x="4156194" y="826357"/>
                  </a:lnTo>
                  <a:lnTo>
                    <a:pt x="4083142" y="828635"/>
                  </a:lnTo>
                  <a:lnTo>
                    <a:pt x="4009465" y="830708"/>
                  </a:lnTo>
                  <a:lnTo>
                    <a:pt x="3935184" y="832573"/>
                  </a:lnTo>
                  <a:lnTo>
                    <a:pt x="3860317" y="834228"/>
                  </a:lnTo>
                  <a:lnTo>
                    <a:pt x="3784886" y="835671"/>
                  </a:lnTo>
                  <a:lnTo>
                    <a:pt x="3708911" y="836899"/>
                  </a:lnTo>
                  <a:lnTo>
                    <a:pt x="3632410" y="837909"/>
                  </a:lnTo>
                  <a:lnTo>
                    <a:pt x="3555404" y="838699"/>
                  </a:lnTo>
                  <a:lnTo>
                    <a:pt x="3477914" y="839267"/>
                  </a:lnTo>
                  <a:lnTo>
                    <a:pt x="3399958" y="839609"/>
                  </a:lnTo>
                  <a:lnTo>
                    <a:pt x="3321557" y="839723"/>
                  </a:lnTo>
                  <a:lnTo>
                    <a:pt x="3243157" y="839609"/>
                  </a:lnTo>
                  <a:lnTo>
                    <a:pt x="3165201" y="839267"/>
                  </a:lnTo>
                  <a:lnTo>
                    <a:pt x="3087711" y="838699"/>
                  </a:lnTo>
                  <a:lnTo>
                    <a:pt x="3010705" y="837909"/>
                  </a:lnTo>
                  <a:lnTo>
                    <a:pt x="2934204" y="836899"/>
                  </a:lnTo>
                  <a:lnTo>
                    <a:pt x="2858229" y="835671"/>
                  </a:lnTo>
                  <a:lnTo>
                    <a:pt x="2782798" y="834228"/>
                  </a:lnTo>
                  <a:lnTo>
                    <a:pt x="2707931" y="832573"/>
                  </a:lnTo>
                  <a:lnTo>
                    <a:pt x="2633650" y="830708"/>
                  </a:lnTo>
                  <a:lnTo>
                    <a:pt x="2559973" y="828635"/>
                  </a:lnTo>
                  <a:lnTo>
                    <a:pt x="2486921" y="826357"/>
                  </a:lnTo>
                  <a:lnTo>
                    <a:pt x="2414513" y="823877"/>
                  </a:lnTo>
                  <a:lnTo>
                    <a:pt x="2342769" y="821197"/>
                  </a:lnTo>
                  <a:lnTo>
                    <a:pt x="2271710" y="818319"/>
                  </a:lnTo>
                  <a:lnTo>
                    <a:pt x="2201356" y="815247"/>
                  </a:lnTo>
                  <a:lnTo>
                    <a:pt x="2131726" y="811982"/>
                  </a:lnTo>
                  <a:lnTo>
                    <a:pt x="2062839" y="808527"/>
                  </a:lnTo>
                  <a:lnTo>
                    <a:pt x="1994717" y="804885"/>
                  </a:lnTo>
                  <a:lnTo>
                    <a:pt x="1927380" y="801058"/>
                  </a:lnTo>
                  <a:lnTo>
                    <a:pt x="1860846" y="797049"/>
                  </a:lnTo>
                  <a:lnTo>
                    <a:pt x="1795136" y="792860"/>
                  </a:lnTo>
                  <a:lnTo>
                    <a:pt x="1730270" y="788494"/>
                  </a:lnTo>
                  <a:lnTo>
                    <a:pt x="1666268" y="783953"/>
                  </a:lnTo>
                  <a:lnTo>
                    <a:pt x="1603150" y="779240"/>
                  </a:lnTo>
                  <a:lnTo>
                    <a:pt x="1540935" y="774357"/>
                  </a:lnTo>
                  <a:lnTo>
                    <a:pt x="1479644" y="769308"/>
                  </a:lnTo>
                  <a:lnTo>
                    <a:pt x="1419297" y="764093"/>
                  </a:lnTo>
                  <a:lnTo>
                    <a:pt x="1359913" y="758716"/>
                  </a:lnTo>
                  <a:lnTo>
                    <a:pt x="1301513" y="753180"/>
                  </a:lnTo>
                  <a:lnTo>
                    <a:pt x="1244117" y="747486"/>
                  </a:lnTo>
                  <a:lnTo>
                    <a:pt x="1187743" y="741638"/>
                  </a:lnTo>
                  <a:lnTo>
                    <a:pt x="1132413" y="735638"/>
                  </a:lnTo>
                  <a:lnTo>
                    <a:pt x="1078147" y="729489"/>
                  </a:lnTo>
                  <a:lnTo>
                    <a:pt x="1024963" y="723192"/>
                  </a:lnTo>
                  <a:lnTo>
                    <a:pt x="972883" y="716751"/>
                  </a:lnTo>
                  <a:lnTo>
                    <a:pt x="921926" y="710168"/>
                  </a:lnTo>
                  <a:lnTo>
                    <a:pt x="872112" y="703445"/>
                  </a:lnTo>
                  <a:lnTo>
                    <a:pt x="823460" y="696586"/>
                  </a:lnTo>
                  <a:lnTo>
                    <a:pt x="775992" y="689592"/>
                  </a:lnTo>
                  <a:lnTo>
                    <a:pt x="729727" y="682466"/>
                  </a:lnTo>
                  <a:lnTo>
                    <a:pt x="684684" y="675211"/>
                  </a:lnTo>
                  <a:lnTo>
                    <a:pt x="640884" y="667829"/>
                  </a:lnTo>
                  <a:lnTo>
                    <a:pt x="598347" y="660323"/>
                  </a:lnTo>
                  <a:lnTo>
                    <a:pt x="557092" y="652695"/>
                  </a:lnTo>
                  <a:lnTo>
                    <a:pt x="517140" y="644947"/>
                  </a:lnTo>
                  <a:lnTo>
                    <a:pt x="478511" y="637083"/>
                  </a:lnTo>
                  <a:lnTo>
                    <a:pt x="441224" y="629104"/>
                  </a:lnTo>
                  <a:lnTo>
                    <a:pt x="370757" y="612815"/>
                  </a:lnTo>
                  <a:lnTo>
                    <a:pt x="305899" y="596098"/>
                  </a:lnTo>
                  <a:lnTo>
                    <a:pt x="246809" y="578975"/>
                  </a:lnTo>
                  <a:lnTo>
                    <a:pt x="193648" y="561466"/>
                  </a:lnTo>
                  <a:lnTo>
                    <a:pt x="146574" y="543590"/>
                  </a:lnTo>
                  <a:lnTo>
                    <a:pt x="105748" y="525368"/>
                  </a:lnTo>
                  <a:lnTo>
                    <a:pt x="71328" y="506820"/>
                  </a:lnTo>
                  <a:lnTo>
                    <a:pt x="32060" y="478432"/>
                  </a:lnTo>
                  <a:lnTo>
                    <a:pt x="3615" y="439627"/>
                  </a:lnTo>
                  <a:lnTo>
                    <a:pt x="0" y="419861"/>
                  </a:lnTo>
                  <a:close/>
                </a:path>
              </a:pathLst>
            </a:custGeom>
            <a:ln w="25907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298698" y="5593841"/>
              <a:ext cx="693420" cy="713740"/>
            </a:xfrm>
            <a:custGeom>
              <a:avLst/>
              <a:gdLst/>
              <a:ahLst/>
              <a:cxnLst/>
              <a:rect l="l" t="t" r="r" b="b"/>
              <a:pathLst>
                <a:path w="693420" h="713739">
                  <a:moveTo>
                    <a:pt x="346710" y="0"/>
                  </a:moveTo>
                  <a:lnTo>
                    <a:pt x="264922" y="272427"/>
                  </a:lnTo>
                  <a:lnTo>
                    <a:pt x="0" y="272427"/>
                  </a:lnTo>
                  <a:lnTo>
                    <a:pt x="214249" y="440804"/>
                  </a:lnTo>
                  <a:lnTo>
                    <a:pt x="132461" y="713232"/>
                  </a:lnTo>
                  <a:lnTo>
                    <a:pt x="346710" y="544855"/>
                  </a:lnTo>
                  <a:lnTo>
                    <a:pt x="560959" y="713232"/>
                  </a:lnTo>
                  <a:lnTo>
                    <a:pt x="479171" y="440804"/>
                  </a:lnTo>
                  <a:lnTo>
                    <a:pt x="693419" y="272427"/>
                  </a:lnTo>
                  <a:lnTo>
                    <a:pt x="428498" y="272427"/>
                  </a:lnTo>
                  <a:lnTo>
                    <a:pt x="346710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298698" y="5593841"/>
              <a:ext cx="693420" cy="713740"/>
            </a:xfrm>
            <a:custGeom>
              <a:avLst/>
              <a:gdLst/>
              <a:ahLst/>
              <a:cxnLst/>
              <a:rect l="l" t="t" r="r" b="b"/>
              <a:pathLst>
                <a:path w="693420" h="713739">
                  <a:moveTo>
                    <a:pt x="0" y="272427"/>
                  </a:moveTo>
                  <a:lnTo>
                    <a:pt x="264922" y="272427"/>
                  </a:lnTo>
                  <a:lnTo>
                    <a:pt x="346710" y="0"/>
                  </a:lnTo>
                  <a:lnTo>
                    <a:pt x="428498" y="272427"/>
                  </a:lnTo>
                  <a:lnTo>
                    <a:pt x="693419" y="272427"/>
                  </a:lnTo>
                  <a:lnTo>
                    <a:pt x="479171" y="440804"/>
                  </a:lnTo>
                  <a:lnTo>
                    <a:pt x="560959" y="713232"/>
                  </a:lnTo>
                  <a:lnTo>
                    <a:pt x="346710" y="544855"/>
                  </a:lnTo>
                  <a:lnTo>
                    <a:pt x="132461" y="713232"/>
                  </a:lnTo>
                  <a:lnTo>
                    <a:pt x="214249" y="440804"/>
                  </a:lnTo>
                  <a:lnTo>
                    <a:pt x="0" y="272427"/>
                  </a:lnTo>
                  <a:close/>
                </a:path>
              </a:pathLst>
            </a:custGeom>
            <a:ln w="2590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317363" y="5623652"/>
            <a:ext cx="4411980" cy="85216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110"/>
              </a:spcBef>
            </a:pP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Çalışmalar</a:t>
            </a:r>
            <a:r>
              <a:rPr sz="1800" spc="-9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devam</a:t>
            </a:r>
            <a:r>
              <a:rPr sz="1800" spc="-6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etmekte</a:t>
            </a:r>
            <a:r>
              <a:rPr sz="1800" spc="-4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olup,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sonuçlandığında</a:t>
            </a:r>
            <a:r>
              <a:rPr sz="1800" spc="-8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00AF50"/>
                </a:solidFill>
                <a:latin typeface="Verdana"/>
                <a:cs typeface="Verdana"/>
              </a:rPr>
              <a:t>kılavuzda</a:t>
            </a:r>
            <a:r>
              <a:rPr sz="1800" spc="-10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00AF50"/>
                </a:solidFill>
                <a:latin typeface="Verdana"/>
                <a:cs typeface="Verdana"/>
              </a:rPr>
              <a:t>güncelleme yapılacaktır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47</a:t>
            </a:fld>
            <a:endParaRPr spc="-25" dirty="0"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Kurum</a:t>
            </a:r>
            <a:r>
              <a:rPr spc="-15" dirty="0"/>
              <a:t> </a:t>
            </a:r>
            <a:r>
              <a:rPr spc="-10" dirty="0"/>
              <a:t>mektupları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226629" y="723709"/>
            <a:ext cx="9841230" cy="5715635"/>
            <a:chOff x="1226629" y="723709"/>
            <a:chExt cx="9841230" cy="57156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5963" y="733044"/>
              <a:ext cx="9822180" cy="569671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31391" y="728472"/>
              <a:ext cx="9831705" cy="5706110"/>
            </a:xfrm>
            <a:custGeom>
              <a:avLst/>
              <a:gdLst/>
              <a:ahLst/>
              <a:cxnLst/>
              <a:rect l="l" t="t" r="r" b="b"/>
              <a:pathLst>
                <a:path w="9831705" h="5706110">
                  <a:moveTo>
                    <a:pt x="0" y="5705856"/>
                  </a:moveTo>
                  <a:lnTo>
                    <a:pt x="9831324" y="5705856"/>
                  </a:lnTo>
                  <a:lnTo>
                    <a:pt x="9831324" y="0"/>
                  </a:lnTo>
                  <a:lnTo>
                    <a:pt x="0" y="0"/>
                  </a:lnTo>
                  <a:lnTo>
                    <a:pt x="0" y="5705856"/>
                  </a:lnTo>
                  <a:close/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434078" y="3269741"/>
            <a:ext cx="5712460" cy="1043940"/>
          </a:xfrm>
          <a:prstGeom prst="rect">
            <a:avLst/>
          </a:prstGeom>
          <a:solidFill>
            <a:srgbClr val="89C7DE"/>
          </a:solidFill>
          <a:ln w="25907">
            <a:solidFill>
              <a:srgbClr val="6392A2"/>
            </a:solidFill>
          </a:ln>
        </p:spPr>
        <p:txBody>
          <a:bodyPr vert="horz" wrap="square" lIns="0" tIns="109220" rIns="0" bIns="0" rtlCol="0">
            <a:spAutoFit/>
          </a:bodyPr>
          <a:lstStyle/>
          <a:p>
            <a:pPr marL="260985" marR="263525" indent="9525" algn="ctr">
              <a:lnSpc>
                <a:spcPct val="100000"/>
              </a:lnSpc>
              <a:spcBef>
                <a:spcPts val="860"/>
              </a:spcBef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Kurumumuz</a:t>
            </a:r>
            <a:r>
              <a:rPr sz="18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tarafından</a:t>
            </a: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emeklilik</a:t>
            </a: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işlemleri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sonuçlananların</a:t>
            </a:r>
            <a:r>
              <a:rPr sz="1800" spc="-9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«Emeklilik</a:t>
            </a:r>
            <a:r>
              <a:rPr sz="1800" spc="-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Mektupları»</a:t>
            </a:r>
            <a:r>
              <a:rPr sz="18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son</a:t>
            </a:r>
            <a:r>
              <a:rPr sz="18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</a:rPr>
              <a:t>7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günlük</a:t>
            </a:r>
            <a:r>
              <a:rPr sz="18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listesi</a:t>
            </a:r>
            <a:r>
              <a:rPr sz="1800" spc="-1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r>
              <a:rPr sz="18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alanda</a:t>
            </a:r>
            <a:r>
              <a:rPr sz="18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görüntülenmektedir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84047" y="3494532"/>
            <a:ext cx="966469" cy="311150"/>
            <a:chOff x="384047" y="3494532"/>
            <a:chExt cx="966469" cy="311150"/>
          </a:xfrm>
        </p:grpSpPr>
        <p:sp>
          <p:nvSpPr>
            <p:cNvPr id="8" name="object 8"/>
            <p:cNvSpPr/>
            <p:nvPr/>
          </p:nvSpPr>
          <p:spPr>
            <a:xfrm>
              <a:off x="397001" y="3507486"/>
              <a:ext cx="940435" cy="285115"/>
            </a:xfrm>
            <a:custGeom>
              <a:avLst/>
              <a:gdLst/>
              <a:ahLst/>
              <a:cxnLst/>
              <a:rect l="l" t="t" r="r" b="b"/>
              <a:pathLst>
                <a:path w="940435" h="285114">
                  <a:moveTo>
                    <a:pt x="797813" y="0"/>
                  </a:moveTo>
                  <a:lnTo>
                    <a:pt x="797813" y="71247"/>
                  </a:lnTo>
                  <a:lnTo>
                    <a:pt x="0" y="71247"/>
                  </a:lnTo>
                  <a:lnTo>
                    <a:pt x="0" y="213740"/>
                  </a:lnTo>
                  <a:lnTo>
                    <a:pt x="797813" y="213740"/>
                  </a:lnTo>
                  <a:lnTo>
                    <a:pt x="797813" y="284988"/>
                  </a:lnTo>
                  <a:lnTo>
                    <a:pt x="940307" y="142494"/>
                  </a:lnTo>
                  <a:lnTo>
                    <a:pt x="797813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97001" y="3507486"/>
              <a:ext cx="940435" cy="285115"/>
            </a:xfrm>
            <a:custGeom>
              <a:avLst/>
              <a:gdLst/>
              <a:ahLst/>
              <a:cxnLst/>
              <a:rect l="l" t="t" r="r" b="b"/>
              <a:pathLst>
                <a:path w="940435" h="285114">
                  <a:moveTo>
                    <a:pt x="0" y="71247"/>
                  </a:moveTo>
                  <a:lnTo>
                    <a:pt x="797813" y="71247"/>
                  </a:lnTo>
                  <a:lnTo>
                    <a:pt x="797813" y="0"/>
                  </a:lnTo>
                  <a:lnTo>
                    <a:pt x="940307" y="142494"/>
                  </a:lnTo>
                  <a:lnTo>
                    <a:pt x="797813" y="284988"/>
                  </a:lnTo>
                  <a:lnTo>
                    <a:pt x="797813" y="213740"/>
                  </a:lnTo>
                  <a:lnTo>
                    <a:pt x="0" y="213740"/>
                  </a:lnTo>
                  <a:lnTo>
                    <a:pt x="0" y="71247"/>
                  </a:lnTo>
                  <a:close/>
                </a:path>
              </a:pathLst>
            </a:custGeom>
            <a:ln w="2590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48</a:t>
            </a:fld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Kurum</a:t>
            </a:r>
            <a:r>
              <a:rPr spc="-15" dirty="0"/>
              <a:t> </a:t>
            </a:r>
            <a:r>
              <a:rPr spc="-10" dirty="0"/>
              <a:t>mektupları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226629" y="775525"/>
            <a:ext cx="9841230" cy="5663565"/>
            <a:chOff x="1226629" y="775525"/>
            <a:chExt cx="9841230" cy="56635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5963" y="784859"/>
              <a:ext cx="9822180" cy="564489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31391" y="780287"/>
              <a:ext cx="9831705" cy="5654040"/>
            </a:xfrm>
            <a:custGeom>
              <a:avLst/>
              <a:gdLst/>
              <a:ahLst/>
              <a:cxnLst/>
              <a:rect l="l" t="t" r="r" b="b"/>
              <a:pathLst>
                <a:path w="9831705" h="5654040">
                  <a:moveTo>
                    <a:pt x="0" y="5654040"/>
                  </a:moveTo>
                  <a:lnTo>
                    <a:pt x="9831324" y="5654040"/>
                  </a:lnTo>
                  <a:lnTo>
                    <a:pt x="9831324" y="0"/>
                  </a:lnTo>
                  <a:lnTo>
                    <a:pt x="0" y="0"/>
                  </a:lnTo>
                  <a:lnTo>
                    <a:pt x="0" y="5654040"/>
                  </a:lnTo>
                  <a:close/>
                </a:path>
              </a:pathLst>
            </a:custGeom>
            <a:ln w="9143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93769" y="3243833"/>
              <a:ext cx="7281672" cy="94945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493770" y="3243833"/>
            <a:ext cx="7282180" cy="94996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198755" rIns="0" bIns="0" rtlCol="0">
            <a:spAutoFit/>
          </a:bodyPr>
          <a:lstStyle/>
          <a:p>
            <a:pPr marR="1905" algn="ctr">
              <a:lnSpc>
                <a:spcPct val="100000"/>
              </a:lnSpc>
              <a:spcBef>
                <a:spcPts val="1565"/>
              </a:spcBef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Kurumunuz</a:t>
            </a:r>
            <a:r>
              <a:rPr sz="1800" spc="-9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tarafından</a:t>
            </a:r>
            <a:r>
              <a:rPr sz="1800" spc="-9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emeklilik</a:t>
            </a:r>
            <a:r>
              <a:rPr sz="1800" spc="-9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evrakları</a:t>
            </a:r>
            <a:r>
              <a:rPr sz="1800" spc="-9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gönderilenlerin</a:t>
            </a:r>
            <a:r>
              <a:rPr sz="1800" spc="-8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son</a:t>
            </a:r>
            <a:endParaRPr sz="18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7</a:t>
            </a:r>
            <a:r>
              <a:rPr sz="18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günlük</a:t>
            </a:r>
            <a:r>
              <a:rPr sz="18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listesi</a:t>
            </a:r>
            <a:r>
              <a:rPr sz="1800" spc="-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görüntülenmektedir.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43127" y="3826764"/>
            <a:ext cx="716280" cy="172720"/>
            <a:chOff x="643127" y="3826764"/>
            <a:chExt cx="716280" cy="172720"/>
          </a:xfrm>
        </p:grpSpPr>
        <p:sp>
          <p:nvSpPr>
            <p:cNvPr id="9" name="object 9"/>
            <p:cNvSpPr/>
            <p:nvPr/>
          </p:nvSpPr>
          <p:spPr>
            <a:xfrm>
              <a:off x="656081" y="3839718"/>
              <a:ext cx="690880" cy="146685"/>
            </a:xfrm>
            <a:custGeom>
              <a:avLst/>
              <a:gdLst/>
              <a:ahLst/>
              <a:cxnLst/>
              <a:rect l="l" t="t" r="r" b="b"/>
              <a:pathLst>
                <a:path w="690880" h="146685">
                  <a:moveTo>
                    <a:pt x="617220" y="0"/>
                  </a:moveTo>
                  <a:lnTo>
                    <a:pt x="617220" y="36575"/>
                  </a:lnTo>
                  <a:lnTo>
                    <a:pt x="0" y="36575"/>
                  </a:lnTo>
                  <a:lnTo>
                    <a:pt x="0" y="109727"/>
                  </a:lnTo>
                  <a:lnTo>
                    <a:pt x="617220" y="109727"/>
                  </a:lnTo>
                  <a:lnTo>
                    <a:pt x="617220" y="146303"/>
                  </a:lnTo>
                  <a:lnTo>
                    <a:pt x="690372" y="73151"/>
                  </a:lnTo>
                  <a:lnTo>
                    <a:pt x="617220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56081" y="3839718"/>
              <a:ext cx="690880" cy="146685"/>
            </a:xfrm>
            <a:custGeom>
              <a:avLst/>
              <a:gdLst/>
              <a:ahLst/>
              <a:cxnLst/>
              <a:rect l="l" t="t" r="r" b="b"/>
              <a:pathLst>
                <a:path w="690880" h="146685">
                  <a:moveTo>
                    <a:pt x="0" y="36575"/>
                  </a:moveTo>
                  <a:lnTo>
                    <a:pt x="617220" y="36575"/>
                  </a:lnTo>
                  <a:lnTo>
                    <a:pt x="617220" y="0"/>
                  </a:lnTo>
                  <a:lnTo>
                    <a:pt x="690372" y="73151"/>
                  </a:lnTo>
                  <a:lnTo>
                    <a:pt x="617220" y="146303"/>
                  </a:lnTo>
                  <a:lnTo>
                    <a:pt x="617220" y="109727"/>
                  </a:lnTo>
                  <a:lnTo>
                    <a:pt x="0" y="109727"/>
                  </a:lnTo>
                  <a:lnTo>
                    <a:pt x="0" y="36575"/>
                  </a:lnTo>
                  <a:close/>
                </a:path>
              </a:pathLst>
            </a:custGeom>
            <a:ln w="2590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49</a:t>
            </a:fld>
            <a:endParaRPr spc="-25"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23"/>
            <a:ext cx="12192000" cy="1419860"/>
          </a:xfrm>
          <a:custGeom>
            <a:avLst/>
            <a:gdLst/>
            <a:ahLst/>
            <a:cxnLst/>
            <a:rect l="l" t="t" r="r" b="b"/>
            <a:pathLst>
              <a:path w="12192000" h="1419860">
                <a:moveTo>
                  <a:pt x="12192000" y="0"/>
                </a:moveTo>
                <a:lnTo>
                  <a:pt x="38100" y="0"/>
                </a:lnTo>
                <a:lnTo>
                  <a:pt x="38100" y="1194536"/>
                </a:lnTo>
                <a:lnTo>
                  <a:pt x="0" y="1194562"/>
                </a:lnTo>
                <a:lnTo>
                  <a:pt x="55029" y="1275334"/>
                </a:lnTo>
                <a:lnTo>
                  <a:pt x="446214" y="1295463"/>
                </a:lnTo>
                <a:lnTo>
                  <a:pt x="1026337" y="1321574"/>
                </a:lnTo>
                <a:lnTo>
                  <a:pt x="1662963" y="1347050"/>
                </a:lnTo>
                <a:lnTo>
                  <a:pt x="2237676" y="1367472"/>
                </a:lnTo>
                <a:lnTo>
                  <a:pt x="2768638" y="1383969"/>
                </a:lnTo>
                <a:lnTo>
                  <a:pt x="3179267" y="1394891"/>
                </a:lnTo>
                <a:lnTo>
                  <a:pt x="3522916" y="1402524"/>
                </a:lnTo>
                <a:lnTo>
                  <a:pt x="3943743" y="1409522"/>
                </a:lnTo>
                <a:lnTo>
                  <a:pt x="4485297" y="1415453"/>
                </a:lnTo>
                <a:lnTo>
                  <a:pt x="5094452" y="1418920"/>
                </a:lnTo>
                <a:lnTo>
                  <a:pt x="5820321" y="1419326"/>
                </a:lnTo>
                <a:lnTo>
                  <a:pt x="6656375" y="1415440"/>
                </a:lnTo>
                <a:lnTo>
                  <a:pt x="7534554" y="1406791"/>
                </a:lnTo>
                <a:lnTo>
                  <a:pt x="8193354" y="1397330"/>
                </a:lnTo>
                <a:lnTo>
                  <a:pt x="8747265" y="1386611"/>
                </a:lnTo>
                <a:lnTo>
                  <a:pt x="9508045" y="1368298"/>
                </a:lnTo>
                <a:lnTo>
                  <a:pt x="10382606" y="1343240"/>
                </a:lnTo>
                <a:lnTo>
                  <a:pt x="11180382" y="1316697"/>
                </a:lnTo>
                <a:lnTo>
                  <a:pt x="11750383" y="1294688"/>
                </a:lnTo>
                <a:lnTo>
                  <a:pt x="12051221" y="1281010"/>
                </a:lnTo>
                <a:lnTo>
                  <a:pt x="12131040" y="1276858"/>
                </a:lnTo>
                <a:lnTo>
                  <a:pt x="12083682" y="1222248"/>
                </a:lnTo>
                <a:lnTo>
                  <a:pt x="12192000" y="122224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6C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665" y="0"/>
            <a:ext cx="12193270" cy="6858000"/>
            <a:chOff x="-665" y="0"/>
            <a:chExt cx="12193270" cy="6858000"/>
          </a:xfrm>
        </p:grpSpPr>
        <p:sp>
          <p:nvSpPr>
            <p:cNvPr id="4" name="object 4"/>
            <p:cNvSpPr/>
            <p:nvPr/>
          </p:nvSpPr>
          <p:spPr>
            <a:xfrm>
              <a:off x="0" y="5459476"/>
              <a:ext cx="12192000" cy="1397000"/>
            </a:xfrm>
            <a:custGeom>
              <a:avLst/>
              <a:gdLst/>
              <a:ahLst/>
              <a:cxnLst/>
              <a:rect l="l" t="t" r="r" b="b"/>
              <a:pathLst>
                <a:path w="12192000" h="1397000">
                  <a:moveTo>
                    <a:pt x="12192000" y="199136"/>
                  </a:moveTo>
                  <a:lnTo>
                    <a:pt x="12076570" y="199136"/>
                  </a:lnTo>
                  <a:lnTo>
                    <a:pt x="12131040" y="138315"/>
                  </a:lnTo>
                  <a:lnTo>
                    <a:pt x="12022214" y="132905"/>
                  </a:lnTo>
                  <a:lnTo>
                    <a:pt x="11672189" y="117868"/>
                  </a:lnTo>
                  <a:lnTo>
                    <a:pt x="11081207" y="96278"/>
                  </a:lnTo>
                  <a:lnTo>
                    <a:pt x="10211384" y="68935"/>
                  </a:lnTo>
                  <a:lnTo>
                    <a:pt x="9330677" y="45288"/>
                  </a:lnTo>
                  <a:lnTo>
                    <a:pt x="8576958" y="28536"/>
                  </a:lnTo>
                  <a:lnTo>
                    <a:pt x="8038452" y="19202"/>
                  </a:lnTo>
                  <a:lnTo>
                    <a:pt x="7123798" y="7950"/>
                  </a:lnTo>
                  <a:lnTo>
                    <a:pt x="6238430" y="1612"/>
                  </a:lnTo>
                  <a:lnTo>
                    <a:pt x="5455971" y="0"/>
                  </a:lnTo>
                  <a:lnTo>
                    <a:pt x="4737151" y="2273"/>
                  </a:lnTo>
                  <a:lnTo>
                    <a:pt x="4138447" y="7391"/>
                  </a:lnTo>
                  <a:lnTo>
                    <a:pt x="3634829" y="14503"/>
                  </a:lnTo>
                  <a:lnTo>
                    <a:pt x="3294951" y="21297"/>
                  </a:lnTo>
                  <a:lnTo>
                    <a:pt x="2886595" y="31318"/>
                  </a:lnTo>
                  <a:lnTo>
                    <a:pt x="2355202" y="46774"/>
                  </a:lnTo>
                  <a:lnTo>
                    <a:pt x="1775561" y="66230"/>
                  </a:lnTo>
                  <a:lnTo>
                    <a:pt x="1126871" y="90868"/>
                  </a:lnTo>
                  <a:lnTo>
                    <a:pt x="485673" y="118414"/>
                  </a:lnTo>
                  <a:lnTo>
                    <a:pt x="55029" y="139725"/>
                  </a:lnTo>
                  <a:lnTo>
                    <a:pt x="0" y="217995"/>
                  </a:lnTo>
                  <a:lnTo>
                    <a:pt x="38100" y="218033"/>
                  </a:lnTo>
                  <a:lnTo>
                    <a:pt x="38100" y="1397000"/>
                  </a:lnTo>
                  <a:lnTo>
                    <a:pt x="12192000" y="1397000"/>
                  </a:lnTo>
                  <a:lnTo>
                    <a:pt x="12192000" y="199136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912" y="38100"/>
              <a:ext cx="12084050" cy="6781800"/>
            </a:xfrm>
            <a:custGeom>
              <a:avLst/>
              <a:gdLst/>
              <a:ahLst/>
              <a:cxnLst/>
              <a:rect l="l" t="t" r="r" b="b"/>
              <a:pathLst>
                <a:path w="12084050" h="6781800">
                  <a:moveTo>
                    <a:pt x="0" y="422275"/>
                  </a:moveTo>
                  <a:lnTo>
                    <a:pt x="2841" y="373036"/>
                  </a:lnTo>
                  <a:lnTo>
                    <a:pt x="11152" y="325465"/>
                  </a:lnTo>
                  <a:lnTo>
                    <a:pt x="24618" y="279876"/>
                  </a:lnTo>
                  <a:lnTo>
                    <a:pt x="42922" y="236588"/>
                  </a:lnTo>
                  <a:lnTo>
                    <a:pt x="65745" y="195917"/>
                  </a:lnTo>
                  <a:lnTo>
                    <a:pt x="92772" y="158182"/>
                  </a:lnTo>
                  <a:lnTo>
                    <a:pt x="123686" y="123698"/>
                  </a:lnTo>
                  <a:lnTo>
                    <a:pt x="158170" y="92782"/>
                  </a:lnTo>
                  <a:lnTo>
                    <a:pt x="195907" y="65753"/>
                  </a:lnTo>
                  <a:lnTo>
                    <a:pt x="236581" y="42928"/>
                  </a:lnTo>
                  <a:lnTo>
                    <a:pt x="279873" y="24622"/>
                  </a:lnTo>
                  <a:lnTo>
                    <a:pt x="325469" y="11154"/>
                  </a:lnTo>
                  <a:lnTo>
                    <a:pt x="373050" y="2841"/>
                  </a:lnTo>
                  <a:lnTo>
                    <a:pt x="422300" y="0"/>
                  </a:lnTo>
                  <a:lnTo>
                    <a:pt x="11661521" y="0"/>
                  </a:lnTo>
                  <a:lnTo>
                    <a:pt x="11710759" y="2841"/>
                  </a:lnTo>
                  <a:lnTo>
                    <a:pt x="11758330" y="11154"/>
                  </a:lnTo>
                  <a:lnTo>
                    <a:pt x="11803919" y="24622"/>
                  </a:lnTo>
                  <a:lnTo>
                    <a:pt x="11847207" y="42928"/>
                  </a:lnTo>
                  <a:lnTo>
                    <a:pt x="11887878" y="65753"/>
                  </a:lnTo>
                  <a:lnTo>
                    <a:pt x="11925613" y="92782"/>
                  </a:lnTo>
                  <a:lnTo>
                    <a:pt x="11960098" y="123697"/>
                  </a:lnTo>
                  <a:lnTo>
                    <a:pt x="11991013" y="158182"/>
                  </a:lnTo>
                  <a:lnTo>
                    <a:pt x="12018042" y="195917"/>
                  </a:lnTo>
                  <a:lnTo>
                    <a:pt x="12040867" y="236588"/>
                  </a:lnTo>
                  <a:lnTo>
                    <a:pt x="12059173" y="279876"/>
                  </a:lnTo>
                  <a:lnTo>
                    <a:pt x="12072641" y="325465"/>
                  </a:lnTo>
                  <a:lnTo>
                    <a:pt x="12080954" y="373036"/>
                  </a:lnTo>
                  <a:lnTo>
                    <a:pt x="12083796" y="422275"/>
                  </a:lnTo>
                  <a:lnTo>
                    <a:pt x="12083796" y="6359499"/>
                  </a:lnTo>
                  <a:lnTo>
                    <a:pt x="12080954" y="6408749"/>
                  </a:lnTo>
                  <a:lnTo>
                    <a:pt x="12072641" y="6456330"/>
                  </a:lnTo>
                  <a:lnTo>
                    <a:pt x="12059173" y="6501926"/>
                  </a:lnTo>
                  <a:lnTo>
                    <a:pt x="12040867" y="6545218"/>
                  </a:lnTo>
                  <a:lnTo>
                    <a:pt x="12018042" y="6585891"/>
                  </a:lnTo>
                  <a:lnTo>
                    <a:pt x="11991013" y="6623628"/>
                  </a:lnTo>
                  <a:lnTo>
                    <a:pt x="11960098" y="6658112"/>
                  </a:lnTo>
                  <a:lnTo>
                    <a:pt x="11925613" y="6689026"/>
                  </a:lnTo>
                  <a:lnTo>
                    <a:pt x="11887878" y="6716053"/>
                  </a:lnTo>
                  <a:lnTo>
                    <a:pt x="11847207" y="6738876"/>
                  </a:lnTo>
                  <a:lnTo>
                    <a:pt x="11803919" y="6757179"/>
                  </a:lnTo>
                  <a:lnTo>
                    <a:pt x="11758330" y="6770645"/>
                  </a:lnTo>
                  <a:lnTo>
                    <a:pt x="11710759" y="6778957"/>
                  </a:lnTo>
                  <a:lnTo>
                    <a:pt x="11661521" y="6781798"/>
                  </a:lnTo>
                  <a:lnTo>
                    <a:pt x="422300" y="6781798"/>
                  </a:lnTo>
                  <a:lnTo>
                    <a:pt x="373050" y="6778957"/>
                  </a:lnTo>
                  <a:lnTo>
                    <a:pt x="325469" y="6770645"/>
                  </a:lnTo>
                  <a:lnTo>
                    <a:pt x="279873" y="6757179"/>
                  </a:lnTo>
                  <a:lnTo>
                    <a:pt x="236581" y="6738876"/>
                  </a:lnTo>
                  <a:lnTo>
                    <a:pt x="195907" y="6716053"/>
                  </a:lnTo>
                  <a:lnTo>
                    <a:pt x="158170" y="6689026"/>
                  </a:lnTo>
                  <a:lnTo>
                    <a:pt x="123686" y="6658112"/>
                  </a:lnTo>
                  <a:lnTo>
                    <a:pt x="92772" y="6623628"/>
                  </a:lnTo>
                  <a:lnTo>
                    <a:pt x="65745" y="6585891"/>
                  </a:lnTo>
                  <a:lnTo>
                    <a:pt x="42922" y="6545218"/>
                  </a:lnTo>
                  <a:lnTo>
                    <a:pt x="24618" y="6501926"/>
                  </a:lnTo>
                  <a:lnTo>
                    <a:pt x="11152" y="6456330"/>
                  </a:lnTo>
                  <a:lnTo>
                    <a:pt x="2841" y="6408749"/>
                  </a:lnTo>
                  <a:lnTo>
                    <a:pt x="0" y="6359499"/>
                  </a:lnTo>
                  <a:lnTo>
                    <a:pt x="0" y="422275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660" y="0"/>
              <a:ext cx="12193270" cy="6858000"/>
            </a:xfrm>
            <a:custGeom>
              <a:avLst/>
              <a:gdLst/>
              <a:ahLst/>
              <a:cxnLst/>
              <a:rect l="l" t="t" r="r" b="b"/>
              <a:pathLst>
                <a:path w="12193270" h="6858000">
                  <a:moveTo>
                    <a:pt x="513562" y="6855777"/>
                  </a:moveTo>
                  <a:lnTo>
                    <a:pt x="257060" y="6704012"/>
                  </a:lnTo>
                  <a:lnTo>
                    <a:pt x="64592" y="6552095"/>
                  </a:lnTo>
                  <a:lnTo>
                    <a:pt x="0" y="6323660"/>
                  </a:lnTo>
                  <a:lnTo>
                    <a:pt x="1320" y="6857060"/>
                  </a:lnTo>
                  <a:lnTo>
                    <a:pt x="65354" y="6856895"/>
                  </a:lnTo>
                  <a:lnTo>
                    <a:pt x="513562" y="6855777"/>
                  </a:lnTo>
                  <a:close/>
                </a:path>
                <a:path w="12193270" h="6858000">
                  <a:moveTo>
                    <a:pt x="616356" y="0"/>
                  </a:moveTo>
                  <a:lnTo>
                    <a:pt x="6756" y="0"/>
                  </a:lnTo>
                  <a:lnTo>
                    <a:pt x="6756" y="57150"/>
                  </a:lnTo>
                  <a:lnTo>
                    <a:pt x="6756" y="457200"/>
                  </a:lnTo>
                  <a:lnTo>
                    <a:pt x="180924" y="228600"/>
                  </a:lnTo>
                  <a:lnTo>
                    <a:pt x="355104" y="57150"/>
                  </a:lnTo>
                  <a:lnTo>
                    <a:pt x="616356" y="0"/>
                  </a:lnTo>
                  <a:close/>
                </a:path>
                <a:path w="12193270" h="6858000">
                  <a:moveTo>
                    <a:pt x="12192660" y="6315456"/>
                  </a:moveTo>
                  <a:lnTo>
                    <a:pt x="12023496" y="6626174"/>
                  </a:lnTo>
                  <a:lnTo>
                    <a:pt x="11858396" y="6762521"/>
                  </a:lnTo>
                  <a:lnTo>
                    <a:pt x="11685168" y="6857644"/>
                  </a:lnTo>
                  <a:lnTo>
                    <a:pt x="11704803" y="6858000"/>
                  </a:lnTo>
                  <a:lnTo>
                    <a:pt x="12192660" y="6858000"/>
                  </a:lnTo>
                  <a:lnTo>
                    <a:pt x="12192660" y="6315456"/>
                  </a:lnTo>
                  <a:close/>
                </a:path>
                <a:path w="12193270" h="6858000">
                  <a:moveTo>
                    <a:pt x="12192660" y="0"/>
                  </a:moveTo>
                  <a:lnTo>
                    <a:pt x="12116460" y="0"/>
                  </a:lnTo>
                  <a:lnTo>
                    <a:pt x="11583060" y="0"/>
                  </a:lnTo>
                  <a:lnTo>
                    <a:pt x="11887860" y="130683"/>
                  </a:lnTo>
                  <a:lnTo>
                    <a:pt x="12116460" y="261251"/>
                  </a:lnTo>
                  <a:lnTo>
                    <a:pt x="12192660" y="457200"/>
                  </a:lnTo>
                  <a:lnTo>
                    <a:pt x="12192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240024" cy="138074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93997" y="367411"/>
            <a:ext cx="59289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latin typeface="Calibri"/>
                <a:cs typeface="Calibri"/>
              </a:rPr>
              <a:t>HİTAP</a:t>
            </a:r>
            <a:r>
              <a:rPr sz="4000" b="1" spc="-50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/</a:t>
            </a:r>
            <a:r>
              <a:rPr sz="4000" b="1" spc="-45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Tescil</a:t>
            </a:r>
            <a:r>
              <a:rPr sz="4000" b="1" spc="-40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Entegrasyonu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98590" y="5662980"/>
            <a:ext cx="10287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-50" dirty="0">
                <a:solidFill>
                  <a:srgbClr val="79CDFB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35326" y="1464153"/>
            <a:ext cx="6722109" cy="4049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9730" marR="372110" algn="ctr">
              <a:lnSpc>
                <a:spcPct val="120000"/>
              </a:lnSpc>
              <a:spcBef>
                <a:spcPts val="95"/>
              </a:spcBef>
              <a:tabLst>
                <a:tab pos="2802255" algn="l"/>
              </a:tabLst>
            </a:pPr>
            <a:r>
              <a:rPr sz="4400" b="1" dirty="0">
                <a:solidFill>
                  <a:srgbClr val="046CA6"/>
                </a:solidFill>
                <a:latin typeface="Calibri"/>
                <a:cs typeface="Calibri"/>
              </a:rPr>
              <a:t>Hizmet</a:t>
            </a:r>
            <a:r>
              <a:rPr sz="44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046CA6"/>
                </a:solidFill>
                <a:latin typeface="Calibri"/>
                <a:cs typeface="Calibri"/>
              </a:rPr>
              <a:t>Takip</a:t>
            </a:r>
            <a:r>
              <a:rPr sz="4400" b="1" spc="-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046CA6"/>
                </a:solidFill>
                <a:latin typeface="Calibri"/>
                <a:cs typeface="Calibri"/>
              </a:rPr>
              <a:t>Programı</a:t>
            </a:r>
            <a:r>
              <a:rPr sz="4400" b="1" spc="-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400" b="1" spc="-25" dirty="0">
                <a:solidFill>
                  <a:srgbClr val="046CA6"/>
                </a:solidFill>
                <a:latin typeface="Calibri"/>
                <a:cs typeface="Calibri"/>
              </a:rPr>
              <a:t>ile </a:t>
            </a:r>
            <a:r>
              <a:rPr sz="4400" b="1" dirty="0">
                <a:solidFill>
                  <a:srgbClr val="046CA6"/>
                </a:solidFill>
                <a:latin typeface="Calibri"/>
                <a:cs typeface="Calibri"/>
              </a:rPr>
              <a:t>4/c</a:t>
            </a:r>
            <a:r>
              <a:rPr sz="4400" b="1" spc="-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400" b="1" spc="-10" dirty="0">
                <a:solidFill>
                  <a:srgbClr val="046CA6"/>
                </a:solidFill>
                <a:latin typeface="Calibri"/>
                <a:cs typeface="Calibri"/>
              </a:rPr>
              <a:t>Tescil</a:t>
            </a:r>
            <a:r>
              <a:rPr sz="44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4400" b="1" spc="-10" dirty="0">
                <a:solidFill>
                  <a:srgbClr val="046CA6"/>
                </a:solidFill>
                <a:latin typeface="Calibri"/>
                <a:cs typeface="Calibri"/>
              </a:rPr>
              <a:t>işlemlerinin </a:t>
            </a:r>
            <a:r>
              <a:rPr sz="4400" b="1" dirty="0">
                <a:solidFill>
                  <a:srgbClr val="046CA6"/>
                </a:solidFill>
                <a:latin typeface="Calibri"/>
                <a:cs typeface="Calibri"/>
              </a:rPr>
              <a:t>tek </a:t>
            </a:r>
            <a:r>
              <a:rPr sz="4400" b="1" spc="-10" dirty="0">
                <a:solidFill>
                  <a:srgbClr val="046CA6"/>
                </a:solidFill>
                <a:latin typeface="Calibri"/>
                <a:cs typeface="Calibri"/>
              </a:rPr>
              <a:t>program</a:t>
            </a:r>
            <a:endParaRPr sz="4400">
              <a:latin typeface="Calibri"/>
              <a:cs typeface="Calibri"/>
            </a:endParaRPr>
          </a:p>
          <a:p>
            <a:pPr marL="12700" marR="5080" algn="ctr">
              <a:lnSpc>
                <a:spcPct val="120000"/>
              </a:lnSpc>
              <a:spcBef>
                <a:spcPts val="5"/>
              </a:spcBef>
            </a:pPr>
            <a:r>
              <a:rPr sz="4400" b="1" dirty="0">
                <a:solidFill>
                  <a:srgbClr val="046CA6"/>
                </a:solidFill>
                <a:latin typeface="Calibri"/>
                <a:cs typeface="Calibri"/>
              </a:rPr>
              <a:t>üzerinden</a:t>
            </a:r>
            <a:r>
              <a:rPr sz="44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046CA6"/>
                </a:solidFill>
                <a:latin typeface="Calibri"/>
                <a:cs typeface="Calibri"/>
              </a:rPr>
              <a:t>yapılmasına</a:t>
            </a:r>
            <a:r>
              <a:rPr sz="44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400" b="1" spc="-10" dirty="0">
                <a:solidFill>
                  <a:srgbClr val="046CA6"/>
                </a:solidFill>
                <a:latin typeface="Calibri"/>
                <a:cs typeface="Calibri"/>
              </a:rPr>
              <a:t>ilişkin </a:t>
            </a:r>
            <a:r>
              <a:rPr sz="4400" b="1" dirty="0">
                <a:solidFill>
                  <a:srgbClr val="046CA6"/>
                </a:solidFill>
                <a:latin typeface="Calibri"/>
                <a:cs typeface="Calibri"/>
              </a:rPr>
              <a:t>kullanım</a:t>
            </a:r>
            <a:r>
              <a:rPr sz="44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4400" b="1" spc="-10" dirty="0">
                <a:solidFill>
                  <a:srgbClr val="046CA6"/>
                </a:solidFill>
                <a:latin typeface="Calibri"/>
                <a:cs typeface="Calibri"/>
              </a:rPr>
              <a:t>kılavuzu</a:t>
            </a:r>
            <a:endParaRPr sz="440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Kurum</a:t>
            </a:r>
            <a:r>
              <a:rPr spc="-15" dirty="0"/>
              <a:t> </a:t>
            </a:r>
            <a:r>
              <a:rPr spc="-10" dirty="0"/>
              <a:t>mektupları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39432" y="714565"/>
            <a:ext cx="10478135" cy="5699125"/>
            <a:chOff x="539432" y="714565"/>
            <a:chExt cx="10478135" cy="56991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4147" y="723899"/>
              <a:ext cx="9823704" cy="56799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79575" y="719327"/>
              <a:ext cx="9832975" cy="5689600"/>
            </a:xfrm>
            <a:custGeom>
              <a:avLst/>
              <a:gdLst/>
              <a:ahLst/>
              <a:cxnLst/>
              <a:rect l="l" t="t" r="r" b="b"/>
              <a:pathLst>
                <a:path w="9832975" h="5689600">
                  <a:moveTo>
                    <a:pt x="0" y="5689092"/>
                  </a:moveTo>
                  <a:lnTo>
                    <a:pt x="9832848" y="5689092"/>
                  </a:lnTo>
                  <a:lnTo>
                    <a:pt x="9832848" y="0"/>
                  </a:lnTo>
                  <a:lnTo>
                    <a:pt x="0" y="0"/>
                  </a:lnTo>
                  <a:lnTo>
                    <a:pt x="0" y="5689092"/>
                  </a:lnTo>
                  <a:close/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2449" y="3905250"/>
              <a:ext cx="647700" cy="268605"/>
            </a:xfrm>
            <a:custGeom>
              <a:avLst/>
              <a:gdLst/>
              <a:ahLst/>
              <a:cxnLst/>
              <a:rect l="l" t="t" r="r" b="b"/>
              <a:pathLst>
                <a:path w="647700" h="268604">
                  <a:moveTo>
                    <a:pt x="513588" y="0"/>
                  </a:moveTo>
                  <a:lnTo>
                    <a:pt x="513588" y="67056"/>
                  </a:lnTo>
                  <a:lnTo>
                    <a:pt x="0" y="67056"/>
                  </a:lnTo>
                  <a:lnTo>
                    <a:pt x="0" y="201168"/>
                  </a:lnTo>
                  <a:lnTo>
                    <a:pt x="513588" y="201168"/>
                  </a:lnTo>
                  <a:lnTo>
                    <a:pt x="513588" y="268224"/>
                  </a:lnTo>
                  <a:lnTo>
                    <a:pt x="647700" y="134112"/>
                  </a:lnTo>
                  <a:lnTo>
                    <a:pt x="513588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52449" y="3905250"/>
              <a:ext cx="647700" cy="268605"/>
            </a:xfrm>
            <a:custGeom>
              <a:avLst/>
              <a:gdLst/>
              <a:ahLst/>
              <a:cxnLst/>
              <a:rect l="l" t="t" r="r" b="b"/>
              <a:pathLst>
                <a:path w="647700" h="268604">
                  <a:moveTo>
                    <a:pt x="0" y="67056"/>
                  </a:moveTo>
                  <a:lnTo>
                    <a:pt x="513588" y="67056"/>
                  </a:lnTo>
                  <a:lnTo>
                    <a:pt x="513588" y="0"/>
                  </a:lnTo>
                  <a:lnTo>
                    <a:pt x="647700" y="134112"/>
                  </a:lnTo>
                  <a:lnTo>
                    <a:pt x="513588" y="268224"/>
                  </a:lnTo>
                  <a:lnTo>
                    <a:pt x="513588" y="201168"/>
                  </a:lnTo>
                  <a:lnTo>
                    <a:pt x="0" y="201168"/>
                  </a:lnTo>
                  <a:lnTo>
                    <a:pt x="0" y="67056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82162" y="4312157"/>
              <a:ext cx="7214616" cy="118871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582161" y="4312158"/>
            <a:ext cx="7214870" cy="118872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182245" rIns="0" bIns="0" rtlCol="0">
            <a:spAutoFit/>
          </a:bodyPr>
          <a:lstStyle/>
          <a:p>
            <a:pPr marL="247650" marR="241935" algn="ctr">
              <a:lnSpc>
                <a:spcPct val="100000"/>
              </a:lnSpc>
              <a:spcBef>
                <a:spcPts val="1435"/>
              </a:spcBef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Sorgulanan</a:t>
            </a:r>
            <a:r>
              <a:rPr sz="1800" spc="-10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personelin</a:t>
            </a:r>
            <a:r>
              <a:rPr sz="18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Kurumumuza</a:t>
            </a:r>
            <a:r>
              <a:rPr sz="1800" spc="-9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gönderilen</a:t>
            </a:r>
            <a:r>
              <a:rPr sz="18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«emeklilik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başvuru</a:t>
            </a:r>
            <a:r>
              <a:rPr sz="1800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bilgileri»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ile</a:t>
            </a:r>
            <a:r>
              <a:rPr sz="18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Kurumunuza</a:t>
            </a:r>
            <a:r>
              <a:rPr sz="18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gönderilen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«emeklilik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mektupları»</a:t>
            </a:r>
            <a:r>
              <a:rPr sz="18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birlikte</a:t>
            </a:r>
            <a:r>
              <a:rPr sz="18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alanda</a:t>
            </a:r>
            <a:r>
              <a:rPr sz="18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görüntülenecektir.</a:t>
            </a:r>
            <a:endParaRPr sz="1800">
              <a:latin typeface="Verdana"/>
              <a:cs typeface="Verdan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67906" y="1459230"/>
            <a:ext cx="3217163" cy="56235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867906" y="1459230"/>
            <a:ext cx="3217545" cy="56261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 marL="894715" marR="239395" indent="-650875">
              <a:lnSpc>
                <a:spcPct val="100000"/>
              </a:lnSpc>
              <a:spcBef>
                <a:spcPts val="40"/>
              </a:spcBef>
            </a:pP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</a:rPr>
              <a:t>T.C.</a:t>
            </a:r>
            <a:r>
              <a:rPr sz="18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Kimlik</a:t>
            </a:r>
            <a:r>
              <a:rPr sz="18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numarası</a:t>
            </a:r>
            <a:r>
              <a:rPr sz="1800" spc="-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bu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alana</a:t>
            </a:r>
            <a:r>
              <a:rPr sz="1800" spc="-1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yazılır.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649723" y="1667129"/>
            <a:ext cx="2106295" cy="526415"/>
          </a:xfrm>
          <a:custGeom>
            <a:avLst/>
            <a:gdLst/>
            <a:ahLst/>
            <a:cxnLst/>
            <a:rect l="l" t="t" r="r" b="b"/>
            <a:pathLst>
              <a:path w="2106295" h="526414">
                <a:moveTo>
                  <a:pt x="65277" y="451866"/>
                </a:moveTo>
                <a:lnTo>
                  <a:pt x="0" y="506603"/>
                </a:lnTo>
                <a:lnTo>
                  <a:pt x="82930" y="526034"/>
                </a:lnTo>
                <a:lnTo>
                  <a:pt x="76280" y="498094"/>
                </a:lnTo>
                <a:lnTo>
                  <a:pt x="63246" y="498094"/>
                </a:lnTo>
                <a:lnTo>
                  <a:pt x="60325" y="485648"/>
                </a:lnTo>
                <a:lnTo>
                  <a:pt x="72622" y="482724"/>
                </a:lnTo>
                <a:lnTo>
                  <a:pt x="65277" y="451866"/>
                </a:lnTo>
                <a:close/>
              </a:path>
              <a:path w="2106295" h="526414">
                <a:moveTo>
                  <a:pt x="72622" y="482724"/>
                </a:moveTo>
                <a:lnTo>
                  <a:pt x="60325" y="485648"/>
                </a:lnTo>
                <a:lnTo>
                  <a:pt x="63246" y="498094"/>
                </a:lnTo>
                <a:lnTo>
                  <a:pt x="75582" y="495161"/>
                </a:lnTo>
                <a:lnTo>
                  <a:pt x="72622" y="482724"/>
                </a:lnTo>
                <a:close/>
              </a:path>
              <a:path w="2106295" h="526414">
                <a:moveTo>
                  <a:pt x="75582" y="495161"/>
                </a:moveTo>
                <a:lnTo>
                  <a:pt x="63246" y="498094"/>
                </a:lnTo>
                <a:lnTo>
                  <a:pt x="76280" y="498094"/>
                </a:lnTo>
                <a:lnTo>
                  <a:pt x="75582" y="495161"/>
                </a:lnTo>
                <a:close/>
              </a:path>
              <a:path w="2106295" h="526414">
                <a:moveTo>
                  <a:pt x="2103374" y="0"/>
                </a:moveTo>
                <a:lnTo>
                  <a:pt x="72622" y="482724"/>
                </a:lnTo>
                <a:lnTo>
                  <a:pt x="75582" y="495161"/>
                </a:lnTo>
                <a:lnTo>
                  <a:pt x="2106295" y="12446"/>
                </a:lnTo>
                <a:lnTo>
                  <a:pt x="210337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50</a:t>
            </a:fld>
            <a:endParaRPr spc="-25" dirty="0"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>
                <a:latin typeface="Calibri"/>
                <a:cs typeface="Calibri"/>
              </a:rPr>
              <a:t>HİTAP</a:t>
            </a:r>
            <a:r>
              <a:rPr b="1" spc="-2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Kullanıcı</a:t>
            </a:r>
            <a:r>
              <a:rPr b="1" spc="-5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Yetkilendirme</a:t>
            </a:r>
            <a:r>
              <a:rPr b="1" spc="-40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İşlemleri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15468" y="749808"/>
            <a:ext cx="10742930" cy="5687695"/>
            <a:chOff x="315468" y="749808"/>
            <a:chExt cx="10742930" cy="56876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3856" y="749808"/>
              <a:ext cx="9924288" cy="56875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22953" y="4150613"/>
              <a:ext cx="6848856" cy="188976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822953" y="4150613"/>
              <a:ext cx="6849109" cy="1889760"/>
            </a:xfrm>
            <a:custGeom>
              <a:avLst/>
              <a:gdLst/>
              <a:ahLst/>
              <a:cxnLst/>
              <a:rect l="l" t="t" r="r" b="b"/>
              <a:pathLst>
                <a:path w="6849109" h="1889760">
                  <a:moveTo>
                    <a:pt x="0" y="1889760"/>
                  </a:moveTo>
                  <a:lnTo>
                    <a:pt x="6848856" y="1889760"/>
                  </a:lnTo>
                  <a:lnTo>
                    <a:pt x="6848856" y="0"/>
                  </a:lnTo>
                  <a:lnTo>
                    <a:pt x="0" y="0"/>
                  </a:lnTo>
                  <a:lnTo>
                    <a:pt x="0" y="1889760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12997" y="5091696"/>
              <a:ext cx="6459220" cy="826135"/>
            </a:xfrm>
            <a:custGeom>
              <a:avLst/>
              <a:gdLst/>
              <a:ahLst/>
              <a:cxnLst/>
              <a:rect l="l" t="t" r="r" b="b"/>
              <a:pathLst>
                <a:path w="6459220" h="826135">
                  <a:moveTo>
                    <a:pt x="6458712" y="274269"/>
                  </a:moveTo>
                  <a:lnTo>
                    <a:pt x="5832335" y="274269"/>
                  </a:lnTo>
                  <a:lnTo>
                    <a:pt x="5832335" y="0"/>
                  </a:lnTo>
                  <a:lnTo>
                    <a:pt x="2468880" y="0"/>
                  </a:lnTo>
                  <a:lnTo>
                    <a:pt x="0" y="0"/>
                  </a:lnTo>
                  <a:lnTo>
                    <a:pt x="0" y="274269"/>
                  </a:lnTo>
                  <a:lnTo>
                    <a:pt x="0" y="277355"/>
                  </a:lnTo>
                  <a:lnTo>
                    <a:pt x="0" y="548589"/>
                  </a:lnTo>
                  <a:lnTo>
                    <a:pt x="0" y="551637"/>
                  </a:lnTo>
                  <a:lnTo>
                    <a:pt x="0" y="825957"/>
                  </a:lnTo>
                  <a:lnTo>
                    <a:pt x="2360676" y="825957"/>
                  </a:lnTo>
                  <a:lnTo>
                    <a:pt x="2360676" y="551637"/>
                  </a:lnTo>
                  <a:lnTo>
                    <a:pt x="6458712" y="551637"/>
                  </a:lnTo>
                  <a:lnTo>
                    <a:pt x="6458712" y="274269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28422" y="3597402"/>
              <a:ext cx="806450" cy="251460"/>
            </a:xfrm>
            <a:custGeom>
              <a:avLst/>
              <a:gdLst/>
              <a:ahLst/>
              <a:cxnLst/>
              <a:rect l="l" t="t" r="r" b="b"/>
              <a:pathLst>
                <a:path w="806450" h="251460">
                  <a:moveTo>
                    <a:pt x="680466" y="0"/>
                  </a:moveTo>
                  <a:lnTo>
                    <a:pt x="680466" y="62865"/>
                  </a:lnTo>
                  <a:lnTo>
                    <a:pt x="0" y="62865"/>
                  </a:lnTo>
                  <a:lnTo>
                    <a:pt x="0" y="188595"/>
                  </a:lnTo>
                  <a:lnTo>
                    <a:pt x="680466" y="188595"/>
                  </a:lnTo>
                  <a:lnTo>
                    <a:pt x="680466" y="251460"/>
                  </a:lnTo>
                  <a:lnTo>
                    <a:pt x="806196" y="125730"/>
                  </a:lnTo>
                  <a:lnTo>
                    <a:pt x="680466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28422" y="3597402"/>
              <a:ext cx="806450" cy="251460"/>
            </a:xfrm>
            <a:custGeom>
              <a:avLst/>
              <a:gdLst/>
              <a:ahLst/>
              <a:cxnLst/>
              <a:rect l="l" t="t" r="r" b="b"/>
              <a:pathLst>
                <a:path w="806450" h="251460">
                  <a:moveTo>
                    <a:pt x="0" y="62865"/>
                  </a:moveTo>
                  <a:lnTo>
                    <a:pt x="680466" y="62865"/>
                  </a:lnTo>
                  <a:lnTo>
                    <a:pt x="680466" y="0"/>
                  </a:lnTo>
                  <a:lnTo>
                    <a:pt x="806196" y="125730"/>
                  </a:lnTo>
                  <a:lnTo>
                    <a:pt x="680466" y="251460"/>
                  </a:lnTo>
                  <a:lnTo>
                    <a:pt x="680466" y="188595"/>
                  </a:lnTo>
                  <a:lnTo>
                    <a:pt x="0" y="188595"/>
                  </a:lnTo>
                  <a:lnTo>
                    <a:pt x="0" y="62865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860548" y="1842516"/>
            <a:ext cx="853440" cy="318770"/>
            <a:chOff x="2860548" y="1842516"/>
            <a:chExt cx="853440" cy="318770"/>
          </a:xfrm>
        </p:grpSpPr>
        <p:sp>
          <p:nvSpPr>
            <p:cNvPr id="11" name="object 11"/>
            <p:cNvSpPr/>
            <p:nvPr/>
          </p:nvSpPr>
          <p:spPr>
            <a:xfrm>
              <a:off x="2873502" y="1855470"/>
              <a:ext cx="828040" cy="292735"/>
            </a:xfrm>
            <a:custGeom>
              <a:avLst/>
              <a:gdLst/>
              <a:ahLst/>
              <a:cxnLst/>
              <a:rect l="l" t="t" r="r" b="b"/>
              <a:pathLst>
                <a:path w="828039" h="292735">
                  <a:moveTo>
                    <a:pt x="681227" y="0"/>
                  </a:moveTo>
                  <a:lnTo>
                    <a:pt x="681227" y="73151"/>
                  </a:lnTo>
                  <a:lnTo>
                    <a:pt x="0" y="73151"/>
                  </a:lnTo>
                  <a:lnTo>
                    <a:pt x="0" y="219455"/>
                  </a:lnTo>
                  <a:lnTo>
                    <a:pt x="681227" y="219455"/>
                  </a:lnTo>
                  <a:lnTo>
                    <a:pt x="681227" y="292607"/>
                  </a:lnTo>
                  <a:lnTo>
                    <a:pt x="827532" y="146303"/>
                  </a:lnTo>
                  <a:lnTo>
                    <a:pt x="681227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873502" y="1855470"/>
              <a:ext cx="828040" cy="292735"/>
            </a:xfrm>
            <a:custGeom>
              <a:avLst/>
              <a:gdLst/>
              <a:ahLst/>
              <a:cxnLst/>
              <a:rect l="l" t="t" r="r" b="b"/>
              <a:pathLst>
                <a:path w="828039" h="292735">
                  <a:moveTo>
                    <a:pt x="0" y="73151"/>
                  </a:moveTo>
                  <a:lnTo>
                    <a:pt x="681227" y="73151"/>
                  </a:lnTo>
                  <a:lnTo>
                    <a:pt x="681227" y="0"/>
                  </a:lnTo>
                  <a:lnTo>
                    <a:pt x="827532" y="146303"/>
                  </a:lnTo>
                  <a:lnTo>
                    <a:pt x="681227" y="292607"/>
                  </a:lnTo>
                  <a:lnTo>
                    <a:pt x="681227" y="219455"/>
                  </a:lnTo>
                  <a:lnTo>
                    <a:pt x="0" y="219455"/>
                  </a:lnTo>
                  <a:lnTo>
                    <a:pt x="0" y="73151"/>
                  </a:lnTo>
                  <a:close/>
                </a:path>
              </a:pathLst>
            </a:custGeom>
            <a:ln w="25907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60670" y="1427225"/>
            <a:ext cx="5698235" cy="853439"/>
          </a:xfrm>
          <a:prstGeom prst="rect">
            <a:avLst/>
          </a:prstGeom>
        </p:spPr>
      </p:pic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1124711" y="740663"/>
          <a:ext cx="9933940" cy="56953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31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135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46CA6"/>
                      </a:solidFill>
                      <a:prstDash val="solid"/>
                    </a:lnL>
                    <a:lnR w="9525">
                      <a:solidFill>
                        <a:srgbClr val="046CA6"/>
                      </a:solidFill>
                      <a:prstDash val="solid"/>
                    </a:lnR>
                    <a:lnT w="9525">
                      <a:solidFill>
                        <a:srgbClr val="046CA6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28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46CA6"/>
                      </a:solidFill>
                      <a:prstDash val="solid"/>
                    </a:lnL>
                    <a:lnR w="28575">
                      <a:solidFill>
                        <a:srgbClr val="6392A2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56235" marR="361315" indent="2540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4,</a:t>
                      </a:r>
                      <a:r>
                        <a:rPr sz="1800" spc="-2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5,</a:t>
                      </a:r>
                      <a:r>
                        <a:rPr sz="1800" spc="-2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6,</a:t>
                      </a:r>
                      <a:r>
                        <a:rPr sz="1800" spc="-1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7</a:t>
                      </a:r>
                      <a:r>
                        <a:rPr sz="1800" spc="-1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ve</a:t>
                      </a:r>
                      <a:r>
                        <a:rPr sz="1800" spc="-2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8</a:t>
                      </a:r>
                      <a:r>
                        <a:rPr sz="1800" spc="-1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nolu</a:t>
                      </a:r>
                      <a:r>
                        <a:rPr sz="1800" spc="-2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kullanıcılar</a:t>
                      </a:r>
                      <a:r>
                        <a:rPr sz="1800" spc="-5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için</a:t>
                      </a:r>
                      <a:r>
                        <a:rPr sz="1800" spc="-3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2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yeni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kullanıcı</a:t>
                      </a:r>
                      <a:r>
                        <a:rPr sz="1800" spc="-6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ekleme</a:t>
                      </a:r>
                      <a:r>
                        <a:rPr sz="1800" spc="-4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ve</a:t>
                      </a:r>
                      <a:r>
                        <a:rPr sz="1800" spc="-6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silme</a:t>
                      </a:r>
                      <a:r>
                        <a:rPr sz="1800" spc="-5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işlemi</a:t>
                      </a:r>
                      <a:r>
                        <a:rPr sz="1800" spc="-4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bu</a:t>
                      </a:r>
                      <a:r>
                        <a:rPr sz="1800" spc="-4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alandan yapılacaktır.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12700" marB="0">
                    <a:lnL w="28575">
                      <a:solidFill>
                        <a:srgbClr val="6392A2"/>
                      </a:solidFill>
                      <a:prstDash val="solid"/>
                    </a:lnL>
                    <a:lnR w="9525">
                      <a:solidFill>
                        <a:srgbClr val="6392A2"/>
                      </a:solidFill>
                      <a:prstDash val="solid"/>
                    </a:lnR>
                    <a:lnT w="28575">
                      <a:solidFill>
                        <a:srgbClr val="6392A2"/>
                      </a:solidFill>
                      <a:prstDash val="solid"/>
                    </a:lnT>
                    <a:lnB w="28575">
                      <a:solidFill>
                        <a:srgbClr val="6392A2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1154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18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783840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Kullanıcı</a:t>
                      </a:r>
                      <a:r>
                        <a:rPr sz="1800" b="1" spc="-1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İşlemleri:</a:t>
                      </a:r>
                      <a:endParaRPr sz="1800">
                        <a:latin typeface="Verdana"/>
                        <a:cs typeface="Verdana"/>
                      </a:endParaRPr>
                    </a:p>
                    <a:p>
                      <a:pPr marL="2783840" marR="805815">
                        <a:lnSpc>
                          <a:spcPct val="100000"/>
                        </a:lnSpc>
                        <a:tabLst>
                          <a:tab pos="4142740" algn="l"/>
                        </a:tabLst>
                      </a:pPr>
                      <a:r>
                        <a:rPr sz="1800" b="1" spc="-10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Kurumlar</a:t>
                      </a:r>
                      <a:r>
                        <a:rPr sz="1800" b="1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	kullanıcı</a:t>
                      </a:r>
                      <a:r>
                        <a:rPr sz="1800" b="1" spc="-45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b="1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3</a:t>
                      </a:r>
                      <a:r>
                        <a:rPr sz="1800" b="1" spc="-60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b="1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ile</a:t>
                      </a:r>
                      <a:r>
                        <a:rPr sz="1800" b="1" spc="-40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b="1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programa</a:t>
                      </a:r>
                      <a:r>
                        <a:rPr sz="1800" b="1" spc="-45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girdiklerinde </a:t>
                      </a:r>
                      <a:r>
                        <a:rPr sz="1800" b="1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kullanıcı</a:t>
                      </a:r>
                      <a:r>
                        <a:rPr sz="1800" b="1" spc="-75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b="1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adlarını</a:t>
                      </a:r>
                      <a:r>
                        <a:rPr sz="1800" b="1" spc="-75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b="1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bu</a:t>
                      </a:r>
                      <a:r>
                        <a:rPr sz="1800" b="1" spc="-65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b="1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alandan</a:t>
                      </a:r>
                      <a:r>
                        <a:rPr sz="1800" b="1" spc="-80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çoğaltabileceklerdir. </a:t>
                      </a:r>
                      <a:r>
                        <a:rPr sz="1800" b="1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4,</a:t>
                      </a:r>
                      <a:r>
                        <a:rPr sz="1800" b="1" spc="-10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b="1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5,</a:t>
                      </a:r>
                      <a:r>
                        <a:rPr sz="1800" b="1" spc="-40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b="1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6,</a:t>
                      </a:r>
                      <a:r>
                        <a:rPr sz="1800" b="1" spc="-45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b="1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7</a:t>
                      </a:r>
                      <a:r>
                        <a:rPr sz="1800" b="1" spc="-25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b="1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ve</a:t>
                      </a:r>
                      <a:r>
                        <a:rPr sz="1800" b="1" spc="-20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b="1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8</a:t>
                      </a:r>
                      <a:r>
                        <a:rPr sz="1800" b="1" spc="-35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b="1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nolu</a:t>
                      </a:r>
                      <a:r>
                        <a:rPr sz="1800" b="1" spc="-15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b="1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kullanıcılar</a:t>
                      </a:r>
                      <a:r>
                        <a:rPr sz="1800" b="1" spc="-20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b="1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sadece</a:t>
                      </a:r>
                      <a:r>
                        <a:rPr sz="1800" b="1" spc="-15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HİTAP</a:t>
                      </a:r>
                      <a:endParaRPr sz="1800">
                        <a:latin typeface="Verdana"/>
                        <a:cs typeface="Verdana"/>
                      </a:endParaRPr>
                    </a:p>
                    <a:p>
                      <a:pPr marL="2783840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işlemlerini</a:t>
                      </a:r>
                      <a:r>
                        <a:rPr sz="1800" b="1" spc="-60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b="1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yapabilecek</a:t>
                      </a:r>
                      <a:r>
                        <a:rPr sz="1800" b="1" spc="-30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b="1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olup,</a:t>
                      </a:r>
                      <a:r>
                        <a:rPr sz="1800" b="1" spc="-30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b="1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Tescil</a:t>
                      </a:r>
                      <a:r>
                        <a:rPr sz="1800" b="1" spc="-40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b="1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işlem</a:t>
                      </a:r>
                      <a:r>
                        <a:rPr sz="1800" b="1" spc="-40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yetkileri</a:t>
                      </a:r>
                      <a:endParaRPr sz="1800">
                        <a:latin typeface="Verdana"/>
                        <a:cs typeface="Verdana"/>
                      </a:endParaRPr>
                    </a:p>
                    <a:p>
                      <a:pPr marL="27838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spc="-10" dirty="0">
                          <a:solidFill>
                            <a:srgbClr val="035B8D"/>
                          </a:solidFill>
                          <a:latin typeface="Verdana"/>
                          <a:cs typeface="Verdana"/>
                        </a:rPr>
                        <a:t>bulunmamaktadır.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9525">
                      <a:solidFill>
                        <a:srgbClr val="046CA6"/>
                      </a:solidFill>
                      <a:prstDash val="solid"/>
                    </a:lnL>
                    <a:lnR w="9525">
                      <a:solidFill>
                        <a:srgbClr val="046CA6"/>
                      </a:solidFill>
                      <a:prstDash val="solid"/>
                    </a:lnR>
                    <a:lnB w="9525">
                      <a:solidFill>
                        <a:srgbClr val="046C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object 15"/>
          <p:cNvSpPr/>
          <p:nvPr/>
        </p:nvSpPr>
        <p:spPr>
          <a:xfrm>
            <a:off x="4791455" y="1825625"/>
            <a:ext cx="568960" cy="76200"/>
          </a:xfrm>
          <a:custGeom>
            <a:avLst/>
            <a:gdLst/>
            <a:ahLst/>
            <a:cxnLst/>
            <a:rect l="l" t="t" r="r" b="b"/>
            <a:pathLst>
              <a:path w="568960" h="76200">
                <a:moveTo>
                  <a:pt x="75311" y="0"/>
                </a:moveTo>
                <a:lnTo>
                  <a:pt x="0" y="39624"/>
                </a:lnTo>
                <a:lnTo>
                  <a:pt x="76962" y="76200"/>
                </a:lnTo>
                <a:lnTo>
                  <a:pt x="76279" y="44703"/>
                </a:lnTo>
                <a:lnTo>
                  <a:pt x="63627" y="44703"/>
                </a:lnTo>
                <a:lnTo>
                  <a:pt x="63525" y="39624"/>
                </a:lnTo>
                <a:lnTo>
                  <a:pt x="63411" y="33909"/>
                </a:lnTo>
                <a:lnTo>
                  <a:pt x="63373" y="32003"/>
                </a:lnTo>
                <a:lnTo>
                  <a:pt x="75998" y="31734"/>
                </a:lnTo>
                <a:lnTo>
                  <a:pt x="75311" y="0"/>
                </a:lnTo>
                <a:close/>
              </a:path>
              <a:path w="568960" h="76200">
                <a:moveTo>
                  <a:pt x="75998" y="31734"/>
                </a:moveTo>
                <a:lnTo>
                  <a:pt x="63373" y="32003"/>
                </a:lnTo>
                <a:lnTo>
                  <a:pt x="63411" y="33909"/>
                </a:lnTo>
                <a:lnTo>
                  <a:pt x="63525" y="39624"/>
                </a:lnTo>
                <a:lnTo>
                  <a:pt x="63627" y="44703"/>
                </a:lnTo>
                <a:lnTo>
                  <a:pt x="76273" y="44433"/>
                </a:lnTo>
                <a:lnTo>
                  <a:pt x="76169" y="39624"/>
                </a:lnTo>
                <a:lnTo>
                  <a:pt x="76045" y="33909"/>
                </a:lnTo>
                <a:lnTo>
                  <a:pt x="75998" y="31734"/>
                </a:lnTo>
                <a:close/>
              </a:path>
              <a:path w="568960" h="76200">
                <a:moveTo>
                  <a:pt x="76273" y="44433"/>
                </a:moveTo>
                <a:lnTo>
                  <a:pt x="63627" y="44703"/>
                </a:lnTo>
                <a:lnTo>
                  <a:pt x="76279" y="44703"/>
                </a:lnTo>
                <a:lnTo>
                  <a:pt x="76273" y="44433"/>
                </a:lnTo>
                <a:close/>
              </a:path>
              <a:path w="568960" h="76200">
                <a:moveTo>
                  <a:pt x="568706" y="21209"/>
                </a:moveTo>
                <a:lnTo>
                  <a:pt x="75998" y="31734"/>
                </a:lnTo>
                <a:lnTo>
                  <a:pt x="76045" y="33909"/>
                </a:lnTo>
                <a:lnTo>
                  <a:pt x="76169" y="39624"/>
                </a:lnTo>
                <a:lnTo>
                  <a:pt x="76273" y="44433"/>
                </a:lnTo>
                <a:lnTo>
                  <a:pt x="568960" y="33909"/>
                </a:lnTo>
                <a:lnTo>
                  <a:pt x="568706" y="2120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47715" y="3416808"/>
            <a:ext cx="100583" cy="8991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32676" y="3416808"/>
            <a:ext cx="163068" cy="89915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51</a:t>
            </a:fld>
            <a:endParaRPr spc="-25" dirty="0"/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>
                <a:latin typeface="Calibri"/>
                <a:cs typeface="Calibri"/>
              </a:rPr>
              <a:t>HİTAP</a:t>
            </a:r>
            <a:r>
              <a:rPr b="1" spc="-2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Kullanıcı</a:t>
            </a:r>
            <a:r>
              <a:rPr b="1" spc="-5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Yetkilendirme</a:t>
            </a:r>
            <a:r>
              <a:rPr b="1" spc="-40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İşlemleri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" y="751331"/>
            <a:ext cx="10997184" cy="5687568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1816" y="742187"/>
          <a:ext cx="11006454" cy="56959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77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22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94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46CA6"/>
                      </a:solidFill>
                      <a:prstDash val="solid"/>
                    </a:lnL>
                    <a:lnR w="28575">
                      <a:solidFill>
                        <a:srgbClr val="6392A2"/>
                      </a:solidFill>
                      <a:prstDash val="solid"/>
                    </a:lnR>
                    <a:lnT w="9525">
                      <a:solidFill>
                        <a:srgbClr val="046CA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0805" marR="84455" algn="just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Yetki</a:t>
                      </a:r>
                      <a:r>
                        <a:rPr sz="1800" spc="254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verilecek</a:t>
                      </a:r>
                      <a:r>
                        <a:rPr sz="1800" spc="24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personelin</a:t>
                      </a:r>
                      <a:r>
                        <a:rPr sz="1800" spc="23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kimlik</a:t>
                      </a:r>
                      <a:r>
                        <a:rPr sz="1800" spc="24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ve</a:t>
                      </a:r>
                      <a:r>
                        <a:rPr sz="1800" spc="23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diğer</a:t>
                      </a:r>
                      <a:r>
                        <a:rPr sz="1800" spc="23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bilgileri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doldurularak</a:t>
                      </a:r>
                      <a:r>
                        <a:rPr sz="1800" spc="1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kaydedildiğinden</a:t>
                      </a:r>
                      <a:r>
                        <a:rPr sz="1800" spc="2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yeni</a:t>
                      </a:r>
                      <a:r>
                        <a:rPr sz="1800" spc="2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kullanıcı</a:t>
                      </a:r>
                      <a:r>
                        <a:rPr sz="1800" spc="3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 </a:t>
                      </a:r>
                      <a:r>
                        <a:rPr sz="1800" spc="-2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adı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tanımlanır</a:t>
                      </a:r>
                      <a:r>
                        <a:rPr sz="1800" spc="-4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ve</a:t>
                      </a:r>
                      <a:r>
                        <a:rPr sz="1800" spc="-55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şifresi</a:t>
                      </a:r>
                      <a:r>
                        <a:rPr sz="1800" spc="-2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800" spc="-10" dirty="0">
                          <a:solidFill>
                            <a:srgbClr val="FF0000"/>
                          </a:solidFill>
                          <a:latin typeface="Verdana"/>
                          <a:cs typeface="Verdana"/>
                        </a:rPr>
                        <a:t>bildirilir.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104775" marB="0">
                    <a:lnL w="28575">
                      <a:solidFill>
                        <a:srgbClr val="6392A2"/>
                      </a:solidFill>
                      <a:prstDash val="solid"/>
                    </a:lnL>
                    <a:lnR w="28575">
                      <a:solidFill>
                        <a:srgbClr val="6392A2"/>
                      </a:solidFill>
                      <a:prstDash val="solid"/>
                    </a:lnR>
                    <a:lnT w="9525">
                      <a:solidFill>
                        <a:srgbClr val="6392A2"/>
                      </a:solidFill>
                      <a:prstDash val="solid"/>
                    </a:lnT>
                    <a:lnB w="28575">
                      <a:solidFill>
                        <a:srgbClr val="6392A2"/>
                      </a:solidFill>
                      <a:prstDash val="solid"/>
                    </a:lnB>
                    <a:solidFill>
                      <a:srgbClr val="89C7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6392A2"/>
                      </a:solidFill>
                      <a:prstDash val="solid"/>
                    </a:lnL>
                    <a:lnR w="9525">
                      <a:solidFill>
                        <a:srgbClr val="046CA6"/>
                      </a:solidFill>
                      <a:prstDash val="solid"/>
                    </a:lnR>
                    <a:lnT w="9525">
                      <a:solidFill>
                        <a:srgbClr val="046CA6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6455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46CA6"/>
                      </a:solidFill>
                      <a:prstDash val="solid"/>
                    </a:lnL>
                    <a:lnR w="9525">
                      <a:solidFill>
                        <a:srgbClr val="046CA6"/>
                      </a:solidFill>
                      <a:prstDash val="solid"/>
                    </a:lnR>
                    <a:lnB w="9525">
                      <a:solidFill>
                        <a:srgbClr val="046C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52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2165" y="821245"/>
            <a:ext cx="11148695" cy="5708015"/>
            <a:chOff x="562165" y="821245"/>
            <a:chExt cx="11148695" cy="57080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84147" y="830580"/>
              <a:ext cx="9823704" cy="566166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79576" y="826008"/>
              <a:ext cx="9832975" cy="5671185"/>
            </a:xfrm>
            <a:custGeom>
              <a:avLst/>
              <a:gdLst/>
              <a:ahLst/>
              <a:cxnLst/>
              <a:rect l="l" t="t" r="r" b="b"/>
              <a:pathLst>
                <a:path w="9832975" h="5671185">
                  <a:moveTo>
                    <a:pt x="0" y="5670804"/>
                  </a:moveTo>
                  <a:lnTo>
                    <a:pt x="9832848" y="5670804"/>
                  </a:lnTo>
                  <a:lnTo>
                    <a:pt x="9832848" y="0"/>
                  </a:lnTo>
                  <a:lnTo>
                    <a:pt x="0" y="0"/>
                  </a:lnTo>
                  <a:lnTo>
                    <a:pt x="0" y="5670804"/>
                  </a:lnTo>
                  <a:close/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762" y="1389126"/>
              <a:ext cx="4762499" cy="275234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785745">
              <a:lnSpc>
                <a:spcPct val="100000"/>
              </a:lnSpc>
              <a:spcBef>
                <a:spcPts val="105"/>
              </a:spcBef>
            </a:pPr>
            <a:r>
              <a:rPr b="1" dirty="0">
                <a:latin typeface="Calibri"/>
                <a:cs typeface="Calibri"/>
              </a:rPr>
              <a:t>Yardım</a:t>
            </a:r>
            <a:r>
              <a:rPr b="1" spc="-5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ve</a:t>
            </a:r>
            <a:r>
              <a:rPr b="1" spc="-20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İletişim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096761" y="1389125"/>
            <a:ext cx="4762500" cy="2752725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0"/>
              </a:spcBef>
            </a:pPr>
            <a:r>
              <a:rPr sz="1800" b="1" spc="-10" dirty="0">
                <a:solidFill>
                  <a:srgbClr val="FF0000"/>
                </a:solidFill>
                <a:latin typeface="Verdana"/>
                <a:cs typeface="Verdana"/>
              </a:rPr>
              <a:t>Dokümanlar:</a:t>
            </a:r>
            <a:endParaRPr sz="1800">
              <a:latin typeface="Verdana"/>
              <a:cs typeface="Verdana"/>
            </a:endParaRPr>
          </a:p>
          <a:p>
            <a:pPr marL="91440" marR="756285" indent="77470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Hizmet</a:t>
            </a:r>
            <a:r>
              <a:rPr sz="1800" b="1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Takip</a:t>
            </a:r>
            <a:r>
              <a:rPr sz="1800" b="1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programı</a:t>
            </a:r>
            <a:r>
              <a:rPr sz="1800" b="1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Verdana"/>
                <a:cs typeface="Verdana"/>
              </a:rPr>
              <a:t>eğitim </a:t>
            </a: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slaytlarının</a:t>
            </a:r>
            <a:r>
              <a:rPr sz="1800" b="1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hizmet</a:t>
            </a:r>
            <a:r>
              <a:rPr sz="1800" b="1" spc="-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Verdana"/>
                <a:cs typeface="Verdana"/>
              </a:rPr>
              <a:t>sınıflarını,</a:t>
            </a:r>
            <a:endParaRPr sz="1800">
              <a:latin typeface="Verdana"/>
              <a:cs typeface="Verdana"/>
            </a:endParaRPr>
          </a:p>
          <a:p>
            <a:pPr marL="91440" marR="495300" algn="just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intibakta</a:t>
            </a:r>
            <a:r>
              <a:rPr sz="1800" b="1" spc="-11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yararlanabilecekleri</a:t>
            </a:r>
            <a:r>
              <a:rPr sz="1800" b="1" spc="-114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spc="-25" dirty="0">
                <a:solidFill>
                  <a:srgbClr val="FF0000"/>
                </a:solidFill>
                <a:latin typeface="Verdana"/>
                <a:cs typeface="Verdana"/>
              </a:rPr>
              <a:t>ek </a:t>
            </a: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gösterge</a:t>
            </a:r>
            <a:r>
              <a:rPr sz="1800" b="1" spc="-8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tablolarına</a:t>
            </a:r>
            <a:r>
              <a:rPr sz="1800" b="1" spc="-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r>
              <a:rPr sz="1800" b="1" spc="-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Verdana"/>
                <a:cs typeface="Verdana"/>
              </a:rPr>
              <a:t>alandan ulaşılabilecektir.</a:t>
            </a:r>
            <a:endParaRPr sz="1800">
              <a:latin typeface="Verdana"/>
              <a:cs typeface="Verdana"/>
            </a:endParaRPr>
          </a:p>
          <a:p>
            <a:pPr marL="91440">
              <a:lnSpc>
                <a:spcPct val="100000"/>
              </a:lnSpc>
            </a:pPr>
            <a:r>
              <a:rPr sz="1800" b="1" spc="-10" dirty="0">
                <a:solidFill>
                  <a:srgbClr val="FF0000"/>
                </a:solidFill>
                <a:latin typeface="Verdana"/>
                <a:cs typeface="Verdana"/>
              </a:rPr>
              <a:t>Yardım:</a:t>
            </a:r>
            <a:endParaRPr sz="1800">
              <a:latin typeface="Verdana"/>
              <a:cs typeface="Verdana"/>
            </a:endParaRPr>
          </a:p>
          <a:p>
            <a:pPr marL="91440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Programa</a:t>
            </a:r>
            <a:r>
              <a:rPr sz="1800" b="1" spc="-8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girişte</a:t>
            </a:r>
            <a:r>
              <a:rPr sz="1800" b="1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Verdana"/>
                <a:cs typeface="Verdana"/>
              </a:rPr>
              <a:t>yararlanılabilecek</a:t>
            </a:r>
            <a:endParaRPr sz="1800">
              <a:latin typeface="Verdana"/>
              <a:cs typeface="Verdana"/>
            </a:endParaRPr>
          </a:p>
          <a:p>
            <a:pPr marL="91440">
              <a:lnSpc>
                <a:spcPct val="100000"/>
              </a:lnSpc>
            </a:pP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bilgilere</a:t>
            </a:r>
            <a:r>
              <a:rPr sz="1800" b="1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r>
              <a:rPr sz="1800" b="1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Verdana"/>
                <a:cs typeface="Verdana"/>
              </a:rPr>
              <a:t>ekrandan</a:t>
            </a:r>
            <a:endParaRPr sz="1800">
              <a:latin typeface="Verdana"/>
              <a:cs typeface="Verdana"/>
            </a:endParaRPr>
          </a:p>
          <a:p>
            <a:pPr marL="91440">
              <a:lnSpc>
                <a:spcPct val="100000"/>
              </a:lnSpc>
            </a:pPr>
            <a:r>
              <a:rPr sz="1800" b="1" spc="-10" dirty="0">
                <a:solidFill>
                  <a:srgbClr val="FF0000"/>
                </a:solidFill>
                <a:latin typeface="Verdana"/>
                <a:cs typeface="Verdana"/>
              </a:rPr>
              <a:t>ulaşılabilecektir.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96240" y="4288535"/>
            <a:ext cx="802005" cy="327660"/>
            <a:chOff x="396240" y="4288535"/>
            <a:chExt cx="802005" cy="327660"/>
          </a:xfrm>
        </p:grpSpPr>
        <p:sp>
          <p:nvSpPr>
            <p:cNvPr id="9" name="object 9"/>
            <p:cNvSpPr/>
            <p:nvPr/>
          </p:nvSpPr>
          <p:spPr>
            <a:xfrm>
              <a:off x="409194" y="4301489"/>
              <a:ext cx="775970" cy="302260"/>
            </a:xfrm>
            <a:custGeom>
              <a:avLst/>
              <a:gdLst/>
              <a:ahLst/>
              <a:cxnLst/>
              <a:rect l="l" t="t" r="r" b="b"/>
              <a:pathLst>
                <a:path w="775969" h="302260">
                  <a:moveTo>
                    <a:pt x="624840" y="0"/>
                  </a:moveTo>
                  <a:lnTo>
                    <a:pt x="624840" y="75437"/>
                  </a:lnTo>
                  <a:lnTo>
                    <a:pt x="0" y="75437"/>
                  </a:lnTo>
                  <a:lnTo>
                    <a:pt x="0" y="226314"/>
                  </a:lnTo>
                  <a:lnTo>
                    <a:pt x="624840" y="226314"/>
                  </a:lnTo>
                  <a:lnTo>
                    <a:pt x="624840" y="301752"/>
                  </a:lnTo>
                  <a:lnTo>
                    <a:pt x="775716" y="150876"/>
                  </a:lnTo>
                  <a:lnTo>
                    <a:pt x="624840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09194" y="4301489"/>
              <a:ext cx="775970" cy="302260"/>
            </a:xfrm>
            <a:custGeom>
              <a:avLst/>
              <a:gdLst/>
              <a:ahLst/>
              <a:cxnLst/>
              <a:rect l="l" t="t" r="r" b="b"/>
              <a:pathLst>
                <a:path w="775969" h="302260">
                  <a:moveTo>
                    <a:pt x="0" y="75437"/>
                  </a:moveTo>
                  <a:lnTo>
                    <a:pt x="624840" y="75437"/>
                  </a:lnTo>
                  <a:lnTo>
                    <a:pt x="624840" y="0"/>
                  </a:lnTo>
                  <a:lnTo>
                    <a:pt x="775716" y="150876"/>
                  </a:lnTo>
                  <a:lnTo>
                    <a:pt x="624840" y="301752"/>
                  </a:lnTo>
                  <a:lnTo>
                    <a:pt x="624840" y="226314"/>
                  </a:lnTo>
                  <a:lnTo>
                    <a:pt x="0" y="226314"/>
                  </a:lnTo>
                  <a:lnTo>
                    <a:pt x="0" y="75437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53</a:t>
            </a:fld>
            <a:endParaRPr spc="-25"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676650">
              <a:lnSpc>
                <a:spcPct val="100000"/>
              </a:lnSpc>
              <a:spcBef>
                <a:spcPts val="105"/>
              </a:spcBef>
            </a:pPr>
            <a:r>
              <a:rPr b="1" spc="-10" dirty="0">
                <a:latin typeface="Calibri"/>
                <a:cs typeface="Calibri"/>
              </a:rPr>
              <a:t>İletişim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3810" y="758951"/>
            <a:ext cx="11071225" cy="5680075"/>
            <a:chOff x="-3810" y="758951"/>
            <a:chExt cx="11071225" cy="56800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68095"/>
              <a:ext cx="11058144" cy="566165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63523"/>
              <a:ext cx="11062335" cy="5671185"/>
            </a:xfrm>
            <a:custGeom>
              <a:avLst/>
              <a:gdLst/>
              <a:ahLst/>
              <a:cxnLst/>
              <a:rect l="l" t="t" r="r" b="b"/>
              <a:pathLst>
                <a:path w="11062335" h="5671185">
                  <a:moveTo>
                    <a:pt x="0" y="5670804"/>
                  </a:moveTo>
                  <a:lnTo>
                    <a:pt x="11061954" y="5670804"/>
                  </a:lnTo>
                  <a:lnTo>
                    <a:pt x="11061954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31113" y="4754117"/>
              <a:ext cx="897890" cy="251460"/>
            </a:xfrm>
            <a:custGeom>
              <a:avLst/>
              <a:gdLst/>
              <a:ahLst/>
              <a:cxnLst/>
              <a:rect l="l" t="t" r="r" b="b"/>
              <a:pathLst>
                <a:path w="897890" h="251460">
                  <a:moveTo>
                    <a:pt x="771905" y="0"/>
                  </a:moveTo>
                  <a:lnTo>
                    <a:pt x="771905" y="62864"/>
                  </a:lnTo>
                  <a:lnTo>
                    <a:pt x="0" y="62864"/>
                  </a:lnTo>
                  <a:lnTo>
                    <a:pt x="0" y="188594"/>
                  </a:lnTo>
                  <a:lnTo>
                    <a:pt x="771905" y="188594"/>
                  </a:lnTo>
                  <a:lnTo>
                    <a:pt x="771905" y="251459"/>
                  </a:lnTo>
                  <a:lnTo>
                    <a:pt x="897636" y="125729"/>
                  </a:lnTo>
                  <a:lnTo>
                    <a:pt x="771905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31113" y="4754117"/>
              <a:ext cx="897890" cy="251460"/>
            </a:xfrm>
            <a:custGeom>
              <a:avLst/>
              <a:gdLst/>
              <a:ahLst/>
              <a:cxnLst/>
              <a:rect l="l" t="t" r="r" b="b"/>
              <a:pathLst>
                <a:path w="897890" h="251460">
                  <a:moveTo>
                    <a:pt x="0" y="62864"/>
                  </a:moveTo>
                  <a:lnTo>
                    <a:pt x="771905" y="62864"/>
                  </a:lnTo>
                  <a:lnTo>
                    <a:pt x="771905" y="0"/>
                  </a:lnTo>
                  <a:lnTo>
                    <a:pt x="897636" y="125729"/>
                  </a:lnTo>
                  <a:lnTo>
                    <a:pt x="771905" y="251459"/>
                  </a:lnTo>
                  <a:lnTo>
                    <a:pt x="771905" y="188594"/>
                  </a:lnTo>
                  <a:lnTo>
                    <a:pt x="0" y="188594"/>
                  </a:lnTo>
                  <a:lnTo>
                    <a:pt x="0" y="62864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54</a:t>
            </a:fld>
            <a:endParaRPr spc="-2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KULLANICI</a:t>
            </a:r>
            <a:r>
              <a:rPr spc="-35" dirty="0"/>
              <a:t> </a:t>
            </a:r>
            <a:r>
              <a:rPr dirty="0"/>
              <a:t>BİLGİLERİ</a:t>
            </a:r>
            <a:r>
              <a:rPr spc="-25" dirty="0"/>
              <a:t> </a:t>
            </a:r>
            <a:r>
              <a:rPr dirty="0"/>
              <a:t>VE</a:t>
            </a:r>
            <a:r>
              <a:rPr spc="-50" dirty="0"/>
              <a:t> </a:t>
            </a:r>
            <a:r>
              <a:rPr dirty="0"/>
              <a:t>E-POSTA</a:t>
            </a:r>
            <a:r>
              <a:rPr spc="-65" dirty="0"/>
              <a:t> </a:t>
            </a:r>
            <a:r>
              <a:rPr dirty="0"/>
              <a:t>ADRES</a:t>
            </a:r>
            <a:r>
              <a:rPr spc="-30" dirty="0"/>
              <a:t> </a:t>
            </a:r>
            <a:r>
              <a:rPr spc="-10" dirty="0"/>
              <a:t>BİLGİSİ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4000" y="748093"/>
            <a:ext cx="12200890" cy="5691505"/>
            <a:chOff x="-4000" y="748093"/>
            <a:chExt cx="12200890" cy="56915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57427"/>
              <a:ext cx="12192000" cy="567232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52855"/>
              <a:ext cx="12191365" cy="5681980"/>
            </a:xfrm>
            <a:custGeom>
              <a:avLst/>
              <a:gdLst/>
              <a:ahLst/>
              <a:cxnLst/>
              <a:rect l="l" t="t" r="r" b="b"/>
              <a:pathLst>
                <a:path w="12191365" h="5681980">
                  <a:moveTo>
                    <a:pt x="0" y="5681472"/>
                  </a:moveTo>
                  <a:lnTo>
                    <a:pt x="12191238" y="5681472"/>
                  </a:lnTo>
                </a:path>
                <a:path w="12191365" h="5681980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547604" y="1284731"/>
              <a:ext cx="1175385" cy="1740535"/>
            </a:xfrm>
            <a:custGeom>
              <a:avLst/>
              <a:gdLst/>
              <a:ahLst/>
              <a:cxnLst/>
              <a:rect l="l" t="t" r="r" b="b"/>
              <a:pathLst>
                <a:path w="1175384" h="1740535">
                  <a:moveTo>
                    <a:pt x="31750" y="1663827"/>
                  </a:moveTo>
                  <a:lnTo>
                    <a:pt x="0" y="1663827"/>
                  </a:lnTo>
                  <a:lnTo>
                    <a:pt x="38100" y="1740027"/>
                  </a:lnTo>
                  <a:lnTo>
                    <a:pt x="69850" y="1676527"/>
                  </a:lnTo>
                  <a:lnTo>
                    <a:pt x="31750" y="1676527"/>
                  </a:lnTo>
                  <a:lnTo>
                    <a:pt x="31750" y="1663827"/>
                  </a:lnTo>
                  <a:close/>
                </a:path>
                <a:path w="1175384" h="1740535">
                  <a:moveTo>
                    <a:pt x="1162430" y="863726"/>
                  </a:moveTo>
                  <a:lnTo>
                    <a:pt x="34544" y="863726"/>
                  </a:lnTo>
                  <a:lnTo>
                    <a:pt x="31750" y="866520"/>
                  </a:lnTo>
                  <a:lnTo>
                    <a:pt x="31750" y="1676527"/>
                  </a:lnTo>
                  <a:lnTo>
                    <a:pt x="44450" y="1676527"/>
                  </a:lnTo>
                  <a:lnTo>
                    <a:pt x="44450" y="876426"/>
                  </a:lnTo>
                  <a:lnTo>
                    <a:pt x="38100" y="876426"/>
                  </a:lnTo>
                  <a:lnTo>
                    <a:pt x="44450" y="870076"/>
                  </a:lnTo>
                  <a:lnTo>
                    <a:pt x="1162430" y="870076"/>
                  </a:lnTo>
                  <a:lnTo>
                    <a:pt x="1162430" y="863726"/>
                  </a:lnTo>
                  <a:close/>
                </a:path>
                <a:path w="1175384" h="1740535">
                  <a:moveTo>
                    <a:pt x="76200" y="1663827"/>
                  </a:moveTo>
                  <a:lnTo>
                    <a:pt x="44450" y="1663827"/>
                  </a:lnTo>
                  <a:lnTo>
                    <a:pt x="44450" y="1676527"/>
                  </a:lnTo>
                  <a:lnTo>
                    <a:pt x="69850" y="1676527"/>
                  </a:lnTo>
                  <a:lnTo>
                    <a:pt x="76200" y="1663827"/>
                  </a:lnTo>
                  <a:close/>
                </a:path>
                <a:path w="1175384" h="1740535">
                  <a:moveTo>
                    <a:pt x="44450" y="870076"/>
                  </a:moveTo>
                  <a:lnTo>
                    <a:pt x="38100" y="876426"/>
                  </a:lnTo>
                  <a:lnTo>
                    <a:pt x="44450" y="876426"/>
                  </a:lnTo>
                  <a:lnTo>
                    <a:pt x="44450" y="870076"/>
                  </a:lnTo>
                  <a:close/>
                </a:path>
                <a:path w="1175384" h="1740535">
                  <a:moveTo>
                    <a:pt x="1175130" y="863726"/>
                  </a:moveTo>
                  <a:lnTo>
                    <a:pt x="1168780" y="863726"/>
                  </a:lnTo>
                  <a:lnTo>
                    <a:pt x="1162430" y="870076"/>
                  </a:lnTo>
                  <a:lnTo>
                    <a:pt x="44450" y="870076"/>
                  </a:lnTo>
                  <a:lnTo>
                    <a:pt x="44450" y="876426"/>
                  </a:lnTo>
                  <a:lnTo>
                    <a:pt x="1172337" y="876426"/>
                  </a:lnTo>
                  <a:lnTo>
                    <a:pt x="1175130" y="873505"/>
                  </a:lnTo>
                  <a:lnTo>
                    <a:pt x="1175130" y="863726"/>
                  </a:lnTo>
                  <a:close/>
                </a:path>
                <a:path w="1175384" h="1740535">
                  <a:moveTo>
                    <a:pt x="1175130" y="0"/>
                  </a:moveTo>
                  <a:lnTo>
                    <a:pt x="1162430" y="0"/>
                  </a:lnTo>
                  <a:lnTo>
                    <a:pt x="1162430" y="870076"/>
                  </a:lnTo>
                  <a:lnTo>
                    <a:pt x="1168780" y="863726"/>
                  </a:lnTo>
                  <a:lnTo>
                    <a:pt x="1175130" y="863726"/>
                  </a:lnTo>
                  <a:lnTo>
                    <a:pt x="117513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87790" y="3429761"/>
              <a:ext cx="2851404" cy="62179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987790" y="3429761"/>
              <a:ext cx="2851785" cy="622300"/>
            </a:xfrm>
            <a:custGeom>
              <a:avLst/>
              <a:gdLst/>
              <a:ahLst/>
              <a:cxnLst/>
              <a:rect l="l" t="t" r="r" b="b"/>
              <a:pathLst>
                <a:path w="2851784" h="622300">
                  <a:moveTo>
                    <a:pt x="0" y="103632"/>
                  </a:moveTo>
                  <a:lnTo>
                    <a:pt x="8137" y="63275"/>
                  </a:lnTo>
                  <a:lnTo>
                    <a:pt x="30337" y="30337"/>
                  </a:lnTo>
                  <a:lnTo>
                    <a:pt x="63275" y="8137"/>
                  </a:lnTo>
                  <a:lnTo>
                    <a:pt x="103631" y="0"/>
                  </a:lnTo>
                  <a:lnTo>
                    <a:pt x="2747771" y="0"/>
                  </a:lnTo>
                  <a:lnTo>
                    <a:pt x="2788128" y="8137"/>
                  </a:lnTo>
                  <a:lnTo>
                    <a:pt x="2821066" y="30337"/>
                  </a:lnTo>
                  <a:lnTo>
                    <a:pt x="2843266" y="63275"/>
                  </a:lnTo>
                  <a:lnTo>
                    <a:pt x="2851404" y="103632"/>
                  </a:lnTo>
                  <a:lnTo>
                    <a:pt x="2851404" y="518160"/>
                  </a:lnTo>
                  <a:lnTo>
                    <a:pt x="2843266" y="558516"/>
                  </a:lnTo>
                  <a:lnTo>
                    <a:pt x="2821066" y="591454"/>
                  </a:lnTo>
                  <a:lnTo>
                    <a:pt x="2788128" y="613654"/>
                  </a:lnTo>
                  <a:lnTo>
                    <a:pt x="2747771" y="621792"/>
                  </a:lnTo>
                  <a:lnTo>
                    <a:pt x="103631" y="621792"/>
                  </a:lnTo>
                  <a:lnTo>
                    <a:pt x="63275" y="613654"/>
                  </a:lnTo>
                  <a:lnTo>
                    <a:pt x="30337" y="591454"/>
                  </a:lnTo>
                  <a:lnTo>
                    <a:pt x="8137" y="558516"/>
                  </a:lnTo>
                  <a:lnTo>
                    <a:pt x="0" y="518160"/>
                  </a:lnTo>
                  <a:lnTo>
                    <a:pt x="0" y="103632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155430" y="3543680"/>
            <a:ext cx="251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00" marR="5080" indent="-3048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KULLANICI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BİLGİLERİ</a:t>
            </a:r>
            <a:r>
              <a:rPr sz="12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BURADAN GÖRÜNTÜLENMEKTEDİR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702051" y="3331464"/>
            <a:ext cx="5285740" cy="733425"/>
            <a:chOff x="2702051" y="3331464"/>
            <a:chExt cx="5285740" cy="73342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15005" y="3344418"/>
              <a:ext cx="5259324" cy="70713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715005" y="3344418"/>
              <a:ext cx="5259705" cy="707390"/>
            </a:xfrm>
            <a:custGeom>
              <a:avLst/>
              <a:gdLst/>
              <a:ahLst/>
              <a:cxnLst/>
              <a:rect l="l" t="t" r="r" b="b"/>
              <a:pathLst>
                <a:path w="5259705" h="707389">
                  <a:moveTo>
                    <a:pt x="0" y="117856"/>
                  </a:moveTo>
                  <a:lnTo>
                    <a:pt x="9253" y="71955"/>
                  </a:lnTo>
                  <a:lnTo>
                    <a:pt x="34496" y="34496"/>
                  </a:lnTo>
                  <a:lnTo>
                    <a:pt x="71955" y="9253"/>
                  </a:lnTo>
                  <a:lnTo>
                    <a:pt x="117856" y="0"/>
                  </a:lnTo>
                  <a:lnTo>
                    <a:pt x="5141468" y="0"/>
                  </a:lnTo>
                  <a:lnTo>
                    <a:pt x="5187368" y="9253"/>
                  </a:lnTo>
                  <a:lnTo>
                    <a:pt x="5224827" y="34496"/>
                  </a:lnTo>
                  <a:lnTo>
                    <a:pt x="5250070" y="71955"/>
                  </a:lnTo>
                  <a:lnTo>
                    <a:pt x="5259324" y="117856"/>
                  </a:lnTo>
                  <a:lnTo>
                    <a:pt x="5259324" y="589280"/>
                  </a:lnTo>
                  <a:lnTo>
                    <a:pt x="5250070" y="635180"/>
                  </a:lnTo>
                  <a:lnTo>
                    <a:pt x="5224827" y="672639"/>
                  </a:lnTo>
                  <a:lnTo>
                    <a:pt x="5187368" y="697882"/>
                  </a:lnTo>
                  <a:lnTo>
                    <a:pt x="5141468" y="707136"/>
                  </a:lnTo>
                  <a:lnTo>
                    <a:pt x="117856" y="707136"/>
                  </a:lnTo>
                  <a:lnTo>
                    <a:pt x="71955" y="697882"/>
                  </a:lnTo>
                  <a:lnTo>
                    <a:pt x="34496" y="672639"/>
                  </a:lnTo>
                  <a:lnTo>
                    <a:pt x="9253" y="635180"/>
                  </a:lnTo>
                  <a:lnTo>
                    <a:pt x="0" y="589280"/>
                  </a:lnTo>
                  <a:lnTo>
                    <a:pt x="0" y="117856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888995" y="3409315"/>
            <a:ext cx="49060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065" marR="130810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r>
              <a:rPr sz="12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ALANA</a:t>
            </a:r>
            <a:r>
              <a:rPr sz="12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KURUMSAL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EPOSTA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ADRESİ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GİRİLMESİ</a:t>
            </a:r>
            <a:r>
              <a:rPr sz="12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HALİNDE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HİTAP</a:t>
            </a:r>
            <a:r>
              <a:rPr sz="12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TARAFINDAN</a:t>
            </a:r>
            <a:r>
              <a:rPr sz="12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DUYURULARIN</a:t>
            </a:r>
            <a:r>
              <a:rPr sz="1200" spc="-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GÖNDERİLMESİ</a:t>
            </a:r>
            <a:r>
              <a:rPr sz="1200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VE</a:t>
            </a:r>
            <a:endParaRPr sz="12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KURUMUNUZLA</a:t>
            </a:r>
            <a:r>
              <a:rPr sz="12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İLETİŞİME</a:t>
            </a:r>
            <a:r>
              <a:rPr sz="12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GEÇİLMESİ</a:t>
            </a:r>
            <a:r>
              <a:rPr sz="12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SAĞLANMIŞ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OLACAKTIR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605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55</a:t>
            </a:fld>
            <a:endParaRPr spc="-25"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73152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67842" y="192938"/>
            <a:ext cx="4219575" cy="65728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ts val="3045"/>
              </a:lnSpc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İlk</a:t>
            </a:r>
            <a:r>
              <a:rPr sz="3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kayıt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75"/>
              </a:spcBef>
            </a:pP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1200" b="1" dirty="0">
                <a:solidFill>
                  <a:srgbClr val="046CA6"/>
                </a:solidFill>
                <a:latin typeface="Arial"/>
                <a:cs typeface="Arial"/>
              </a:rPr>
              <a:t>28</a:t>
            </a:r>
            <a:r>
              <a:rPr sz="1200" b="1" spc="-25" dirty="0">
                <a:solidFill>
                  <a:srgbClr val="046CA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46CA6"/>
                </a:solidFill>
                <a:latin typeface="Arial"/>
                <a:cs typeface="Arial"/>
              </a:rPr>
              <a:t>Temmuz</a:t>
            </a:r>
            <a:r>
              <a:rPr sz="1200" b="1" spc="-45" dirty="0">
                <a:solidFill>
                  <a:srgbClr val="046CA6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046CA6"/>
                </a:solidFill>
                <a:latin typeface="Arial"/>
                <a:cs typeface="Arial"/>
              </a:rPr>
              <a:t>2020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395964" y="6570980"/>
            <a:ext cx="2419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solidFill>
                  <a:srgbClr val="046CA6"/>
                </a:solidFill>
                <a:latin typeface="Verdana"/>
                <a:cs typeface="Verdana"/>
              </a:rPr>
              <a:t>59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İLK</a:t>
            </a:r>
            <a:r>
              <a:rPr spc="-40" dirty="0"/>
              <a:t> </a:t>
            </a:r>
            <a:r>
              <a:rPr spc="-10" dirty="0"/>
              <a:t>TESCİL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41604"/>
            <a:ext cx="11961114" cy="574319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107168" y="5859779"/>
            <a:ext cx="1130935" cy="2362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327660">
              <a:lnSpc>
                <a:spcPts val="1860"/>
              </a:lnSpc>
            </a:pPr>
            <a:r>
              <a:rPr sz="1800" spc="-25" dirty="0">
                <a:latin typeface="Verdana"/>
                <a:cs typeface="Verdana"/>
              </a:rPr>
              <a:t>…/…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17976" y="1563624"/>
            <a:ext cx="925194" cy="129539"/>
          </a:xfrm>
          <a:custGeom>
            <a:avLst/>
            <a:gdLst/>
            <a:ahLst/>
            <a:cxnLst/>
            <a:rect l="l" t="t" r="r" b="b"/>
            <a:pathLst>
              <a:path w="925195" h="129539">
                <a:moveTo>
                  <a:pt x="462534" y="0"/>
                </a:moveTo>
                <a:lnTo>
                  <a:pt x="387521" y="846"/>
                </a:lnTo>
                <a:lnTo>
                  <a:pt x="316358" y="3297"/>
                </a:lnTo>
                <a:lnTo>
                  <a:pt x="249996" y="7221"/>
                </a:lnTo>
                <a:lnTo>
                  <a:pt x="189390" y="12484"/>
                </a:lnTo>
                <a:lnTo>
                  <a:pt x="135493" y="18954"/>
                </a:lnTo>
                <a:lnTo>
                  <a:pt x="89257" y="26499"/>
                </a:lnTo>
                <a:lnTo>
                  <a:pt x="51637" y="34985"/>
                </a:lnTo>
                <a:lnTo>
                  <a:pt x="6055" y="54253"/>
                </a:lnTo>
                <a:lnTo>
                  <a:pt x="0" y="64770"/>
                </a:lnTo>
                <a:lnTo>
                  <a:pt x="6055" y="75286"/>
                </a:lnTo>
                <a:lnTo>
                  <a:pt x="51637" y="94554"/>
                </a:lnTo>
                <a:lnTo>
                  <a:pt x="89257" y="103040"/>
                </a:lnTo>
                <a:lnTo>
                  <a:pt x="135493" y="110585"/>
                </a:lnTo>
                <a:lnTo>
                  <a:pt x="189390" y="117055"/>
                </a:lnTo>
                <a:lnTo>
                  <a:pt x="249996" y="122318"/>
                </a:lnTo>
                <a:lnTo>
                  <a:pt x="316358" y="126242"/>
                </a:lnTo>
                <a:lnTo>
                  <a:pt x="387521" y="128693"/>
                </a:lnTo>
                <a:lnTo>
                  <a:pt x="462534" y="129539"/>
                </a:lnTo>
                <a:lnTo>
                  <a:pt x="537546" y="128693"/>
                </a:lnTo>
                <a:lnTo>
                  <a:pt x="608709" y="126242"/>
                </a:lnTo>
                <a:lnTo>
                  <a:pt x="675071" y="122318"/>
                </a:lnTo>
                <a:lnTo>
                  <a:pt x="735677" y="117055"/>
                </a:lnTo>
                <a:lnTo>
                  <a:pt x="789574" y="110585"/>
                </a:lnTo>
                <a:lnTo>
                  <a:pt x="835810" y="103040"/>
                </a:lnTo>
                <a:lnTo>
                  <a:pt x="873430" y="94554"/>
                </a:lnTo>
                <a:lnTo>
                  <a:pt x="919012" y="75286"/>
                </a:lnTo>
                <a:lnTo>
                  <a:pt x="925068" y="64770"/>
                </a:lnTo>
                <a:lnTo>
                  <a:pt x="919012" y="54253"/>
                </a:lnTo>
                <a:lnTo>
                  <a:pt x="873430" y="34985"/>
                </a:lnTo>
                <a:lnTo>
                  <a:pt x="835810" y="26499"/>
                </a:lnTo>
                <a:lnTo>
                  <a:pt x="789574" y="18954"/>
                </a:lnTo>
                <a:lnTo>
                  <a:pt x="735677" y="12484"/>
                </a:lnTo>
                <a:lnTo>
                  <a:pt x="675071" y="7221"/>
                </a:lnTo>
                <a:lnTo>
                  <a:pt x="608709" y="3297"/>
                </a:lnTo>
                <a:lnTo>
                  <a:pt x="537546" y="846"/>
                </a:lnTo>
                <a:lnTo>
                  <a:pt x="46253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002404" y="1614677"/>
            <a:ext cx="156845" cy="147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spc="-25" dirty="0">
                <a:solidFill>
                  <a:srgbClr val="FFFFFF"/>
                </a:solidFill>
                <a:latin typeface="Verdana"/>
                <a:cs typeface="Verdana"/>
              </a:rPr>
              <a:t>99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97223" y="3293364"/>
            <a:ext cx="550545" cy="20891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3815" rIns="0" bIns="0" rtlCol="0">
            <a:spAutoFit/>
          </a:bodyPr>
          <a:lstStyle/>
          <a:p>
            <a:pPr marL="142240">
              <a:lnSpc>
                <a:spcPct val="100000"/>
              </a:lnSpc>
              <a:spcBef>
                <a:spcPts val="345"/>
              </a:spcBef>
            </a:pPr>
            <a:r>
              <a:rPr sz="800" spc="-20" dirty="0">
                <a:latin typeface="Verdana"/>
                <a:cs typeface="Verdana"/>
              </a:rPr>
              <a:t>AYŞE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97223" y="2078735"/>
            <a:ext cx="923925" cy="27432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762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600"/>
              </a:spcBef>
            </a:pPr>
            <a:r>
              <a:rPr sz="800" spc="-10" dirty="0">
                <a:latin typeface="Verdana"/>
                <a:cs typeface="Verdana"/>
              </a:rPr>
              <a:t>11111111111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97223" y="3933444"/>
            <a:ext cx="1188720" cy="20891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254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35"/>
              </a:spcBef>
            </a:pPr>
            <a:r>
              <a:rPr sz="800" spc="-10" dirty="0">
                <a:latin typeface="Verdana"/>
                <a:cs typeface="Verdana"/>
              </a:rPr>
              <a:t>GÜLLÜOĞLU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97223" y="1432560"/>
            <a:ext cx="1424940" cy="13144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81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0"/>
              </a:spcBef>
            </a:pPr>
            <a:r>
              <a:rPr sz="800" spc="-10" dirty="0">
                <a:latin typeface="Verdana"/>
                <a:cs typeface="Verdana"/>
              </a:rPr>
              <a:t>11111111111</a:t>
            </a:r>
            <a:endParaRPr sz="80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115055" y="2563367"/>
            <a:ext cx="448309" cy="3836035"/>
            <a:chOff x="3115055" y="2563367"/>
            <a:chExt cx="448309" cy="3836035"/>
          </a:xfrm>
        </p:grpSpPr>
        <p:sp>
          <p:nvSpPr>
            <p:cNvPr id="12" name="object 12"/>
            <p:cNvSpPr/>
            <p:nvPr/>
          </p:nvSpPr>
          <p:spPr>
            <a:xfrm>
              <a:off x="3128009" y="2576321"/>
              <a:ext cx="422275" cy="3810000"/>
            </a:xfrm>
            <a:custGeom>
              <a:avLst/>
              <a:gdLst/>
              <a:ahLst/>
              <a:cxnLst/>
              <a:rect l="l" t="t" r="r" b="b"/>
              <a:pathLst>
                <a:path w="422275" h="3810000">
                  <a:moveTo>
                    <a:pt x="211074" y="0"/>
                  </a:moveTo>
                  <a:lnTo>
                    <a:pt x="211074" y="952500"/>
                  </a:lnTo>
                  <a:lnTo>
                    <a:pt x="0" y="952500"/>
                  </a:lnTo>
                  <a:lnTo>
                    <a:pt x="0" y="2857500"/>
                  </a:lnTo>
                  <a:lnTo>
                    <a:pt x="211074" y="2857500"/>
                  </a:lnTo>
                  <a:lnTo>
                    <a:pt x="211074" y="3810000"/>
                  </a:lnTo>
                  <a:lnTo>
                    <a:pt x="422148" y="1905000"/>
                  </a:lnTo>
                  <a:lnTo>
                    <a:pt x="211074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128009" y="2576321"/>
              <a:ext cx="422275" cy="3810000"/>
            </a:xfrm>
            <a:custGeom>
              <a:avLst/>
              <a:gdLst/>
              <a:ahLst/>
              <a:cxnLst/>
              <a:rect l="l" t="t" r="r" b="b"/>
              <a:pathLst>
                <a:path w="422275" h="3810000">
                  <a:moveTo>
                    <a:pt x="0" y="952500"/>
                  </a:moveTo>
                  <a:lnTo>
                    <a:pt x="211074" y="952500"/>
                  </a:lnTo>
                  <a:lnTo>
                    <a:pt x="211074" y="0"/>
                  </a:lnTo>
                  <a:lnTo>
                    <a:pt x="422148" y="1905000"/>
                  </a:lnTo>
                  <a:lnTo>
                    <a:pt x="211074" y="3810000"/>
                  </a:lnTo>
                  <a:lnTo>
                    <a:pt x="211074" y="2857500"/>
                  </a:lnTo>
                  <a:lnTo>
                    <a:pt x="0" y="2857500"/>
                  </a:lnTo>
                  <a:lnTo>
                    <a:pt x="0" y="952500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57</a:t>
            </a:fld>
            <a:endParaRPr spc="-25"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İLK</a:t>
            </a:r>
            <a:r>
              <a:rPr spc="-40" dirty="0"/>
              <a:t> </a:t>
            </a:r>
            <a:r>
              <a:rPr spc="-10" dirty="0"/>
              <a:t>TESCİL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633983"/>
            <a:ext cx="12192000" cy="5805170"/>
            <a:chOff x="0" y="633983"/>
            <a:chExt cx="12192000" cy="58051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43127"/>
              <a:ext cx="12192000" cy="578662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1" y="638555"/>
              <a:ext cx="12191365" cy="5796280"/>
            </a:xfrm>
            <a:custGeom>
              <a:avLst/>
              <a:gdLst/>
              <a:ahLst/>
              <a:cxnLst/>
              <a:rect l="l" t="t" r="r" b="b"/>
              <a:pathLst>
                <a:path w="12191365" h="5796280">
                  <a:moveTo>
                    <a:pt x="0" y="5795772"/>
                  </a:moveTo>
                  <a:lnTo>
                    <a:pt x="12191238" y="5795772"/>
                  </a:lnTo>
                </a:path>
                <a:path w="12191365" h="5796280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28950" y="1544573"/>
              <a:ext cx="521334" cy="4561840"/>
            </a:xfrm>
            <a:custGeom>
              <a:avLst/>
              <a:gdLst/>
              <a:ahLst/>
              <a:cxnLst/>
              <a:rect l="l" t="t" r="r" b="b"/>
              <a:pathLst>
                <a:path w="521335" h="4561840">
                  <a:moveTo>
                    <a:pt x="260603" y="0"/>
                  </a:moveTo>
                  <a:lnTo>
                    <a:pt x="260603" y="1140333"/>
                  </a:lnTo>
                  <a:lnTo>
                    <a:pt x="0" y="1140333"/>
                  </a:lnTo>
                  <a:lnTo>
                    <a:pt x="0" y="3420999"/>
                  </a:lnTo>
                  <a:lnTo>
                    <a:pt x="260603" y="3420999"/>
                  </a:lnTo>
                  <a:lnTo>
                    <a:pt x="260603" y="4561332"/>
                  </a:lnTo>
                  <a:lnTo>
                    <a:pt x="521208" y="2280666"/>
                  </a:lnTo>
                  <a:lnTo>
                    <a:pt x="260603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028950" y="1544573"/>
              <a:ext cx="521334" cy="4561840"/>
            </a:xfrm>
            <a:custGeom>
              <a:avLst/>
              <a:gdLst/>
              <a:ahLst/>
              <a:cxnLst/>
              <a:rect l="l" t="t" r="r" b="b"/>
              <a:pathLst>
                <a:path w="521335" h="4561840">
                  <a:moveTo>
                    <a:pt x="0" y="1140333"/>
                  </a:moveTo>
                  <a:lnTo>
                    <a:pt x="260603" y="1140333"/>
                  </a:lnTo>
                  <a:lnTo>
                    <a:pt x="260603" y="0"/>
                  </a:lnTo>
                  <a:lnTo>
                    <a:pt x="521208" y="2280666"/>
                  </a:lnTo>
                  <a:lnTo>
                    <a:pt x="260603" y="4561332"/>
                  </a:lnTo>
                  <a:lnTo>
                    <a:pt x="260603" y="3420999"/>
                  </a:lnTo>
                  <a:lnTo>
                    <a:pt x="0" y="3420999"/>
                  </a:lnTo>
                  <a:lnTo>
                    <a:pt x="0" y="1140333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036557" y="4897374"/>
              <a:ext cx="364490" cy="993775"/>
            </a:xfrm>
            <a:custGeom>
              <a:avLst/>
              <a:gdLst/>
              <a:ahLst/>
              <a:cxnLst/>
              <a:rect l="l" t="t" r="r" b="b"/>
              <a:pathLst>
                <a:path w="364490" h="993775">
                  <a:moveTo>
                    <a:pt x="273176" y="0"/>
                  </a:moveTo>
                  <a:lnTo>
                    <a:pt x="91059" y="0"/>
                  </a:lnTo>
                  <a:lnTo>
                    <a:pt x="91059" y="811529"/>
                  </a:lnTo>
                  <a:lnTo>
                    <a:pt x="0" y="811529"/>
                  </a:lnTo>
                  <a:lnTo>
                    <a:pt x="182118" y="993647"/>
                  </a:lnTo>
                  <a:lnTo>
                    <a:pt x="364236" y="811529"/>
                  </a:lnTo>
                  <a:lnTo>
                    <a:pt x="273176" y="811529"/>
                  </a:lnTo>
                  <a:lnTo>
                    <a:pt x="273176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36557" y="4897374"/>
              <a:ext cx="364490" cy="993775"/>
            </a:xfrm>
            <a:custGeom>
              <a:avLst/>
              <a:gdLst/>
              <a:ahLst/>
              <a:cxnLst/>
              <a:rect l="l" t="t" r="r" b="b"/>
              <a:pathLst>
                <a:path w="364490" h="993775">
                  <a:moveTo>
                    <a:pt x="0" y="811529"/>
                  </a:moveTo>
                  <a:lnTo>
                    <a:pt x="91059" y="811529"/>
                  </a:lnTo>
                  <a:lnTo>
                    <a:pt x="91059" y="0"/>
                  </a:lnTo>
                  <a:lnTo>
                    <a:pt x="273176" y="0"/>
                  </a:lnTo>
                  <a:lnTo>
                    <a:pt x="273176" y="811529"/>
                  </a:lnTo>
                  <a:lnTo>
                    <a:pt x="364236" y="811529"/>
                  </a:lnTo>
                  <a:lnTo>
                    <a:pt x="182118" y="993647"/>
                  </a:lnTo>
                  <a:lnTo>
                    <a:pt x="0" y="811529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58</a:t>
            </a:fld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Tescil</a:t>
            </a:r>
            <a:r>
              <a:rPr spc="-35" dirty="0"/>
              <a:t> </a:t>
            </a:r>
            <a:r>
              <a:rPr spc="-10" dirty="0"/>
              <a:t>işlemi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59829" y="735901"/>
            <a:ext cx="11872595" cy="5663565"/>
            <a:chOff x="159829" y="735901"/>
            <a:chExt cx="11872595" cy="56635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9164" y="745235"/>
              <a:ext cx="11853672" cy="564489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64592" y="740663"/>
              <a:ext cx="11863070" cy="5654040"/>
            </a:xfrm>
            <a:custGeom>
              <a:avLst/>
              <a:gdLst/>
              <a:ahLst/>
              <a:cxnLst/>
              <a:rect l="l" t="t" r="r" b="b"/>
              <a:pathLst>
                <a:path w="11863070" h="5654040">
                  <a:moveTo>
                    <a:pt x="0" y="5654040"/>
                  </a:moveTo>
                  <a:lnTo>
                    <a:pt x="11862816" y="5654040"/>
                  </a:lnTo>
                  <a:lnTo>
                    <a:pt x="11862816" y="0"/>
                  </a:lnTo>
                  <a:lnTo>
                    <a:pt x="0" y="0"/>
                  </a:lnTo>
                  <a:lnTo>
                    <a:pt x="0" y="5654040"/>
                  </a:lnTo>
                  <a:close/>
                </a:path>
              </a:pathLst>
            </a:custGeom>
            <a:ln w="914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9570" y="1518665"/>
              <a:ext cx="3621024" cy="202996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313166" y="2804680"/>
              <a:ext cx="3054350" cy="551815"/>
            </a:xfrm>
            <a:custGeom>
              <a:avLst/>
              <a:gdLst/>
              <a:ahLst/>
              <a:cxnLst/>
              <a:rect l="l" t="t" r="r" b="b"/>
              <a:pathLst>
                <a:path w="3054350" h="551814">
                  <a:moveTo>
                    <a:pt x="3054096" y="0"/>
                  </a:moveTo>
                  <a:lnTo>
                    <a:pt x="0" y="0"/>
                  </a:lnTo>
                  <a:lnTo>
                    <a:pt x="0" y="277355"/>
                  </a:lnTo>
                  <a:lnTo>
                    <a:pt x="295656" y="277355"/>
                  </a:lnTo>
                  <a:lnTo>
                    <a:pt x="295656" y="551675"/>
                  </a:lnTo>
                  <a:lnTo>
                    <a:pt x="2676144" y="551675"/>
                  </a:lnTo>
                  <a:lnTo>
                    <a:pt x="2676144" y="277355"/>
                  </a:lnTo>
                  <a:lnTo>
                    <a:pt x="3054096" y="277355"/>
                  </a:lnTo>
                  <a:lnTo>
                    <a:pt x="3054096" y="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436609" y="1707388"/>
            <a:ext cx="2804160" cy="277495"/>
          </a:xfrm>
          <a:prstGeom prst="rect">
            <a:avLst/>
          </a:prstGeom>
          <a:solidFill>
            <a:srgbClr val="00FF00"/>
          </a:solidFill>
        </p:spPr>
        <p:txBody>
          <a:bodyPr vert="horz" wrap="square" lIns="0" tIns="1905" rIns="0" bIns="0" rtlCol="0">
            <a:spAutoFit/>
          </a:bodyPr>
          <a:lstStyle/>
          <a:p>
            <a:pPr marL="635">
              <a:lnSpc>
                <a:spcPct val="100000"/>
              </a:lnSpc>
              <a:spcBef>
                <a:spcPts val="15"/>
              </a:spcBef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İlk</a:t>
            </a:r>
            <a:r>
              <a:rPr sz="1800" spc="-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FF0000"/>
                </a:solidFill>
                <a:latin typeface="Verdana"/>
                <a:cs typeface="Verdana"/>
              </a:rPr>
              <a:t>Tescil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işlemini</a:t>
            </a:r>
            <a:r>
              <a:rPr sz="1800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FF0000"/>
                </a:solidFill>
                <a:latin typeface="Verdana"/>
                <a:cs typeface="Verdana"/>
              </a:rPr>
              <a:t>yapan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425685" y="1981707"/>
            <a:ext cx="758190" cy="277495"/>
          </a:xfrm>
          <a:prstGeom prst="rect">
            <a:avLst/>
          </a:prstGeom>
          <a:solidFill>
            <a:srgbClr val="00FF00"/>
          </a:solidFill>
        </p:spPr>
        <p:txBody>
          <a:bodyPr vert="horz" wrap="square" lIns="0" tIns="1905" rIns="0" bIns="0" rtlCol="0">
            <a:spAutoFit/>
          </a:bodyPr>
          <a:lstStyle/>
          <a:p>
            <a:pPr marL="635">
              <a:lnSpc>
                <a:spcPct val="100000"/>
              </a:lnSpc>
              <a:spcBef>
                <a:spcPts val="15"/>
              </a:spcBef>
            </a:pP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kurum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54669" y="2256027"/>
            <a:ext cx="3363595" cy="277495"/>
          </a:xfrm>
          <a:prstGeom prst="rect">
            <a:avLst/>
          </a:prstGeom>
          <a:solidFill>
            <a:srgbClr val="00FF00"/>
          </a:solidFill>
        </p:spPr>
        <p:txBody>
          <a:bodyPr vert="horz" wrap="square" lIns="0" tIns="1905" rIns="0" bIns="0" rtlCol="0">
            <a:spAutoFit/>
          </a:bodyPr>
          <a:lstStyle/>
          <a:p>
            <a:pPr marL="635">
              <a:lnSpc>
                <a:spcPct val="100000"/>
              </a:lnSpc>
              <a:spcBef>
                <a:spcPts val="15"/>
              </a:spcBef>
            </a:pPr>
            <a:r>
              <a:rPr sz="1800" spc="-20" dirty="0">
                <a:solidFill>
                  <a:srgbClr val="FF0000"/>
                </a:solidFill>
                <a:latin typeface="Verdana"/>
                <a:cs typeface="Verdana"/>
              </a:rPr>
              <a:t>«Tescil</a:t>
            </a:r>
            <a:r>
              <a:rPr sz="1800" spc="-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panelini»</a:t>
            </a:r>
            <a:r>
              <a:rPr sz="1800" spc="-10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kullanmaya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17966" y="2530348"/>
            <a:ext cx="2360930" cy="277495"/>
          </a:xfrm>
          <a:prstGeom prst="rect">
            <a:avLst/>
          </a:prstGeom>
          <a:solidFill>
            <a:srgbClr val="00FF00"/>
          </a:solidFill>
        </p:spPr>
        <p:txBody>
          <a:bodyPr vert="horz" wrap="square" lIns="0" tIns="1905" rIns="0" bIns="0" rtlCol="0">
            <a:spAutoFit/>
          </a:bodyPr>
          <a:lstStyle/>
          <a:p>
            <a:pPr marL="635">
              <a:lnSpc>
                <a:spcPct val="100000"/>
              </a:lnSpc>
              <a:spcBef>
                <a:spcPts val="15"/>
              </a:spcBef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devam</a:t>
            </a:r>
            <a:r>
              <a:rPr sz="18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30" dirty="0">
                <a:solidFill>
                  <a:srgbClr val="FF0000"/>
                </a:solidFill>
                <a:latin typeface="Verdana"/>
                <a:cs typeface="Verdana"/>
              </a:rPr>
              <a:t>edebilecektir.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989569" y="1518666"/>
            <a:ext cx="3621404" cy="2030095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860"/>
              </a:spcBef>
            </a:pP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İşlem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alanında</a:t>
            </a:r>
            <a:r>
              <a:rPr sz="18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bildirgenin</a:t>
            </a:r>
            <a:endParaRPr sz="18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çıktısı</a:t>
            </a:r>
            <a:r>
              <a:rPr sz="1800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alınabilecektir.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337816" y="3070860"/>
            <a:ext cx="7458075" cy="1802764"/>
            <a:chOff x="2337816" y="3070860"/>
            <a:chExt cx="7458075" cy="1802764"/>
          </a:xfrm>
        </p:grpSpPr>
        <p:sp>
          <p:nvSpPr>
            <p:cNvPr id="14" name="object 14"/>
            <p:cNvSpPr/>
            <p:nvPr/>
          </p:nvSpPr>
          <p:spPr>
            <a:xfrm>
              <a:off x="9664446" y="3547491"/>
              <a:ext cx="131445" cy="1325880"/>
            </a:xfrm>
            <a:custGeom>
              <a:avLst/>
              <a:gdLst/>
              <a:ahLst/>
              <a:cxnLst/>
              <a:rect l="l" t="t" r="r" b="b"/>
              <a:pathLst>
                <a:path w="131445" h="1325879">
                  <a:moveTo>
                    <a:pt x="0" y="1247140"/>
                  </a:moveTo>
                  <a:lnTo>
                    <a:pt x="32765" y="1325880"/>
                  </a:lnTo>
                  <a:lnTo>
                    <a:pt x="69929" y="1262888"/>
                  </a:lnTo>
                  <a:lnTo>
                    <a:pt x="43560" y="1262888"/>
                  </a:lnTo>
                  <a:lnTo>
                    <a:pt x="30860" y="1261999"/>
                  </a:lnTo>
                  <a:lnTo>
                    <a:pt x="31678" y="1250255"/>
                  </a:lnTo>
                  <a:lnTo>
                    <a:pt x="31740" y="1249365"/>
                  </a:lnTo>
                  <a:lnTo>
                    <a:pt x="0" y="1247140"/>
                  </a:lnTo>
                  <a:close/>
                </a:path>
                <a:path w="131445" h="1325879">
                  <a:moveTo>
                    <a:pt x="31740" y="1249365"/>
                  </a:moveTo>
                  <a:lnTo>
                    <a:pt x="30860" y="1261999"/>
                  </a:lnTo>
                  <a:lnTo>
                    <a:pt x="43560" y="1262888"/>
                  </a:lnTo>
                  <a:lnTo>
                    <a:pt x="44439" y="1250255"/>
                  </a:lnTo>
                  <a:lnTo>
                    <a:pt x="31740" y="1249365"/>
                  </a:lnTo>
                  <a:close/>
                </a:path>
                <a:path w="131445" h="1325879">
                  <a:moveTo>
                    <a:pt x="44439" y="1250255"/>
                  </a:moveTo>
                  <a:lnTo>
                    <a:pt x="43622" y="1261999"/>
                  </a:lnTo>
                  <a:lnTo>
                    <a:pt x="43560" y="1262888"/>
                  </a:lnTo>
                  <a:lnTo>
                    <a:pt x="69929" y="1262888"/>
                  </a:lnTo>
                  <a:lnTo>
                    <a:pt x="76073" y="1252474"/>
                  </a:lnTo>
                  <a:lnTo>
                    <a:pt x="44439" y="1250255"/>
                  </a:lnTo>
                  <a:close/>
                </a:path>
                <a:path w="131445" h="1325879">
                  <a:moveTo>
                    <a:pt x="118745" y="0"/>
                  </a:moveTo>
                  <a:lnTo>
                    <a:pt x="31740" y="1249365"/>
                  </a:lnTo>
                  <a:lnTo>
                    <a:pt x="44439" y="1250255"/>
                  </a:lnTo>
                  <a:lnTo>
                    <a:pt x="131318" y="762"/>
                  </a:lnTo>
                  <a:lnTo>
                    <a:pt x="118745" y="0"/>
                  </a:lnTo>
                  <a:close/>
                </a:path>
              </a:pathLst>
            </a:custGeom>
            <a:solidFill>
              <a:srgbClr val="85C4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350770" y="3083814"/>
              <a:ext cx="943610" cy="186055"/>
            </a:xfrm>
            <a:custGeom>
              <a:avLst/>
              <a:gdLst/>
              <a:ahLst/>
              <a:cxnLst/>
              <a:rect l="l" t="t" r="r" b="b"/>
              <a:pathLst>
                <a:path w="943610" h="186054">
                  <a:moveTo>
                    <a:pt x="850392" y="0"/>
                  </a:moveTo>
                  <a:lnTo>
                    <a:pt x="850392" y="46482"/>
                  </a:lnTo>
                  <a:lnTo>
                    <a:pt x="0" y="46482"/>
                  </a:lnTo>
                  <a:lnTo>
                    <a:pt x="0" y="139446"/>
                  </a:lnTo>
                  <a:lnTo>
                    <a:pt x="850392" y="139446"/>
                  </a:lnTo>
                  <a:lnTo>
                    <a:pt x="850392" y="185927"/>
                  </a:lnTo>
                  <a:lnTo>
                    <a:pt x="943356" y="92963"/>
                  </a:lnTo>
                  <a:lnTo>
                    <a:pt x="850392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350770" y="3083814"/>
              <a:ext cx="943610" cy="186055"/>
            </a:xfrm>
            <a:custGeom>
              <a:avLst/>
              <a:gdLst/>
              <a:ahLst/>
              <a:cxnLst/>
              <a:rect l="l" t="t" r="r" b="b"/>
              <a:pathLst>
                <a:path w="943610" h="186054">
                  <a:moveTo>
                    <a:pt x="0" y="46482"/>
                  </a:moveTo>
                  <a:lnTo>
                    <a:pt x="850392" y="46482"/>
                  </a:lnTo>
                  <a:lnTo>
                    <a:pt x="850392" y="0"/>
                  </a:lnTo>
                  <a:lnTo>
                    <a:pt x="943356" y="92963"/>
                  </a:lnTo>
                  <a:lnTo>
                    <a:pt x="850392" y="185927"/>
                  </a:lnTo>
                  <a:lnTo>
                    <a:pt x="850392" y="139446"/>
                  </a:lnTo>
                  <a:lnTo>
                    <a:pt x="0" y="139446"/>
                  </a:lnTo>
                  <a:lnTo>
                    <a:pt x="0" y="46482"/>
                  </a:lnTo>
                  <a:close/>
                </a:path>
              </a:pathLst>
            </a:custGeom>
            <a:ln w="2590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59</a:t>
            </a:fld>
            <a:endParaRPr spc="-25" dirty="0"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23"/>
            <a:ext cx="12192000" cy="1419860"/>
          </a:xfrm>
          <a:custGeom>
            <a:avLst/>
            <a:gdLst/>
            <a:ahLst/>
            <a:cxnLst/>
            <a:rect l="l" t="t" r="r" b="b"/>
            <a:pathLst>
              <a:path w="12192000" h="1419860">
                <a:moveTo>
                  <a:pt x="12192000" y="0"/>
                </a:moveTo>
                <a:lnTo>
                  <a:pt x="38100" y="0"/>
                </a:lnTo>
                <a:lnTo>
                  <a:pt x="38100" y="1194536"/>
                </a:lnTo>
                <a:lnTo>
                  <a:pt x="0" y="1194562"/>
                </a:lnTo>
                <a:lnTo>
                  <a:pt x="55029" y="1275334"/>
                </a:lnTo>
                <a:lnTo>
                  <a:pt x="446214" y="1295463"/>
                </a:lnTo>
                <a:lnTo>
                  <a:pt x="1026337" y="1321574"/>
                </a:lnTo>
                <a:lnTo>
                  <a:pt x="1662963" y="1347050"/>
                </a:lnTo>
                <a:lnTo>
                  <a:pt x="2237676" y="1367472"/>
                </a:lnTo>
                <a:lnTo>
                  <a:pt x="2768638" y="1383969"/>
                </a:lnTo>
                <a:lnTo>
                  <a:pt x="3179267" y="1394891"/>
                </a:lnTo>
                <a:lnTo>
                  <a:pt x="3522916" y="1402524"/>
                </a:lnTo>
                <a:lnTo>
                  <a:pt x="3943743" y="1409522"/>
                </a:lnTo>
                <a:lnTo>
                  <a:pt x="4485297" y="1415453"/>
                </a:lnTo>
                <a:lnTo>
                  <a:pt x="5094452" y="1418920"/>
                </a:lnTo>
                <a:lnTo>
                  <a:pt x="5820321" y="1419326"/>
                </a:lnTo>
                <a:lnTo>
                  <a:pt x="6656375" y="1415440"/>
                </a:lnTo>
                <a:lnTo>
                  <a:pt x="7534554" y="1406791"/>
                </a:lnTo>
                <a:lnTo>
                  <a:pt x="8193354" y="1397330"/>
                </a:lnTo>
                <a:lnTo>
                  <a:pt x="8747265" y="1386611"/>
                </a:lnTo>
                <a:lnTo>
                  <a:pt x="9508045" y="1368298"/>
                </a:lnTo>
                <a:lnTo>
                  <a:pt x="10382606" y="1343240"/>
                </a:lnTo>
                <a:lnTo>
                  <a:pt x="11180382" y="1316697"/>
                </a:lnTo>
                <a:lnTo>
                  <a:pt x="11750383" y="1294688"/>
                </a:lnTo>
                <a:lnTo>
                  <a:pt x="12051221" y="1281010"/>
                </a:lnTo>
                <a:lnTo>
                  <a:pt x="12131040" y="1276858"/>
                </a:lnTo>
                <a:lnTo>
                  <a:pt x="12083682" y="1222248"/>
                </a:lnTo>
                <a:lnTo>
                  <a:pt x="12192000" y="122224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6C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665" y="0"/>
            <a:ext cx="12193270" cy="6858000"/>
            <a:chOff x="-665" y="0"/>
            <a:chExt cx="12193270" cy="6858000"/>
          </a:xfrm>
        </p:grpSpPr>
        <p:sp>
          <p:nvSpPr>
            <p:cNvPr id="4" name="object 4"/>
            <p:cNvSpPr/>
            <p:nvPr/>
          </p:nvSpPr>
          <p:spPr>
            <a:xfrm>
              <a:off x="0" y="5459476"/>
              <a:ext cx="12192000" cy="1397000"/>
            </a:xfrm>
            <a:custGeom>
              <a:avLst/>
              <a:gdLst/>
              <a:ahLst/>
              <a:cxnLst/>
              <a:rect l="l" t="t" r="r" b="b"/>
              <a:pathLst>
                <a:path w="12192000" h="1397000">
                  <a:moveTo>
                    <a:pt x="12192000" y="199136"/>
                  </a:moveTo>
                  <a:lnTo>
                    <a:pt x="12076570" y="199136"/>
                  </a:lnTo>
                  <a:lnTo>
                    <a:pt x="12131040" y="138315"/>
                  </a:lnTo>
                  <a:lnTo>
                    <a:pt x="12022214" y="132905"/>
                  </a:lnTo>
                  <a:lnTo>
                    <a:pt x="11672189" y="117868"/>
                  </a:lnTo>
                  <a:lnTo>
                    <a:pt x="11081207" y="96278"/>
                  </a:lnTo>
                  <a:lnTo>
                    <a:pt x="10211384" y="68935"/>
                  </a:lnTo>
                  <a:lnTo>
                    <a:pt x="9330677" y="45288"/>
                  </a:lnTo>
                  <a:lnTo>
                    <a:pt x="8576958" y="28536"/>
                  </a:lnTo>
                  <a:lnTo>
                    <a:pt x="8038452" y="19202"/>
                  </a:lnTo>
                  <a:lnTo>
                    <a:pt x="7123798" y="7950"/>
                  </a:lnTo>
                  <a:lnTo>
                    <a:pt x="6238430" y="1612"/>
                  </a:lnTo>
                  <a:lnTo>
                    <a:pt x="5455971" y="0"/>
                  </a:lnTo>
                  <a:lnTo>
                    <a:pt x="4737151" y="2273"/>
                  </a:lnTo>
                  <a:lnTo>
                    <a:pt x="4138447" y="7391"/>
                  </a:lnTo>
                  <a:lnTo>
                    <a:pt x="3634829" y="14503"/>
                  </a:lnTo>
                  <a:lnTo>
                    <a:pt x="3294951" y="21297"/>
                  </a:lnTo>
                  <a:lnTo>
                    <a:pt x="2886595" y="31318"/>
                  </a:lnTo>
                  <a:lnTo>
                    <a:pt x="2355202" y="46774"/>
                  </a:lnTo>
                  <a:lnTo>
                    <a:pt x="1775561" y="66230"/>
                  </a:lnTo>
                  <a:lnTo>
                    <a:pt x="1126871" y="90868"/>
                  </a:lnTo>
                  <a:lnTo>
                    <a:pt x="485673" y="118414"/>
                  </a:lnTo>
                  <a:lnTo>
                    <a:pt x="55029" y="139725"/>
                  </a:lnTo>
                  <a:lnTo>
                    <a:pt x="0" y="217995"/>
                  </a:lnTo>
                  <a:lnTo>
                    <a:pt x="38100" y="218033"/>
                  </a:lnTo>
                  <a:lnTo>
                    <a:pt x="38100" y="1397000"/>
                  </a:lnTo>
                  <a:lnTo>
                    <a:pt x="12192000" y="1397000"/>
                  </a:lnTo>
                  <a:lnTo>
                    <a:pt x="12192000" y="199136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912" y="38100"/>
              <a:ext cx="12084050" cy="6781800"/>
            </a:xfrm>
            <a:custGeom>
              <a:avLst/>
              <a:gdLst/>
              <a:ahLst/>
              <a:cxnLst/>
              <a:rect l="l" t="t" r="r" b="b"/>
              <a:pathLst>
                <a:path w="12084050" h="6781800">
                  <a:moveTo>
                    <a:pt x="0" y="422275"/>
                  </a:moveTo>
                  <a:lnTo>
                    <a:pt x="2841" y="373036"/>
                  </a:lnTo>
                  <a:lnTo>
                    <a:pt x="11152" y="325465"/>
                  </a:lnTo>
                  <a:lnTo>
                    <a:pt x="24618" y="279876"/>
                  </a:lnTo>
                  <a:lnTo>
                    <a:pt x="42922" y="236588"/>
                  </a:lnTo>
                  <a:lnTo>
                    <a:pt x="65745" y="195917"/>
                  </a:lnTo>
                  <a:lnTo>
                    <a:pt x="92772" y="158182"/>
                  </a:lnTo>
                  <a:lnTo>
                    <a:pt x="123686" y="123698"/>
                  </a:lnTo>
                  <a:lnTo>
                    <a:pt x="158170" y="92782"/>
                  </a:lnTo>
                  <a:lnTo>
                    <a:pt x="195907" y="65753"/>
                  </a:lnTo>
                  <a:lnTo>
                    <a:pt x="236581" y="42928"/>
                  </a:lnTo>
                  <a:lnTo>
                    <a:pt x="279873" y="24622"/>
                  </a:lnTo>
                  <a:lnTo>
                    <a:pt x="325469" y="11154"/>
                  </a:lnTo>
                  <a:lnTo>
                    <a:pt x="373050" y="2841"/>
                  </a:lnTo>
                  <a:lnTo>
                    <a:pt x="422300" y="0"/>
                  </a:lnTo>
                  <a:lnTo>
                    <a:pt x="11661521" y="0"/>
                  </a:lnTo>
                  <a:lnTo>
                    <a:pt x="11710759" y="2841"/>
                  </a:lnTo>
                  <a:lnTo>
                    <a:pt x="11758330" y="11154"/>
                  </a:lnTo>
                  <a:lnTo>
                    <a:pt x="11803919" y="24622"/>
                  </a:lnTo>
                  <a:lnTo>
                    <a:pt x="11847207" y="42928"/>
                  </a:lnTo>
                  <a:lnTo>
                    <a:pt x="11887878" y="65753"/>
                  </a:lnTo>
                  <a:lnTo>
                    <a:pt x="11925613" y="92782"/>
                  </a:lnTo>
                  <a:lnTo>
                    <a:pt x="11960098" y="123697"/>
                  </a:lnTo>
                  <a:lnTo>
                    <a:pt x="11991013" y="158182"/>
                  </a:lnTo>
                  <a:lnTo>
                    <a:pt x="12018042" y="195917"/>
                  </a:lnTo>
                  <a:lnTo>
                    <a:pt x="12040867" y="236588"/>
                  </a:lnTo>
                  <a:lnTo>
                    <a:pt x="12059173" y="279876"/>
                  </a:lnTo>
                  <a:lnTo>
                    <a:pt x="12072641" y="325465"/>
                  </a:lnTo>
                  <a:lnTo>
                    <a:pt x="12080954" y="373036"/>
                  </a:lnTo>
                  <a:lnTo>
                    <a:pt x="12083796" y="422275"/>
                  </a:lnTo>
                  <a:lnTo>
                    <a:pt x="12083796" y="6359499"/>
                  </a:lnTo>
                  <a:lnTo>
                    <a:pt x="12080954" y="6408749"/>
                  </a:lnTo>
                  <a:lnTo>
                    <a:pt x="12072641" y="6456330"/>
                  </a:lnTo>
                  <a:lnTo>
                    <a:pt x="12059173" y="6501926"/>
                  </a:lnTo>
                  <a:lnTo>
                    <a:pt x="12040867" y="6545218"/>
                  </a:lnTo>
                  <a:lnTo>
                    <a:pt x="12018042" y="6585891"/>
                  </a:lnTo>
                  <a:lnTo>
                    <a:pt x="11991013" y="6623628"/>
                  </a:lnTo>
                  <a:lnTo>
                    <a:pt x="11960098" y="6658112"/>
                  </a:lnTo>
                  <a:lnTo>
                    <a:pt x="11925613" y="6689026"/>
                  </a:lnTo>
                  <a:lnTo>
                    <a:pt x="11887878" y="6716053"/>
                  </a:lnTo>
                  <a:lnTo>
                    <a:pt x="11847207" y="6738876"/>
                  </a:lnTo>
                  <a:lnTo>
                    <a:pt x="11803919" y="6757179"/>
                  </a:lnTo>
                  <a:lnTo>
                    <a:pt x="11758330" y="6770645"/>
                  </a:lnTo>
                  <a:lnTo>
                    <a:pt x="11710759" y="6778957"/>
                  </a:lnTo>
                  <a:lnTo>
                    <a:pt x="11661521" y="6781798"/>
                  </a:lnTo>
                  <a:lnTo>
                    <a:pt x="422300" y="6781798"/>
                  </a:lnTo>
                  <a:lnTo>
                    <a:pt x="373050" y="6778957"/>
                  </a:lnTo>
                  <a:lnTo>
                    <a:pt x="325469" y="6770645"/>
                  </a:lnTo>
                  <a:lnTo>
                    <a:pt x="279873" y="6757179"/>
                  </a:lnTo>
                  <a:lnTo>
                    <a:pt x="236581" y="6738876"/>
                  </a:lnTo>
                  <a:lnTo>
                    <a:pt x="195907" y="6716053"/>
                  </a:lnTo>
                  <a:lnTo>
                    <a:pt x="158170" y="6689026"/>
                  </a:lnTo>
                  <a:lnTo>
                    <a:pt x="123686" y="6658112"/>
                  </a:lnTo>
                  <a:lnTo>
                    <a:pt x="92772" y="6623628"/>
                  </a:lnTo>
                  <a:lnTo>
                    <a:pt x="65745" y="6585891"/>
                  </a:lnTo>
                  <a:lnTo>
                    <a:pt x="42922" y="6545218"/>
                  </a:lnTo>
                  <a:lnTo>
                    <a:pt x="24618" y="6501926"/>
                  </a:lnTo>
                  <a:lnTo>
                    <a:pt x="11152" y="6456330"/>
                  </a:lnTo>
                  <a:lnTo>
                    <a:pt x="2841" y="6408749"/>
                  </a:lnTo>
                  <a:lnTo>
                    <a:pt x="0" y="6359499"/>
                  </a:lnTo>
                  <a:lnTo>
                    <a:pt x="0" y="422275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660" y="0"/>
              <a:ext cx="12193270" cy="6858000"/>
            </a:xfrm>
            <a:custGeom>
              <a:avLst/>
              <a:gdLst/>
              <a:ahLst/>
              <a:cxnLst/>
              <a:rect l="l" t="t" r="r" b="b"/>
              <a:pathLst>
                <a:path w="12193270" h="6858000">
                  <a:moveTo>
                    <a:pt x="513562" y="6855777"/>
                  </a:moveTo>
                  <a:lnTo>
                    <a:pt x="257060" y="6704012"/>
                  </a:lnTo>
                  <a:lnTo>
                    <a:pt x="64592" y="6552095"/>
                  </a:lnTo>
                  <a:lnTo>
                    <a:pt x="0" y="6323660"/>
                  </a:lnTo>
                  <a:lnTo>
                    <a:pt x="1320" y="6857060"/>
                  </a:lnTo>
                  <a:lnTo>
                    <a:pt x="65354" y="6856895"/>
                  </a:lnTo>
                  <a:lnTo>
                    <a:pt x="513562" y="6855777"/>
                  </a:lnTo>
                  <a:close/>
                </a:path>
                <a:path w="12193270" h="6858000">
                  <a:moveTo>
                    <a:pt x="616356" y="0"/>
                  </a:moveTo>
                  <a:lnTo>
                    <a:pt x="6756" y="0"/>
                  </a:lnTo>
                  <a:lnTo>
                    <a:pt x="6756" y="57150"/>
                  </a:lnTo>
                  <a:lnTo>
                    <a:pt x="6756" y="457200"/>
                  </a:lnTo>
                  <a:lnTo>
                    <a:pt x="180924" y="228600"/>
                  </a:lnTo>
                  <a:lnTo>
                    <a:pt x="355104" y="57150"/>
                  </a:lnTo>
                  <a:lnTo>
                    <a:pt x="616356" y="0"/>
                  </a:lnTo>
                  <a:close/>
                </a:path>
                <a:path w="12193270" h="6858000">
                  <a:moveTo>
                    <a:pt x="12192660" y="6315456"/>
                  </a:moveTo>
                  <a:lnTo>
                    <a:pt x="12023496" y="6626174"/>
                  </a:lnTo>
                  <a:lnTo>
                    <a:pt x="11858396" y="6762521"/>
                  </a:lnTo>
                  <a:lnTo>
                    <a:pt x="11685168" y="6857644"/>
                  </a:lnTo>
                  <a:lnTo>
                    <a:pt x="11704803" y="6858000"/>
                  </a:lnTo>
                  <a:lnTo>
                    <a:pt x="12192660" y="6858000"/>
                  </a:lnTo>
                  <a:lnTo>
                    <a:pt x="12192660" y="6315456"/>
                  </a:lnTo>
                  <a:close/>
                </a:path>
                <a:path w="12193270" h="6858000">
                  <a:moveTo>
                    <a:pt x="12192660" y="0"/>
                  </a:moveTo>
                  <a:lnTo>
                    <a:pt x="12116460" y="0"/>
                  </a:lnTo>
                  <a:lnTo>
                    <a:pt x="11583060" y="0"/>
                  </a:lnTo>
                  <a:lnTo>
                    <a:pt x="11887860" y="130683"/>
                  </a:lnTo>
                  <a:lnTo>
                    <a:pt x="12116460" y="261251"/>
                  </a:lnTo>
                  <a:lnTo>
                    <a:pt x="12192660" y="457200"/>
                  </a:lnTo>
                  <a:lnTo>
                    <a:pt x="12192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240024" cy="138074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93997" y="400938"/>
            <a:ext cx="59289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latin typeface="Calibri"/>
                <a:cs typeface="Calibri"/>
              </a:rPr>
              <a:t>HİTAP</a:t>
            </a:r>
            <a:r>
              <a:rPr sz="4000" b="1" spc="-50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/</a:t>
            </a:r>
            <a:r>
              <a:rPr sz="4000" b="1" spc="-45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Tescil</a:t>
            </a:r>
            <a:r>
              <a:rPr sz="4000" b="1" spc="-40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Entegrasyonu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98590" y="5662980"/>
            <a:ext cx="10287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-50" dirty="0">
                <a:solidFill>
                  <a:srgbClr val="79CDFB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8340" y="1607946"/>
            <a:ext cx="10817860" cy="34404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4170" algn="just">
              <a:lnSpc>
                <a:spcPct val="100000"/>
              </a:lnSpc>
              <a:spcBef>
                <a:spcPts val="105"/>
              </a:spcBef>
              <a:buSzPct val="96875"/>
              <a:buFont typeface="Wingdings"/>
              <a:buChar char=""/>
              <a:tabLst>
                <a:tab pos="355600" algn="l"/>
                <a:tab pos="375285" algn="l"/>
              </a:tabLst>
            </a:pP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	5510</a:t>
            </a:r>
            <a:r>
              <a:rPr sz="3200" b="1" spc="51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sayılı</a:t>
            </a:r>
            <a:r>
              <a:rPr sz="3200" b="1" spc="52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Sosyal</a:t>
            </a:r>
            <a:r>
              <a:rPr sz="3200" b="1" spc="51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Sigortalar</a:t>
            </a:r>
            <a:r>
              <a:rPr sz="3200" b="1" spc="52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ve</a:t>
            </a:r>
            <a:r>
              <a:rPr sz="3200" b="1" spc="51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Genel</a:t>
            </a:r>
            <a:r>
              <a:rPr sz="3200" b="1" spc="53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Sağlık</a:t>
            </a:r>
            <a:r>
              <a:rPr sz="3200" b="1" spc="51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spc="-10" dirty="0">
                <a:solidFill>
                  <a:srgbClr val="046CA6"/>
                </a:solidFill>
                <a:latin typeface="Calibri"/>
                <a:cs typeface="Calibri"/>
              </a:rPr>
              <a:t>Sigortası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Kanununun</a:t>
            </a:r>
            <a:r>
              <a:rPr sz="3200" b="1" spc="9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4</a:t>
            </a:r>
            <a:r>
              <a:rPr sz="3200" b="1" spc="11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üncü</a:t>
            </a:r>
            <a:r>
              <a:rPr sz="3200" b="1" spc="10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maddesinin</a:t>
            </a:r>
            <a:r>
              <a:rPr sz="3200" b="1" spc="10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birinci</a:t>
            </a:r>
            <a:r>
              <a:rPr sz="3200" b="1" spc="11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fıkrasının</a:t>
            </a:r>
            <a:r>
              <a:rPr sz="3200" b="1" spc="10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(c)</a:t>
            </a:r>
            <a:r>
              <a:rPr sz="3200" b="1" spc="11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spc="-10" dirty="0">
                <a:solidFill>
                  <a:srgbClr val="046CA6"/>
                </a:solidFill>
                <a:latin typeface="Calibri"/>
                <a:cs typeface="Calibri"/>
              </a:rPr>
              <a:t>bendi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kapsamındaki</a:t>
            </a:r>
            <a:r>
              <a:rPr sz="3200" b="1" spc="5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sigortalıların</a:t>
            </a:r>
            <a:r>
              <a:rPr sz="3200" b="1" spc="5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bilgilerinin</a:t>
            </a:r>
            <a:r>
              <a:rPr sz="3200" b="1" spc="5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girildiği</a:t>
            </a:r>
            <a:r>
              <a:rPr sz="3200" b="1" spc="5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Hizmet</a:t>
            </a:r>
            <a:r>
              <a:rPr sz="3200" b="1" spc="5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046CA6"/>
                </a:solidFill>
                <a:latin typeface="Calibri"/>
                <a:cs typeface="Calibri"/>
              </a:rPr>
              <a:t>Takip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Programı</a:t>
            </a:r>
            <a:r>
              <a:rPr sz="3200" b="1" spc="509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ile</a:t>
            </a:r>
            <a:r>
              <a:rPr sz="3200" b="1" spc="53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bu</a:t>
            </a:r>
            <a:r>
              <a:rPr sz="3200" b="1" spc="52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sigortalıların</a:t>
            </a:r>
            <a:r>
              <a:rPr sz="3200" b="1" spc="52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işe</a:t>
            </a:r>
            <a:r>
              <a:rPr sz="3200" b="1" spc="53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giriş</a:t>
            </a:r>
            <a:r>
              <a:rPr sz="3200" b="1" spc="52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ve</a:t>
            </a:r>
            <a:r>
              <a:rPr sz="3200" b="1" spc="52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işten</a:t>
            </a:r>
            <a:r>
              <a:rPr sz="3200" b="1" spc="51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spc="-10" dirty="0">
                <a:solidFill>
                  <a:srgbClr val="046CA6"/>
                </a:solidFill>
                <a:latin typeface="Calibri"/>
                <a:cs typeface="Calibri"/>
              </a:rPr>
              <a:t>ayrılış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bildirgelerinin</a:t>
            </a:r>
            <a:r>
              <a:rPr sz="3200" b="1" spc="114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düzenlendiği</a:t>
            </a:r>
            <a:r>
              <a:rPr sz="3200" b="1" spc="12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5510</a:t>
            </a:r>
            <a:r>
              <a:rPr sz="3200" b="1" spc="13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spc="-10" dirty="0">
                <a:solidFill>
                  <a:srgbClr val="046CA6"/>
                </a:solidFill>
                <a:latin typeface="Calibri"/>
                <a:cs typeface="Calibri"/>
              </a:rPr>
              <a:t>4/1-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c</a:t>
            </a:r>
            <a:r>
              <a:rPr sz="3200" b="1" spc="13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(Devlet</a:t>
            </a:r>
            <a:r>
              <a:rPr sz="3200" b="1" spc="12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spc="-10" dirty="0">
                <a:solidFill>
                  <a:srgbClr val="046CA6"/>
                </a:solidFill>
                <a:latin typeface="Calibri"/>
                <a:cs typeface="Calibri"/>
              </a:rPr>
              <a:t>memurları)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Tescil</a:t>
            </a:r>
            <a:r>
              <a:rPr sz="3200" b="1" spc="405" dirty="0">
                <a:solidFill>
                  <a:srgbClr val="046CA6"/>
                </a:solidFill>
                <a:latin typeface="Calibri"/>
                <a:cs typeface="Calibri"/>
              </a:rPr>
              <a:t> 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İşlemleri</a:t>
            </a:r>
            <a:r>
              <a:rPr sz="3200" b="1" spc="400" dirty="0">
                <a:solidFill>
                  <a:srgbClr val="046CA6"/>
                </a:solidFill>
                <a:latin typeface="Calibri"/>
                <a:cs typeface="Calibri"/>
              </a:rPr>
              <a:t> 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Programının</a:t>
            </a:r>
            <a:r>
              <a:rPr sz="3200" b="1" spc="405" dirty="0">
                <a:solidFill>
                  <a:srgbClr val="046CA6"/>
                </a:solidFill>
                <a:latin typeface="Calibri"/>
                <a:cs typeface="Calibri"/>
              </a:rPr>
              <a:t> 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entegrasyonu</a:t>
            </a:r>
            <a:r>
              <a:rPr sz="3200" b="1" spc="405" dirty="0">
                <a:solidFill>
                  <a:srgbClr val="046CA6"/>
                </a:solidFill>
                <a:latin typeface="Calibri"/>
                <a:cs typeface="Calibri"/>
              </a:rPr>
              <a:t>   </a:t>
            </a:r>
            <a:r>
              <a:rPr sz="3200" b="1" spc="-10" dirty="0">
                <a:solidFill>
                  <a:srgbClr val="046CA6"/>
                </a:solidFill>
                <a:latin typeface="Calibri"/>
                <a:cs typeface="Calibri"/>
              </a:rPr>
              <a:t>sağlanarak,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işlemlerin</a:t>
            </a:r>
            <a:r>
              <a:rPr sz="32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tek</a:t>
            </a:r>
            <a:r>
              <a:rPr sz="3200" b="1" spc="-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program</a:t>
            </a:r>
            <a:r>
              <a:rPr sz="32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üzerinden</a:t>
            </a:r>
            <a:r>
              <a:rPr sz="32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yapılması</a:t>
            </a:r>
            <a:r>
              <a:rPr sz="32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046CA6"/>
                </a:solidFill>
                <a:latin typeface="Calibri"/>
                <a:cs typeface="Calibri"/>
              </a:rPr>
              <a:t>sağlanmıştır.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TESCİL</a:t>
            </a:r>
            <a:r>
              <a:rPr spc="-65" dirty="0"/>
              <a:t> </a:t>
            </a:r>
            <a:r>
              <a:rPr dirty="0"/>
              <a:t>YÖNETİM</a:t>
            </a:r>
            <a:r>
              <a:rPr spc="-85" dirty="0"/>
              <a:t> </a:t>
            </a:r>
            <a:r>
              <a:rPr spc="-10" dirty="0"/>
              <a:t>PANELİ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731519"/>
            <a:ext cx="12192000" cy="5687695"/>
            <a:chOff x="0" y="731519"/>
            <a:chExt cx="12192000" cy="56876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31519"/>
              <a:ext cx="12192000" cy="568756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27938" y="2111501"/>
              <a:ext cx="792480" cy="241300"/>
            </a:xfrm>
            <a:custGeom>
              <a:avLst/>
              <a:gdLst/>
              <a:ahLst/>
              <a:cxnLst/>
              <a:rect l="l" t="t" r="r" b="b"/>
              <a:pathLst>
                <a:path w="792480" h="241300">
                  <a:moveTo>
                    <a:pt x="120396" y="0"/>
                  </a:moveTo>
                  <a:lnTo>
                    <a:pt x="0" y="120396"/>
                  </a:lnTo>
                  <a:lnTo>
                    <a:pt x="120396" y="240792"/>
                  </a:lnTo>
                  <a:lnTo>
                    <a:pt x="120396" y="180594"/>
                  </a:lnTo>
                  <a:lnTo>
                    <a:pt x="792480" y="180594"/>
                  </a:lnTo>
                  <a:lnTo>
                    <a:pt x="792480" y="60198"/>
                  </a:lnTo>
                  <a:lnTo>
                    <a:pt x="120396" y="60198"/>
                  </a:lnTo>
                  <a:lnTo>
                    <a:pt x="120396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27938" y="2111501"/>
              <a:ext cx="792480" cy="241300"/>
            </a:xfrm>
            <a:custGeom>
              <a:avLst/>
              <a:gdLst/>
              <a:ahLst/>
              <a:cxnLst/>
              <a:rect l="l" t="t" r="r" b="b"/>
              <a:pathLst>
                <a:path w="792480" h="241300">
                  <a:moveTo>
                    <a:pt x="792480" y="180594"/>
                  </a:moveTo>
                  <a:lnTo>
                    <a:pt x="120396" y="180594"/>
                  </a:lnTo>
                  <a:lnTo>
                    <a:pt x="120396" y="240792"/>
                  </a:lnTo>
                  <a:lnTo>
                    <a:pt x="0" y="120396"/>
                  </a:lnTo>
                  <a:lnTo>
                    <a:pt x="120396" y="0"/>
                  </a:lnTo>
                  <a:lnTo>
                    <a:pt x="120396" y="60198"/>
                  </a:lnTo>
                  <a:lnTo>
                    <a:pt x="792480" y="60198"/>
                  </a:lnTo>
                  <a:lnTo>
                    <a:pt x="792480" y="180594"/>
                  </a:lnTo>
                  <a:close/>
                </a:path>
              </a:pathLst>
            </a:custGeom>
            <a:ln w="2590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93392" y="2898648"/>
              <a:ext cx="3851275" cy="1122045"/>
            </a:xfrm>
            <a:custGeom>
              <a:avLst/>
              <a:gdLst/>
              <a:ahLst/>
              <a:cxnLst/>
              <a:rect l="l" t="t" r="r" b="b"/>
              <a:pathLst>
                <a:path w="3851275" h="1122045">
                  <a:moveTo>
                    <a:pt x="3664204" y="0"/>
                  </a:moveTo>
                  <a:lnTo>
                    <a:pt x="186944" y="0"/>
                  </a:lnTo>
                  <a:lnTo>
                    <a:pt x="137245" y="6677"/>
                  </a:lnTo>
                  <a:lnTo>
                    <a:pt x="92587" y="25522"/>
                  </a:lnTo>
                  <a:lnTo>
                    <a:pt x="54752" y="54752"/>
                  </a:lnTo>
                  <a:lnTo>
                    <a:pt x="25522" y="92587"/>
                  </a:lnTo>
                  <a:lnTo>
                    <a:pt x="6677" y="137245"/>
                  </a:lnTo>
                  <a:lnTo>
                    <a:pt x="0" y="186943"/>
                  </a:lnTo>
                  <a:lnTo>
                    <a:pt x="0" y="934719"/>
                  </a:lnTo>
                  <a:lnTo>
                    <a:pt x="6677" y="984418"/>
                  </a:lnTo>
                  <a:lnTo>
                    <a:pt x="25522" y="1029076"/>
                  </a:lnTo>
                  <a:lnTo>
                    <a:pt x="54752" y="1066911"/>
                  </a:lnTo>
                  <a:lnTo>
                    <a:pt x="92587" y="1096141"/>
                  </a:lnTo>
                  <a:lnTo>
                    <a:pt x="137245" y="1114986"/>
                  </a:lnTo>
                  <a:lnTo>
                    <a:pt x="186944" y="1121664"/>
                  </a:lnTo>
                  <a:lnTo>
                    <a:pt x="3664204" y="1121664"/>
                  </a:lnTo>
                  <a:lnTo>
                    <a:pt x="3713902" y="1114986"/>
                  </a:lnTo>
                  <a:lnTo>
                    <a:pt x="3758560" y="1096141"/>
                  </a:lnTo>
                  <a:lnTo>
                    <a:pt x="3796395" y="1066911"/>
                  </a:lnTo>
                  <a:lnTo>
                    <a:pt x="3825625" y="1029076"/>
                  </a:lnTo>
                  <a:lnTo>
                    <a:pt x="3844470" y="984418"/>
                  </a:lnTo>
                  <a:lnTo>
                    <a:pt x="3851148" y="934719"/>
                  </a:lnTo>
                  <a:lnTo>
                    <a:pt x="3851148" y="186943"/>
                  </a:lnTo>
                  <a:lnTo>
                    <a:pt x="3844470" y="137245"/>
                  </a:lnTo>
                  <a:lnTo>
                    <a:pt x="3825625" y="92587"/>
                  </a:lnTo>
                  <a:lnTo>
                    <a:pt x="3796395" y="54752"/>
                  </a:lnTo>
                  <a:lnTo>
                    <a:pt x="3758560" y="25522"/>
                  </a:lnTo>
                  <a:lnTo>
                    <a:pt x="3713902" y="6677"/>
                  </a:lnTo>
                  <a:lnTo>
                    <a:pt x="3664204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313177" y="3171571"/>
            <a:ext cx="32042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2672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Kurumunuzdaki</a:t>
            </a:r>
            <a:r>
              <a:rPr sz="18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tüm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sigortalılar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listelenmektedir.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60</a:t>
            </a:fld>
            <a:endParaRPr spc="-2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TESCİL</a:t>
            </a:r>
            <a:r>
              <a:rPr spc="-70" dirty="0"/>
              <a:t> </a:t>
            </a:r>
            <a:r>
              <a:rPr spc="-10" dirty="0"/>
              <a:t>PANELİ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190" y="749617"/>
            <a:ext cx="12197080" cy="5689600"/>
            <a:chOff x="-190" y="749617"/>
            <a:chExt cx="12197080" cy="5689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3" y="758952"/>
              <a:ext cx="12182856" cy="567080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572" y="754380"/>
              <a:ext cx="12187555" cy="5680075"/>
            </a:xfrm>
            <a:custGeom>
              <a:avLst/>
              <a:gdLst/>
              <a:ahLst/>
              <a:cxnLst/>
              <a:rect l="l" t="t" r="r" b="b"/>
              <a:pathLst>
                <a:path w="12187555" h="5680075">
                  <a:moveTo>
                    <a:pt x="12187427" y="0"/>
                  </a:moveTo>
                  <a:lnTo>
                    <a:pt x="0" y="0"/>
                  </a:lnTo>
                  <a:lnTo>
                    <a:pt x="0" y="5679948"/>
                  </a:lnTo>
                  <a:lnTo>
                    <a:pt x="12187427" y="5679948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11402" y="1002030"/>
              <a:ext cx="440690" cy="189230"/>
            </a:xfrm>
            <a:custGeom>
              <a:avLst/>
              <a:gdLst/>
              <a:ahLst/>
              <a:cxnLst/>
              <a:rect l="l" t="t" r="r" b="b"/>
              <a:pathLst>
                <a:path w="440689" h="189230">
                  <a:moveTo>
                    <a:pt x="345947" y="0"/>
                  </a:moveTo>
                  <a:lnTo>
                    <a:pt x="345947" y="47244"/>
                  </a:lnTo>
                  <a:lnTo>
                    <a:pt x="0" y="47244"/>
                  </a:lnTo>
                  <a:lnTo>
                    <a:pt x="0" y="141732"/>
                  </a:lnTo>
                  <a:lnTo>
                    <a:pt x="345947" y="141732"/>
                  </a:lnTo>
                  <a:lnTo>
                    <a:pt x="345947" y="188975"/>
                  </a:lnTo>
                  <a:lnTo>
                    <a:pt x="440435" y="94487"/>
                  </a:lnTo>
                  <a:lnTo>
                    <a:pt x="345947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311402" y="1002030"/>
              <a:ext cx="440690" cy="189230"/>
            </a:xfrm>
            <a:custGeom>
              <a:avLst/>
              <a:gdLst/>
              <a:ahLst/>
              <a:cxnLst/>
              <a:rect l="l" t="t" r="r" b="b"/>
              <a:pathLst>
                <a:path w="440689" h="189230">
                  <a:moveTo>
                    <a:pt x="0" y="47244"/>
                  </a:moveTo>
                  <a:lnTo>
                    <a:pt x="345947" y="47244"/>
                  </a:lnTo>
                  <a:lnTo>
                    <a:pt x="345947" y="0"/>
                  </a:lnTo>
                  <a:lnTo>
                    <a:pt x="440435" y="94487"/>
                  </a:lnTo>
                  <a:lnTo>
                    <a:pt x="345947" y="188975"/>
                  </a:lnTo>
                  <a:lnTo>
                    <a:pt x="345947" y="141732"/>
                  </a:lnTo>
                  <a:lnTo>
                    <a:pt x="0" y="141732"/>
                  </a:lnTo>
                  <a:lnTo>
                    <a:pt x="0" y="47244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77533" y="3757422"/>
              <a:ext cx="794385" cy="320040"/>
            </a:xfrm>
            <a:custGeom>
              <a:avLst/>
              <a:gdLst/>
              <a:ahLst/>
              <a:cxnLst/>
              <a:rect l="l" t="t" r="r" b="b"/>
              <a:pathLst>
                <a:path w="794384" h="320039">
                  <a:moveTo>
                    <a:pt x="633984" y="0"/>
                  </a:moveTo>
                  <a:lnTo>
                    <a:pt x="633984" y="80009"/>
                  </a:lnTo>
                  <a:lnTo>
                    <a:pt x="0" y="80009"/>
                  </a:lnTo>
                  <a:lnTo>
                    <a:pt x="0" y="240029"/>
                  </a:lnTo>
                  <a:lnTo>
                    <a:pt x="633984" y="240029"/>
                  </a:lnTo>
                  <a:lnTo>
                    <a:pt x="633984" y="320039"/>
                  </a:lnTo>
                  <a:lnTo>
                    <a:pt x="794004" y="160019"/>
                  </a:lnTo>
                  <a:lnTo>
                    <a:pt x="633984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177533" y="3757422"/>
              <a:ext cx="794385" cy="320040"/>
            </a:xfrm>
            <a:custGeom>
              <a:avLst/>
              <a:gdLst/>
              <a:ahLst/>
              <a:cxnLst/>
              <a:rect l="l" t="t" r="r" b="b"/>
              <a:pathLst>
                <a:path w="794384" h="320039">
                  <a:moveTo>
                    <a:pt x="0" y="80009"/>
                  </a:moveTo>
                  <a:lnTo>
                    <a:pt x="633984" y="80009"/>
                  </a:lnTo>
                  <a:lnTo>
                    <a:pt x="633984" y="0"/>
                  </a:lnTo>
                  <a:lnTo>
                    <a:pt x="794004" y="160019"/>
                  </a:lnTo>
                  <a:lnTo>
                    <a:pt x="633984" y="320039"/>
                  </a:lnTo>
                  <a:lnTo>
                    <a:pt x="633984" y="240029"/>
                  </a:lnTo>
                  <a:lnTo>
                    <a:pt x="0" y="240029"/>
                  </a:lnTo>
                  <a:lnTo>
                    <a:pt x="0" y="80009"/>
                  </a:lnTo>
                  <a:close/>
                </a:path>
              </a:pathLst>
            </a:custGeom>
            <a:ln w="2590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132325" y="4382262"/>
              <a:ext cx="5314315" cy="1191895"/>
            </a:xfrm>
            <a:custGeom>
              <a:avLst/>
              <a:gdLst/>
              <a:ahLst/>
              <a:cxnLst/>
              <a:rect l="l" t="t" r="r" b="b"/>
              <a:pathLst>
                <a:path w="5314315" h="1191895">
                  <a:moveTo>
                    <a:pt x="5115559" y="0"/>
                  </a:moveTo>
                  <a:lnTo>
                    <a:pt x="198627" y="0"/>
                  </a:lnTo>
                  <a:lnTo>
                    <a:pt x="153075" y="5244"/>
                  </a:lnTo>
                  <a:lnTo>
                    <a:pt x="111263" y="20183"/>
                  </a:lnTo>
                  <a:lnTo>
                    <a:pt x="74384" y="43627"/>
                  </a:lnTo>
                  <a:lnTo>
                    <a:pt x="43627" y="74384"/>
                  </a:lnTo>
                  <a:lnTo>
                    <a:pt x="20183" y="111263"/>
                  </a:lnTo>
                  <a:lnTo>
                    <a:pt x="5244" y="153075"/>
                  </a:lnTo>
                  <a:lnTo>
                    <a:pt x="0" y="198627"/>
                  </a:lnTo>
                  <a:lnTo>
                    <a:pt x="0" y="993140"/>
                  </a:lnTo>
                  <a:lnTo>
                    <a:pt x="5244" y="1038692"/>
                  </a:lnTo>
                  <a:lnTo>
                    <a:pt x="20183" y="1080504"/>
                  </a:lnTo>
                  <a:lnTo>
                    <a:pt x="43627" y="1117383"/>
                  </a:lnTo>
                  <a:lnTo>
                    <a:pt x="74384" y="1148140"/>
                  </a:lnTo>
                  <a:lnTo>
                    <a:pt x="111263" y="1171584"/>
                  </a:lnTo>
                  <a:lnTo>
                    <a:pt x="153075" y="1186523"/>
                  </a:lnTo>
                  <a:lnTo>
                    <a:pt x="198627" y="1191768"/>
                  </a:lnTo>
                  <a:lnTo>
                    <a:pt x="5115559" y="1191768"/>
                  </a:lnTo>
                  <a:lnTo>
                    <a:pt x="5161112" y="1186523"/>
                  </a:lnTo>
                  <a:lnTo>
                    <a:pt x="5202924" y="1171584"/>
                  </a:lnTo>
                  <a:lnTo>
                    <a:pt x="5239803" y="1148140"/>
                  </a:lnTo>
                  <a:lnTo>
                    <a:pt x="5270560" y="1117383"/>
                  </a:lnTo>
                  <a:lnTo>
                    <a:pt x="5294004" y="1080504"/>
                  </a:lnTo>
                  <a:lnTo>
                    <a:pt x="5308943" y="1038692"/>
                  </a:lnTo>
                  <a:lnTo>
                    <a:pt x="5314188" y="993140"/>
                  </a:lnTo>
                  <a:lnTo>
                    <a:pt x="5314188" y="198627"/>
                  </a:lnTo>
                  <a:lnTo>
                    <a:pt x="5308943" y="153075"/>
                  </a:lnTo>
                  <a:lnTo>
                    <a:pt x="5294004" y="111263"/>
                  </a:lnTo>
                  <a:lnTo>
                    <a:pt x="5270560" y="74384"/>
                  </a:lnTo>
                  <a:lnTo>
                    <a:pt x="5239803" y="43627"/>
                  </a:lnTo>
                  <a:lnTo>
                    <a:pt x="5202924" y="20183"/>
                  </a:lnTo>
                  <a:lnTo>
                    <a:pt x="5161112" y="5244"/>
                  </a:lnTo>
                  <a:lnTo>
                    <a:pt x="5115559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132325" y="4382262"/>
              <a:ext cx="5314315" cy="1191895"/>
            </a:xfrm>
            <a:custGeom>
              <a:avLst/>
              <a:gdLst/>
              <a:ahLst/>
              <a:cxnLst/>
              <a:rect l="l" t="t" r="r" b="b"/>
              <a:pathLst>
                <a:path w="5314315" h="1191895">
                  <a:moveTo>
                    <a:pt x="0" y="198627"/>
                  </a:moveTo>
                  <a:lnTo>
                    <a:pt x="5244" y="153075"/>
                  </a:lnTo>
                  <a:lnTo>
                    <a:pt x="20183" y="111263"/>
                  </a:lnTo>
                  <a:lnTo>
                    <a:pt x="43627" y="74384"/>
                  </a:lnTo>
                  <a:lnTo>
                    <a:pt x="74384" y="43627"/>
                  </a:lnTo>
                  <a:lnTo>
                    <a:pt x="111263" y="20183"/>
                  </a:lnTo>
                  <a:lnTo>
                    <a:pt x="153075" y="5244"/>
                  </a:lnTo>
                  <a:lnTo>
                    <a:pt x="198627" y="0"/>
                  </a:lnTo>
                  <a:lnTo>
                    <a:pt x="5115559" y="0"/>
                  </a:lnTo>
                  <a:lnTo>
                    <a:pt x="5161112" y="5244"/>
                  </a:lnTo>
                  <a:lnTo>
                    <a:pt x="5202924" y="20183"/>
                  </a:lnTo>
                  <a:lnTo>
                    <a:pt x="5239803" y="43627"/>
                  </a:lnTo>
                  <a:lnTo>
                    <a:pt x="5270560" y="74384"/>
                  </a:lnTo>
                  <a:lnTo>
                    <a:pt x="5294004" y="111263"/>
                  </a:lnTo>
                  <a:lnTo>
                    <a:pt x="5308943" y="153075"/>
                  </a:lnTo>
                  <a:lnTo>
                    <a:pt x="5314188" y="198627"/>
                  </a:lnTo>
                  <a:lnTo>
                    <a:pt x="5314188" y="993140"/>
                  </a:lnTo>
                  <a:lnTo>
                    <a:pt x="5308943" y="1038692"/>
                  </a:lnTo>
                  <a:lnTo>
                    <a:pt x="5294004" y="1080504"/>
                  </a:lnTo>
                  <a:lnTo>
                    <a:pt x="5270560" y="1117383"/>
                  </a:lnTo>
                  <a:lnTo>
                    <a:pt x="5239803" y="1148140"/>
                  </a:lnTo>
                  <a:lnTo>
                    <a:pt x="5202924" y="1171584"/>
                  </a:lnTo>
                  <a:lnTo>
                    <a:pt x="5161112" y="1186523"/>
                  </a:lnTo>
                  <a:lnTo>
                    <a:pt x="5115559" y="1191768"/>
                  </a:lnTo>
                  <a:lnTo>
                    <a:pt x="198627" y="1191768"/>
                  </a:lnTo>
                  <a:lnTo>
                    <a:pt x="153075" y="1186523"/>
                  </a:lnTo>
                  <a:lnTo>
                    <a:pt x="111263" y="1171584"/>
                  </a:lnTo>
                  <a:lnTo>
                    <a:pt x="74384" y="1148140"/>
                  </a:lnTo>
                  <a:lnTo>
                    <a:pt x="43627" y="1117383"/>
                  </a:lnTo>
                  <a:lnTo>
                    <a:pt x="20183" y="1080504"/>
                  </a:lnTo>
                  <a:lnTo>
                    <a:pt x="5244" y="1038692"/>
                  </a:lnTo>
                  <a:lnTo>
                    <a:pt x="0" y="993140"/>
                  </a:lnTo>
                  <a:lnTo>
                    <a:pt x="0" y="198627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407534" y="4552950"/>
            <a:ext cx="47625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54965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Verdana"/>
                <a:cs typeface="Verdana"/>
              </a:rPr>
              <a:t>T.C.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KİMLİK</a:t>
            </a:r>
            <a:r>
              <a:rPr sz="18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NUMARASI</a:t>
            </a:r>
            <a:r>
              <a:rPr sz="18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İLE</a:t>
            </a:r>
            <a:r>
              <a:rPr sz="18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ARAMA 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YAPILDIKTAN</a:t>
            </a:r>
            <a:r>
              <a:rPr sz="18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SONRA</a:t>
            </a:r>
            <a:r>
              <a:rPr sz="18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YETKİLİ</a:t>
            </a:r>
            <a:r>
              <a:rPr sz="18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OLDUĞU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TESCİL</a:t>
            </a:r>
            <a:r>
              <a:rPr sz="1800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SAYFASINA</a:t>
            </a:r>
            <a:r>
              <a:rPr sz="18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ULAŞILABİLECEKTİR.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216076" y="1298384"/>
            <a:ext cx="4980940" cy="760730"/>
            <a:chOff x="7216076" y="1298384"/>
            <a:chExt cx="4980940" cy="760730"/>
          </a:xfrm>
        </p:grpSpPr>
        <p:sp>
          <p:nvSpPr>
            <p:cNvPr id="14" name="object 14"/>
            <p:cNvSpPr/>
            <p:nvPr/>
          </p:nvSpPr>
          <p:spPr>
            <a:xfrm>
              <a:off x="7229094" y="1311402"/>
              <a:ext cx="4954905" cy="734695"/>
            </a:xfrm>
            <a:custGeom>
              <a:avLst/>
              <a:gdLst/>
              <a:ahLst/>
              <a:cxnLst/>
              <a:rect l="l" t="t" r="r" b="b"/>
              <a:pathLst>
                <a:path w="4954905" h="734694">
                  <a:moveTo>
                    <a:pt x="4832096" y="0"/>
                  </a:moveTo>
                  <a:lnTo>
                    <a:pt x="122427" y="0"/>
                  </a:lnTo>
                  <a:lnTo>
                    <a:pt x="74795" y="9628"/>
                  </a:lnTo>
                  <a:lnTo>
                    <a:pt x="35877" y="35877"/>
                  </a:lnTo>
                  <a:lnTo>
                    <a:pt x="9628" y="74795"/>
                  </a:lnTo>
                  <a:lnTo>
                    <a:pt x="0" y="122427"/>
                  </a:lnTo>
                  <a:lnTo>
                    <a:pt x="0" y="612139"/>
                  </a:lnTo>
                  <a:lnTo>
                    <a:pt x="9628" y="659772"/>
                  </a:lnTo>
                  <a:lnTo>
                    <a:pt x="35877" y="698690"/>
                  </a:lnTo>
                  <a:lnTo>
                    <a:pt x="74795" y="724939"/>
                  </a:lnTo>
                  <a:lnTo>
                    <a:pt x="122427" y="734568"/>
                  </a:lnTo>
                  <a:lnTo>
                    <a:pt x="4832096" y="734568"/>
                  </a:lnTo>
                  <a:lnTo>
                    <a:pt x="4879728" y="724939"/>
                  </a:lnTo>
                  <a:lnTo>
                    <a:pt x="4918646" y="698690"/>
                  </a:lnTo>
                  <a:lnTo>
                    <a:pt x="4944895" y="659772"/>
                  </a:lnTo>
                  <a:lnTo>
                    <a:pt x="4954524" y="612139"/>
                  </a:lnTo>
                  <a:lnTo>
                    <a:pt x="4954524" y="122427"/>
                  </a:lnTo>
                  <a:lnTo>
                    <a:pt x="4944895" y="74795"/>
                  </a:lnTo>
                  <a:lnTo>
                    <a:pt x="4918646" y="35877"/>
                  </a:lnTo>
                  <a:lnTo>
                    <a:pt x="4879728" y="9628"/>
                  </a:lnTo>
                  <a:lnTo>
                    <a:pt x="4832096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229094" y="1311402"/>
              <a:ext cx="4954905" cy="734695"/>
            </a:xfrm>
            <a:custGeom>
              <a:avLst/>
              <a:gdLst/>
              <a:ahLst/>
              <a:cxnLst/>
              <a:rect l="l" t="t" r="r" b="b"/>
              <a:pathLst>
                <a:path w="4954905" h="734694">
                  <a:moveTo>
                    <a:pt x="0" y="122427"/>
                  </a:moveTo>
                  <a:lnTo>
                    <a:pt x="9628" y="74795"/>
                  </a:lnTo>
                  <a:lnTo>
                    <a:pt x="35877" y="35877"/>
                  </a:lnTo>
                  <a:lnTo>
                    <a:pt x="74795" y="9628"/>
                  </a:lnTo>
                  <a:lnTo>
                    <a:pt x="122427" y="0"/>
                  </a:lnTo>
                  <a:lnTo>
                    <a:pt x="4832096" y="0"/>
                  </a:lnTo>
                  <a:lnTo>
                    <a:pt x="4879728" y="9628"/>
                  </a:lnTo>
                  <a:lnTo>
                    <a:pt x="4918646" y="35877"/>
                  </a:lnTo>
                  <a:lnTo>
                    <a:pt x="4944895" y="74795"/>
                  </a:lnTo>
                  <a:lnTo>
                    <a:pt x="4954524" y="122427"/>
                  </a:lnTo>
                  <a:lnTo>
                    <a:pt x="4954524" y="612139"/>
                  </a:lnTo>
                  <a:lnTo>
                    <a:pt x="4944895" y="659772"/>
                  </a:lnTo>
                  <a:lnTo>
                    <a:pt x="4918646" y="698690"/>
                  </a:lnTo>
                  <a:lnTo>
                    <a:pt x="4879728" y="724939"/>
                  </a:lnTo>
                  <a:lnTo>
                    <a:pt x="4832096" y="734568"/>
                  </a:lnTo>
                  <a:lnTo>
                    <a:pt x="122427" y="734568"/>
                  </a:lnTo>
                  <a:lnTo>
                    <a:pt x="74795" y="724939"/>
                  </a:lnTo>
                  <a:lnTo>
                    <a:pt x="35877" y="698690"/>
                  </a:lnTo>
                  <a:lnTo>
                    <a:pt x="9628" y="659772"/>
                  </a:lnTo>
                  <a:lnTo>
                    <a:pt x="0" y="612139"/>
                  </a:lnTo>
                  <a:lnTo>
                    <a:pt x="0" y="122427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370826" y="1343914"/>
            <a:ext cx="467169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HİTAP</a:t>
            </a:r>
            <a:r>
              <a:rPr sz="12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İÇİN</a:t>
            </a:r>
            <a:r>
              <a:rPr sz="12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YETKİLİ</a:t>
            </a:r>
            <a:r>
              <a:rPr sz="12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BİR</a:t>
            </a:r>
            <a:r>
              <a:rPr sz="12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KULLANICI</a:t>
            </a:r>
            <a:r>
              <a:rPr sz="12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İLE</a:t>
            </a:r>
            <a:r>
              <a:rPr sz="12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GİRİŞ</a:t>
            </a:r>
            <a:r>
              <a:rPr sz="12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YAPILMIŞ</a:t>
            </a:r>
            <a:r>
              <a:rPr sz="12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Verdana"/>
                <a:cs typeface="Verdana"/>
              </a:rPr>
              <a:t>İSE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BU</a:t>
            </a:r>
            <a:r>
              <a:rPr sz="1200" spc="-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MENÜLER</a:t>
            </a:r>
            <a:r>
              <a:rPr sz="12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AKTİF</a:t>
            </a:r>
            <a:r>
              <a:rPr sz="12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sz="12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YETKİLİ</a:t>
            </a:r>
            <a:r>
              <a:rPr sz="12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BİR</a:t>
            </a:r>
            <a:r>
              <a:rPr sz="12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KULLANICI</a:t>
            </a:r>
            <a:r>
              <a:rPr sz="12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DEĞİL</a:t>
            </a:r>
            <a:r>
              <a:rPr sz="12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Verdana"/>
                <a:cs typeface="Verdana"/>
              </a:rPr>
              <a:t>İSE </a:t>
            </a:r>
            <a:r>
              <a:rPr sz="1200" dirty="0">
                <a:solidFill>
                  <a:srgbClr val="FFFFFF"/>
                </a:solidFill>
                <a:latin typeface="Verdana"/>
                <a:cs typeface="Verdana"/>
              </a:rPr>
              <a:t>PASİF</a:t>
            </a:r>
            <a:r>
              <a:rPr sz="12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OLACAKTIR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851660" y="1549908"/>
            <a:ext cx="5339080" cy="1344295"/>
            <a:chOff x="1851660" y="1549908"/>
            <a:chExt cx="5339080" cy="1344295"/>
          </a:xfrm>
        </p:grpSpPr>
        <p:sp>
          <p:nvSpPr>
            <p:cNvPr id="18" name="object 18"/>
            <p:cNvSpPr/>
            <p:nvPr/>
          </p:nvSpPr>
          <p:spPr>
            <a:xfrm>
              <a:off x="1864614" y="1562862"/>
              <a:ext cx="5313045" cy="180340"/>
            </a:xfrm>
            <a:custGeom>
              <a:avLst/>
              <a:gdLst/>
              <a:ahLst/>
              <a:cxnLst/>
              <a:rect l="l" t="t" r="r" b="b"/>
              <a:pathLst>
                <a:path w="5313045" h="180339">
                  <a:moveTo>
                    <a:pt x="5222747" y="0"/>
                  </a:moveTo>
                  <a:lnTo>
                    <a:pt x="5222747" y="44958"/>
                  </a:lnTo>
                  <a:lnTo>
                    <a:pt x="0" y="44958"/>
                  </a:lnTo>
                  <a:lnTo>
                    <a:pt x="0" y="134874"/>
                  </a:lnTo>
                  <a:lnTo>
                    <a:pt x="5222747" y="134874"/>
                  </a:lnTo>
                  <a:lnTo>
                    <a:pt x="5222747" y="179832"/>
                  </a:lnTo>
                  <a:lnTo>
                    <a:pt x="5312664" y="89915"/>
                  </a:lnTo>
                  <a:lnTo>
                    <a:pt x="5222747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864614" y="1562862"/>
              <a:ext cx="5313045" cy="180340"/>
            </a:xfrm>
            <a:custGeom>
              <a:avLst/>
              <a:gdLst/>
              <a:ahLst/>
              <a:cxnLst/>
              <a:rect l="l" t="t" r="r" b="b"/>
              <a:pathLst>
                <a:path w="5313045" h="180339">
                  <a:moveTo>
                    <a:pt x="0" y="44958"/>
                  </a:moveTo>
                  <a:lnTo>
                    <a:pt x="5222747" y="44958"/>
                  </a:lnTo>
                  <a:lnTo>
                    <a:pt x="5222747" y="0"/>
                  </a:lnTo>
                  <a:lnTo>
                    <a:pt x="5312664" y="89915"/>
                  </a:lnTo>
                  <a:lnTo>
                    <a:pt x="5222747" y="179832"/>
                  </a:lnTo>
                  <a:lnTo>
                    <a:pt x="5222747" y="134874"/>
                  </a:lnTo>
                  <a:lnTo>
                    <a:pt x="0" y="134874"/>
                  </a:lnTo>
                  <a:lnTo>
                    <a:pt x="0" y="44958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312413" y="2576322"/>
              <a:ext cx="702945" cy="304800"/>
            </a:xfrm>
            <a:custGeom>
              <a:avLst/>
              <a:gdLst/>
              <a:ahLst/>
              <a:cxnLst/>
              <a:rect l="l" t="t" r="r" b="b"/>
              <a:pathLst>
                <a:path w="702945" h="304800">
                  <a:moveTo>
                    <a:pt x="351282" y="0"/>
                  </a:moveTo>
                  <a:lnTo>
                    <a:pt x="288125" y="2454"/>
                  </a:lnTo>
                  <a:lnTo>
                    <a:pt x="228688" y="9530"/>
                  </a:lnTo>
                  <a:lnTo>
                    <a:pt x="173961" y="20799"/>
                  </a:lnTo>
                  <a:lnTo>
                    <a:pt x="124935" y="35831"/>
                  </a:lnTo>
                  <a:lnTo>
                    <a:pt x="82601" y="54197"/>
                  </a:lnTo>
                  <a:lnTo>
                    <a:pt x="47949" y="75466"/>
                  </a:lnTo>
                  <a:lnTo>
                    <a:pt x="5658" y="124997"/>
                  </a:lnTo>
                  <a:lnTo>
                    <a:pt x="0" y="152400"/>
                  </a:lnTo>
                  <a:lnTo>
                    <a:pt x="5658" y="179802"/>
                  </a:lnTo>
                  <a:lnTo>
                    <a:pt x="47949" y="229333"/>
                  </a:lnTo>
                  <a:lnTo>
                    <a:pt x="82601" y="250602"/>
                  </a:lnTo>
                  <a:lnTo>
                    <a:pt x="124935" y="268968"/>
                  </a:lnTo>
                  <a:lnTo>
                    <a:pt x="173961" y="284000"/>
                  </a:lnTo>
                  <a:lnTo>
                    <a:pt x="228688" y="295269"/>
                  </a:lnTo>
                  <a:lnTo>
                    <a:pt x="288125" y="302345"/>
                  </a:lnTo>
                  <a:lnTo>
                    <a:pt x="351282" y="304800"/>
                  </a:lnTo>
                  <a:lnTo>
                    <a:pt x="414438" y="302345"/>
                  </a:lnTo>
                  <a:lnTo>
                    <a:pt x="473875" y="295269"/>
                  </a:lnTo>
                  <a:lnTo>
                    <a:pt x="528602" y="284000"/>
                  </a:lnTo>
                  <a:lnTo>
                    <a:pt x="577628" y="268968"/>
                  </a:lnTo>
                  <a:lnTo>
                    <a:pt x="619962" y="250602"/>
                  </a:lnTo>
                  <a:lnTo>
                    <a:pt x="654614" y="229333"/>
                  </a:lnTo>
                  <a:lnTo>
                    <a:pt x="696905" y="179802"/>
                  </a:lnTo>
                  <a:lnTo>
                    <a:pt x="702563" y="152400"/>
                  </a:lnTo>
                  <a:lnTo>
                    <a:pt x="696905" y="124997"/>
                  </a:lnTo>
                  <a:lnTo>
                    <a:pt x="654614" y="75466"/>
                  </a:lnTo>
                  <a:lnTo>
                    <a:pt x="619962" y="54197"/>
                  </a:lnTo>
                  <a:lnTo>
                    <a:pt x="577628" y="35831"/>
                  </a:lnTo>
                  <a:lnTo>
                    <a:pt x="528602" y="20799"/>
                  </a:lnTo>
                  <a:lnTo>
                    <a:pt x="473875" y="9530"/>
                  </a:lnTo>
                  <a:lnTo>
                    <a:pt x="414438" y="2454"/>
                  </a:lnTo>
                  <a:lnTo>
                    <a:pt x="351282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312413" y="2576322"/>
              <a:ext cx="702945" cy="304800"/>
            </a:xfrm>
            <a:custGeom>
              <a:avLst/>
              <a:gdLst/>
              <a:ahLst/>
              <a:cxnLst/>
              <a:rect l="l" t="t" r="r" b="b"/>
              <a:pathLst>
                <a:path w="702945" h="304800">
                  <a:moveTo>
                    <a:pt x="0" y="152400"/>
                  </a:moveTo>
                  <a:lnTo>
                    <a:pt x="21971" y="99209"/>
                  </a:lnTo>
                  <a:lnTo>
                    <a:pt x="82601" y="54197"/>
                  </a:lnTo>
                  <a:lnTo>
                    <a:pt x="124935" y="35831"/>
                  </a:lnTo>
                  <a:lnTo>
                    <a:pt x="173961" y="20799"/>
                  </a:lnTo>
                  <a:lnTo>
                    <a:pt x="228688" y="9530"/>
                  </a:lnTo>
                  <a:lnTo>
                    <a:pt x="288125" y="2454"/>
                  </a:lnTo>
                  <a:lnTo>
                    <a:pt x="351282" y="0"/>
                  </a:lnTo>
                  <a:lnTo>
                    <a:pt x="414438" y="2454"/>
                  </a:lnTo>
                  <a:lnTo>
                    <a:pt x="473875" y="9530"/>
                  </a:lnTo>
                  <a:lnTo>
                    <a:pt x="528602" y="20799"/>
                  </a:lnTo>
                  <a:lnTo>
                    <a:pt x="577628" y="35831"/>
                  </a:lnTo>
                  <a:lnTo>
                    <a:pt x="619962" y="54197"/>
                  </a:lnTo>
                  <a:lnTo>
                    <a:pt x="654614" y="75466"/>
                  </a:lnTo>
                  <a:lnTo>
                    <a:pt x="696905" y="124997"/>
                  </a:lnTo>
                  <a:lnTo>
                    <a:pt x="702563" y="152400"/>
                  </a:lnTo>
                  <a:lnTo>
                    <a:pt x="696905" y="179802"/>
                  </a:lnTo>
                  <a:lnTo>
                    <a:pt x="654614" y="229333"/>
                  </a:lnTo>
                  <a:lnTo>
                    <a:pt x="619962" y="250602"/>
                  </a:lnTo>
                  <a:lnTo>
                    <a:pt x="577628" y="268968"/>
                  </a:lnTo>
                  <a:lnTo>
                    <a:pt x="528602" y="284000"/>
                  </a:lnTo>
                  <a:lnTo>
                    <a:pt x="473875" y="295269"/>
                  </a:lnTo>
                  <a:lnTo>
                    <a:pt x="414438" y="302345"/>
                  </a:lnTo>
                  <a:lnTo>
                    <a:pt x="351282" y="304800"/>
                  </a:lnTo>
                  <a:lnTo>
                    <a:pt x="288125" y="302345"/>
                  </a:lnTo>
                  <a:lnTo>
                    <a:pt x="228688" y="295269"/>
                  </a:lnTo>
                  <a:lnTo>
                    <a:pt x="173961" y="284000"/>
                  </a:lnTo>
                  <a:lnTo>
                    <a:pt x="124935" y="268968"/>
                  </a:lnTo>
                  <a:lnTo>
                    <a:pt x="82601" y="250602"/>
                  </a:lnTo>
                  <a:lnTo>
                    <a:pt x="47949" y="229333"/>
                  </a:lnTo>
                  <a:lnTo>
                    <a:pt x="5658" y="179802"/>
                  </a:lnTo>
                  <a:lnTo>
                    <a:pt x="0" y="152400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61</a:t>
            </a:fld>
            <a:endParaRPr spc="-25" dirty="0"/>
          </a:p>
        </p:txBody>
      </p: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TESCİL</a:t>
            </a:r>
            <a:r>
              <a:rPr spc="-70" dirty="0"/>
              <a:t> </a:t>
            </a:r>
            <a:r>
              <a:rPr spc="-10" dirty="0"/>
              <a:t>PANELİ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4000" y="714565"/>
            <a:ext cx="12141835" cy="5724525"/>
            <a:chOff x="-4000" y="714565"/>
            <a:chExt cx="12141835" cy="57245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23900"/>
              <a:ext cx="12127992" cy="57058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19327"/>
              <a:ext cx="12132310" cy="5715000"/>
            </a:xfrm>
            <a:custGeom>
              <a:avLst/>
              <a:gdLst/>
              <a:ahLst/>
              <a:cxnLst/>
              <a:rect l="l" t="t" r="r" b="b"/>
              <a:pathLst>
                <a:path w="12132310" h="5715000">
                  <a:moveTo>
                    <a:pt x="0" y="5715000"/>
                  </a:moveTo>
                  <a:lnTo>
                    <a:pt x="12131802" y="5715000"/>
                  </a:lnTo>
                  <a:lnTo>
                    <a:pt x="12131802" y="0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113532" y="2199131"/>
              <a:ext cx="966469" cy="372110"/>
            </a:xfrm>
            <a:custGeom>
              <a:avLst/>
              <a:gdLst/>
              <a:ahLst/>
              <a:cxnLst/>
              <a:rect l="l" t="t" r="r" b="b"/>
              <a:pathLst>
                <a:path w="966470" h="372110">
                  <a:moveTo>
                    <a:pt x="483107" y="0"/>
                  </a:moveTo>
                  <a:lnTo>
                    <a:pt x="417550" y="1696"/>
                  </a:lnTo>
                  <a:lnTo>
                    <a:pt x="354673" y="6637"/>
                  </a:lnTo>
                  <a:lnTo>
                    <a:pt x="295054" y="14603"/>
                  </a:lnTo>
                  <a:lnTo>
                    <a:pt x="239268" y="25371"/>
                  </a:lnTo>
                  <a:lnTo>
                    <a:pt x="187889" y="38722"/>
                  </a:lnTo>
                  <a:lnTo>
                    <a:pt x="141493" y="54435"/>
                  </a:lnTo>
                  <a:lnTo>
                    <a:pt x="100657" y="72288"/>
                  </a:lnTo>
                  <a:lnTo>
                    <a:pt x="65955" y="92060"/>
                  </a:lnTo>
                  <a:lnTo>
                    <a:pt x="17256" y="136480"/>
                  </a:lnTo>
                  <a:lnTo>
                    <a:pt x="0" y="185927"/>
                  </a:lnTo>
                  <a:lnTo>
                    <a:pt x="4409" y="211169"/>
                  </a:lnTo>
                  <a:lnTo>
                    <a:pt x="37963" y="258323"/>
                  </a:lnTo>
                  <a:lnTo>
                    <a:pt x="100657" y="299567"/>
                  </a:lnTo>
                  <a:lnTo>
                    <a:pt x="141493" y="317420"/>
                  </a:lnTo>
                  <a:lnTo>
                    <a:pt x="187889" y="333133"/>
                  </a:lnTo>
                  <a:lnTo>
                    <a:pt x="239268" y="346484"/>
                  </a:lnTo>
                  <a:lnTo>
                    <a:pt x="295054" y="357252"/>
                  </a:lnTo>
                  <a:lnTo>
                    <a:pt x="354673" y="365218"/>
                  </a:lnTo>
                  <a:lnTo>
                    <a:pt x="417550" y="370159"/>
                  </a:lnTo>
                  <a:lnTo>
                    <a:pt x="483107" y="371855"/>
                  </a:lnTo>
                  <a:lnTo>
                    <a:pt x="548665" y="370159"/>
                  </a:lnTo>
                  <a:lnTo>
                    <a:pt x="611542" y="365218"/>
                  </a:lnTo>
                  <a:lnTo>
                    <a:pt x="671161" y="357252"/>
                  </a:lnTo>
                  <a:lnTo>
                    <a:pt x="726947" y="346484"/>
                  </a:lnTo>
                  <a:lnTo>
                    <a:pt x="778326" y="333133"/>
                  </a:lnTo>
                  <a:lnTo>
                    <a:pt x="824722" y="317420"/>
                  </a:lnTo>
                  <a:lnTo>
                    <a:pt x="865558" y="299567"/>
                  </a:lnTo>
                  <a:lnTo>
                    <a:pt x="900260" y="279795"/>
                  </a:lnTo>
                  <a:lnTo>
                    <a:pt x="948959" y="235375"/>
                  </a:lnTo>
                  <a:lnTo>
                    <a:pt x="966216" y="185927"/>
                  </a:lnTo>
                  <a:lnTo>
                    <a:pt x="961806" y="160686"/>
                  </a:lnTo>
                  <a:lnTo>
                    <a:pt x="928252" y="113532"/>
                  </a:lnTo>
                  <a:lnTo>
                    <a:pt x="865558" y="72288"/>
                  </a:lnTo>
                  <a:lnTo>
                    <a:pt x="824722" y="54435"/>
                  </a:lnTo>
                  <a:lnTo>
                    <a:pt x="778326" y="38722"/>
                  </a:lnTo>
                  <a:lnTo>
                    <a:pt x="726947" y="25371"/>
                  </a:lnTo>
                  <a:lnTo>
                    <a:pt x="671161" y="14603"/>
                  </a:lnTo>
                  <a:lnTo>
                    <a:pt x="611542" y="6637"/>
                  </a:lnTo>
                  <a:lnTo>
                    <a:pt x="548665" y="1696"/>
                  </a:lnTo>
                  <a:lnTo>
                    <a:pt x="4831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989569" y="1527810"/>
              <a:ext cx="3933825" cy="1483360"/>
            </a:xfrm>
            <a:custGeom>
              <a:avLst/>
              <a:gdLst/>
              <a:ahLst/>
              <a:cxnLst/>
              <a:rect l="l" t="t" r="r" b="b"/>
              <a:pathLst>
                <a:path w="3933825" h="1483360">
                  <a:moveTo>
                    <a:pt x="3686302" y="0"/>
                  </a:moveTo>
                  <a:lnTo>
                    <a:pt x="247141" y="0"/>
                  </a:lnTo>
                  <a:lnTo>
                    <a:pt x="197325" y="5019"/>
                  </a:lnTo>
                  <a:lnTo>
                    <a:pt x="150929" y="19417"/>
                  </a:lnTo>
                  <a:lnTo>
                    <a:pt x="108948" y="42199"/>
                  </a:lnTo>
                  <a:lnTo>
                    <a:pt x="72374" y="72374"/>
                  </a:lnTo>
                  <a:lnTo>
                    <a:pt x="42199" y="108948"/>
                  </a:lnTo>
                  <a:lnTo>
                    <a:pt x="19417" y="150929"/>
                  </a:lnTo>
                  <a:lnTo>
                    <a:pt x="5019" y="197325"/>
                  </a:lnTo>
                  <a:lnTo>
                    <a:pt x="0" y="247141"/>
                  </a:lnTo>
                  <a:lnTo>
                    <a:pt x="0" y="1235710"/>
                  </a:lnTo>
                  <a:lnTo>
                    <a:pt x="5019" y="1285526"/>
                  </a:lnTo>
                  <a:lnTo>
                    <a:pt x="19417" y="1331922"/>
                  </a:lnTo>
                  <a:lnTo>
                    <a:pt x="42199" y="1373903"/>
                  </a:lnTo>
                  <a:lnTo>
                    <a:pt x="72374" y="1410477"/>
                  </a:lnTo>
                  <a:lnTo>
                    <a:pt x="108948" y="1440652"/>
                  </a:lnTo>
                  <a:lnTo>
                    <a:pt x="150929" y="1463434"/>
                  </a:lnTo>
                  <a:lnTo>
                    <a:pt x="197325" y="1477832"/>
                  </a:lnTo>
                  <a:lnTo>
                    <a:pt x="247141" y="1482852"/>
                  </a:lnTo>
                  <a:lnTo>
                    <a:pt x="3686302" y="1482852"/>
                  </a:lnTo>
                  <a:lnTo>
                    <a:pt x="3736118" y="1477832"/>
                  </a:lnTo>
                  <a:lnTo>
                    <a:pt x="3782514" y="1463434"/>
                  </a:lnTo>
                  <a:lnTo>
                    <a:pt x="3824495" y="1440652"/>
                  </a:lnTo>
                  <a:lnTo>
                    <a:pt x="3861069" y="1410477"/>
                  </a:lnTo>
                  <a:lnTo>
                    <a:pt x="3891244" y="1373903"/>
                  </a:lnTo>
                  <a:lnTo>
                    <a:pt x="3914026" y="1331922"/>
                  </a:lnTo>
                  <a:lnTo>
                    <a:pt x="3928424" y="1285526"/>
                  </a:lnTo>
                  <a:lnTo>
                    <a:pt x="3933444" y="1235710"/>
                  </a:lnTo>
                  <a:lnTo>
                    <a:pt x="3933444" y="247141"/>
                  </a:lnTo>
                  <a:lnTo>
                    <a:pt x="3928424" y="197325"/>
                  </a:lnTo>
                  <a:lnTo>
                    <a:pt x="3914026" y="150929"/>
                  </a:lnTo>
                  <a:lnTo>
                    <a:pt x="3891244" y="108948"/>
                  </a:lnTo>
                  <a:lnTo>
                    <a:pt x="3861069" y="72374"/>
                  </a:lnTo>
                  <a:lnTo>
                    <a:pt x="3824495" y="42199"/>
                  </a:lnTo>
                  <a:lnTo>
                    <a:pt x="3782514" y="19417"/>
                  </a:lnTo>
                  <a:lnTo>
                    <a:pt x="3736118" y="5019"/>
                  </a:lnTo>
                  <a:lnTo>
                    <a:pt x="3686302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989569" y="1527810"/>
              <a:ext cx="3933825" cy="1483360"/>
            </a:xfrm>
            <a:custGeom>
              <a:avLst/>
              <a:gdLst/>
              <a:ahLst/>
              <a:cxnLst/>
              <a:rect l="l" t="t" r="r" b="b"/>
              <a:pathLst>
                <a:path w="3933825" h="1483360">
                  <a:moveTo>
                    <a:pt x="0" y="247141"/>
                  </a:moveTo>
                  <a:lnTo>
                    <a:pt x="5019" y="197325"/>
                  </a:lnTo>
                  <a:lnTo>
                    <a:pt x="19417" y="150929"/>
                  </a:lnTo>
                  <a:lnTo>
                    <a:pt x="42199" y="108948"/>
                  </a:lnTo>
                  <a:lnTo>
                    <a:pt x="72374" y="72374"/>
                  </a:lnTo>
                  <a:lnTo>
                    <a:pt x="108948" y="42199"/>
                  </a:lnTo>
                  <a:lnTo>
                    <a:pt x="150929" y="19417"/>
                  </a:lnTo>
                  <a:lnTo>
                    <a:pt x="197325" y="5019"/>
                  </a:lnTo>
                  <a:lnTo>
                    <a:pt x="247141" y="0"/>
                  </a:lnTo>
                  <a:lnTo>
                    <a:pt x="3686302" y="0"/>
                  </a:lnTo>
                  <a:lnTo>
                    <a:pt x="3736118" y="5019"/>
                  </a:lnTo>
                  <a:lnTo>
                    <a:pt x="3782514" y="19417"/>
                  </a:lnTo>
                  <a:lnTo>
                    <a:pt x="3824495" y="42199"/>
                  </a:lnTo>
                  <a:lnTo>
                    <a:pt x="3861069" y="72374"/>
                  </a:lnTo>
                  <a:lnTo>
                    <a:pt x="3891244" y="108948"/>
                  </a:lnTo>
                  <a:lnTo>
                    <a:pt x="3914026" y="150929"/>
                  </a:lnTo>
                  <a:lnTo>
                    <a:pt x="3928424" y="197325"/>
                  </a:lnTo>
                  <a:lnTo>
                    <a:pt x="3933444" y="247141"/>
                  </a:lnTo>
                  <a:lnTo>
                    <a:pt x="3933444" y="1235710"/>
                  </a:lnTo>
                  <a:lnTo>
                    <a:pt x="3928424" y="1285526"/>
                  </a:lnTo>
                  <a:lnTo>
                    <a:pt x="3914026" y="1331922"/>
                  </a:lnTo>
                  <a:lnTo>
                    <a:pt x="3891244" y="1373903"/>
                  </a:lnTo>
                  <a:lnTo>
                    <a:pt x="3861069" y="1410477"/>
                  </a:lnTo>
                  <a:lnTo>
                    <a:pt x="3824495" y="1440652"/>
                  </a:lnTo>
                  <a:lnTo>
                    <a:pt x="3782514" y="1463434"/>
                  </a:lnTo>
                  <a:lnTo>
                    <a:pt x="3736118" y="1477832"/>
                  </a:lnTo>
                  <a:lnTo>
                    <a:pt x="3686302" y="1482852"/>
                  </a:lnTo>
                  <a:lnTo>
                    <a:pt x="247141" y="1482852"/>
                  </a:lnTo>
                  <a:lnTo>
                    <a:pt x="197325" y="1477832"/>
                  </a:lnTo>
                  <a:lnTo>
                    <a:pt x="150929" y="1463434"/>
                  </a:lnTo>
                  <a:lnTo>
                    <a:pt x="108948" y="1440652"/>
                  </a:lnTo>
                  <a:lnTo>
                    <a:pt x="72374" y="1410477"/>
                  </a:lnTo>
                  <a:lnTo>
                    <a:pt x="42199" y="1373903"/>
                  </a:lnTo>
                  <a:lnTo>
                    <a:pt x="19417" y="1331922"/>
                  </a:lnTo>
                  <a:lnTo>
                    <a:pt x="5019" y="1285526"/>
                  </a:lnTo>
                  <a:lnTo>
                    <a:pt x="0" y="1235710"/>
                  </a:lnTo>
                  <a:lnTo>
                    <a:pt x="0" y="247141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195564" y="1569211"/>
            <a:ext cx="3519804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  <a:tabLst>
                <a:tab pos="1624965" algn="l"/>
              </a:tabLst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«TESCİL</a:t>
            </a:r>
            <a:r>
              <a:rPr sz="18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BİLGİ</a:t>
            </a:r>
            <a:r>
              <a:rPr sz="18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GÜNCELLEME»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VE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 «AYRILIŞ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BİLDİRGESİ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DÜZENLEME»</a:t>
            </a:r>
            <a:r>
              <a:rPr sz="18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İŞLEMLERİ</a:t>
            </a:r>
            <a:r>
              <a:rPr sz="18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BU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SAYFALARDAN YAPILMAKTADIR.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343848" y="2712656"/>
            <a:ext cx="8956675" cy="3627754"/>
            <a:chOff x="2343848" y="2712656"/>
            <a:chExt cx="8956675" cy="3627754"/>
          </a:xfrm>
        </p:grpSpPr>
        <p:sp>
          <p:nvSpPr>
            <p:cNvPr id="11" name="object 11"/>
            <p:cNvSpPr/>
            <p:nvPr/>
          </p:nvSpPr>
          <p:spPr>
            <a:xfrm>
              <a:off x="2356865" y="2725674"/>
              <a:ext cx="658495" cy="355600"/>
            </a:xfrm>
            <a:custGeom>
              <a:avLst/>
              <a:gdLst/>
              <a:ahLst/>
              <a:cxnLst/>
              <a:rect l="l" t="t" r="r" b="b"/>
              <a:pathLst>
                <a:path w="658494" h="355600">
                  <a:moveTo>
                    <a:pt x="480821" y="0"/>
                  </a:moveTo>
                  <a:lnTo>
                    <a:pt x="480821" y="88773"/>
                  </a:lnTo>
                  <a:lnTo>
                    <a:pt x="0" y="88773"/>
                  </a:lnTo>
                  <a:lnTo>
                    <a:pt x="0" y="266318"/>
                  </a:lnTo>
                  <a:lnTo>
                    <a:pt x="480821" y="266318"/>
                  </a:lnTo>
                  <a:lnTo>
                    <a:pt x="480821" y="355091"/>
                  </a:lnTo>
                  <a:lnTo>
                    <a:pt x="658367" y="177546"/>
                  </a:lnTo>
                  <a:lnTo>
                    <a:pt x="480821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356865" y="2725674"/>
              <a:ext cx="658495" cy="355600"/>
            </a:xfrm>
            <a:custGeom>
              <a:avLst/>
              <a:gdLst/>
              <a:ahLst/>
              <a:cxnLst/>
              <a:rect l="l" t="t" r="r" b="b"/>
              <a:pathLst>
                <a:path w="658494" h="355600">
                  <a:moveTo>
                    <a:pt x="0" y="88773"/>
                  </a:moveTo>
                  <a:lnTo>
                    <a:pt x="480821" y="88773"/>
                  </a:lnTo>
                  <a:lnTo>
                    <a:pt x="480821" y="0"/>
                  </a:lnTo>
                  <a:lnTo>
                    <a:pt x="658367" y="177546"/>
                  </a:lnTo>
                  <a:lnTo>
                    <a:pt x="480821" y="355091"/>
                  </a:lnTo>
                  <a:lnTo>
                    <a:pt x="480821" y="266318"/>
                  </a:lnTo>
                  <a:lnTo>
                    <a:pt x="0" y="266318"/>
                  </a:lnTo>
                  <a:lnTo>
                    <a:pt x="0" y="88773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354061" y="5717286"/>
              <a:ext cx="3933825" cy="609600"/>
            </a:xfrm>
            <a:custGeom>
              <a:avLst/>
              <a:gdLst/>
              <a:ahLst/>
              <a:cxnLst/>
              <a:rect l="l" t="t" r="r" b="b"/>
              <a:pathLst>
                <a:path w="3933825" h="609600">
                  <a:moveTo>
                    <a:pt x="3831844" y="0"/>
                  </a:moveTo>
                  <a:lnTo>
                    <a:pt x="101600" y="0"/>
                  </a:lnTo>
                  <a:lnTo>
                    <a:pt x="62043" y="7984"/>
                  </a:lnTo>
                  <a:lnTo>
                    <a:pt x="29749" y="29759"/>
                  </a:lnTo>
                  <a:lnTo>
                    <a:pt x="7981" y="62054"/>
                  </a:lnTo>
                  <a:lnTo>
                    <a:pt x="0" y="101600"/>
                  </a:lnTo>
                  <a:lnTo>
                    <a:pt x="0" y="507999"/>
                  </a:lnTo>
                  <a:lnTo>
                    <a:pt x="7981" y="547545"/>
                  </a:lnTo>
                  <a:lnTo>
                    <a:pt x="29749" y="579840"/>
                  </a:lnTo>
                  <a:lnTo>
                    <a:pt x="62043" y="601615"/>
                  </a:lnTo>
                  <a:lnTo>
                    <a:pt x="101600" y="609599"/>
                  </a:lnTo>
                  <a:lnTo>
                    <a:pt x="3831844" y="609599"/>
                  </a:lnTo>
                  <a:lnTo>
                    <a:pt x="3871400" y="601615"/>
                  </a:lnTo>
                  <a:lnTo>
                    <a:pt x="3903694" y="579840"/>
                  </a:lnTo>
                  <a:lnTo>
                    <a:pt x="3925462" y="547545"/>
                  </a:lnTo>
                  <a:lnTo>
                    <a:pt x="3933444" y="507999"/>
                  </a:lnTo>
                  <a:lnTo>
                    <a:pt x="3933444" y="101600"/>
                  </a:lnTo>
                  <a:lnTo>
                    <a:pt x="3925462" y="62054"/>
                  </a:lnTo>
                  <a:lnTo>
                    <a:pt x="3903694" y="29759"/>
                  </a:lnTo>
                  <a:lnTo>
                    <a:pt x="3871400" y="7984"/>
                  </a:lnTo>
                  <a:lnTo>
                    <a:pt x="3831844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354061" y="5717286"/>
              <a:ext cx="3933825" cy="609600"/>
            </a:xfrm>
            <a:custGeom>
              <a:avLst/>
              <a:gdLst/>
              <a:ahLst/>
              <a:cxnLst/>
              <a:rect l="l" t="t" r="r" b="b"/>
              <a:pathLst>
                <a:path w="3933825" h="609600">
                  <a:moveTo>
                    <a:pt x="0" y="101600"/>
                  </a:moveTo>
                  <a:lnTo>
                    <a:pt x="7981" y="62054"/>
                  </a:lnTo>
                  <a:lnTo>
                    <a:pt x="29749" y="29759"/>
                  </a:lnTo>
                  <a:lnTo>
                    <a:pt x="62043" y="7984"/>
                  </a:lnTo>
                  <a:lnTo>
                    <a:pt x="101600" y="0"/>
                  </a:lnTo>
                  <a:lnTo>
                    <a:pt x="3831844" y="0"/>
                  </a:lnTo>
                  <a:lnTo>
                    <a:pt x="3871400" y="7984"/>
                  </a:lnTo>
                  <a:lnTo>
                    <a:pt x="3903694" y="29759"/>
                  </a:lnTo>
                  <a:lnTo>
                    <a:pt x="3925462" y="62054"/>
                  </a:lnTo>
                  <a:lnTo>
                    <a:pt x="3933444" y="101600"/>
                  </a:lnTo>
                  <a:lnTo>
                    <a:pt x="3933444" y="507999"/>
                  </a:lnTo>
                  <a:lnTo>
                    <a:pt x="3925462" y="547545"/>
                  </a:lnTo>
                  <a:lnTo>
                    <a:pt x="3903694" y="579840"/>
                  </a:lnTo>
                  <a:lnTo>
                    <a:pt x="3871400" y="601615"/>
                  </a:lnTo>
                  <a:lnTo>
                    <a:pt x="3831844" y="609599"/>
                  </a:lnTo>
                  <a:lnTo>
                    <a:pt x="101600" y="609599"/>
                  </a:lnTo>
                  <a:lnTo>
                    <a:pt x="62043" y="601615"/>
                  </a:lnTo>
                  <a:lnTo>
                    <a:pt x="29749" y="579840"/>
                  </a:lnTo>
                  <a:lnTo>
                    <a:pt x="7981" y="547545"/>
                  </a:lnTo>
                  <a:lnTo>
                    <a:pt x="0" y="507999"/>
                  </a:lnTo>
                  <a:lnTo>
                    <a:pt x="0" y="101600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585075" y="5825744"/>
            <a:ext cx="347472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Sigortalı</a:t>
            </a:r>
            <a:r>
              <a:rPr sz="12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Sağlık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Provizyon</a:t>
            </a:r>
            <a:r>
              <a:rPr sz="1200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Aktivasyon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Bilgileri</a:t>
            </a:r>
            <a:endParaRPr sz="12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buradan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takip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edilebilecektir.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465064" y="5907023"/>
            <a:ext cx="1402080" cy="230504"/>
            <a:chOff x="5465064" y="5907023"/>
            <a:chExt cx="1402080" cy="230504"/>
          </a:xfrm>
        </p:grpSpPr>
        <p:sp>
          <p:nvSpPr>
            <p:cNvPr id="17" name="object 17"/>
            <p:cNvSpPr/>
            <p:nvPr/>
          </p:nvSpPr>
          <p:spPr>
            <a:xfrm>
              <a:off x="5478018" y="5919977"/>
              <a:ext cx="1376680" cy="204470"/>
            </a:xfrm>
            <a:custGeom>
              <a:avLst/>
              <a:gdLst/>
              <a:ahLst/>
              <a:cxnLst/>
              <a:rect l="l" t="t" r="r" b="b"/>
              <a:pathLst>
                <a:path w="1376679" h="204470">
                  <a:moveTo>
                    <a:pt x="102108" y="0"/>
                  </a:moveTo>
                  <a:lnTo>
                    <a:pt x="0" y="102108"/>
                  </a:lnTo>
                  <a:lnTo>
                    <a:pt x="102108" y="204216"/>
                  </a:lnTo>
                  <a:lnTo>
                    <a:pt x="102108" y="153162"/>
                  </a:lnTo>
                  <a:lnTo>
                    <a:pt x="1376172" y="153162"/>
                  </a:lnTo>
                  <a:lnTo>
                    <a:pt x="1376172" y="51054"/>
                  </a:lnTo>
                  <a:lnTo>
                    <a:pt x="102108" y="51054"/>
                  </a:lnTo>
                  <a:lnTo>
                    <a:pt x="102108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478018" y="5919977"/>
              <a:ext cx="1376680" cy="204470"/>
            </a:xfrm>
            <a:custGeom>
              <a:avLst/>
              <a:gdLst/>
              <a:ahLst/>
              <a:cxnLst/>
              <a:rect l="l" t="t" r="r" b="b"/>
              <a:pathLst>
                <a:path w="1376679" h="204470">
                  <a:moveTo>
                    <a:pt x="1376172" y="153162"/>
                  </a:moveTo>
                  <a:lnTo>
                    <a:pt x="102108" y="153162"/>
                  </a:lnTo>
                  <a:lnTo>
                    <a:pt x="102108" y="204216"/>
                  </a:lnTo>
                  <a:lnTo>
                    <a:pt x="0" y="102108"/>
                  </a:lnTo>
                  <a:lnTo>
                    <a:pt x="102108" y="0"/>
                  </a:lnTo>
                  <a:lnTo>
                    <a:pt x="102108" y="51054"/>
                  </a:lnTo>
                  <a:lnTo>
                    <a:pt x="1376172" y="51054"/>
                  </a:lnTo>
                  <a:lnTo>
                    <a:pt x="1376172" y="153162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62</a:t>
            </a:fld>
            <a:endParaRPr spc="-25" dirty="0"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TESCİL</a:t>
            </a:r>
            <a:r>
              <a:rPr spc="-35" dirty="0"/>
              <a:t> </a:t>
            </a:r>
            <a:r>
              <a:rPr dirty="0"/>
              <a:t>PANELİ</a:t>
            </a:r>
            <a:r>
              <a:rPr spc="-55" dirty="0"/>
              <a:t> </a:t>
            </a:r>
            <a:r>
              <a:rPr dirty="0"/>
              <a:t>(Tescil</a:t>
            </a:r>
            <a:r>
              <a:rPr spc="-55" dirty="0"/>
              <a:t> </a:t>
            </a:r>
            <a:r>
              <a:rPr spc="-10" dirty="0"/>
              <a:t>Güncelleme)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12255" y="633793"/>
            <a:ext cx="12209145" cy="5730875"/>
            <a:chOff x="-12255" y="633793"/>
            <a:chExt cx="12209145" cy="57308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43127"/>
              <a:ext cx="12192000" cy="571195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638555"/>
              <a:ext cx="12191365" cy="5721350"/>
            </a:xfrm>
            <a:custGeom>
              <a:avLst/>
              <a:gdLst/>
              <a:ahLst/>
              <a:cxnLst/>
              <a:rect l="l" t="t" r="r" b="b"/>
              <a:pathLst>
                <a:path w="12191365" h="5721350">
                  <a:moveTo>
                    <a:pt x="0" y="5721096"/>
                  </a:moveTo>
                  <a:lnTo>
                    <a:pt x="12191238" y="5721096"/>
                  </a:lnTo>
                </a:path>
                <a:path w="12191365" h="5721350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36847" y="1641347"/>
              <a:ext cx="462280" cy="266700"/>
            </a:xfrm>
            <a:custGeom>
              <a:avLst/>
              <a:gdLst/>
              <a:ahLst/>
              <a:cxnLst/>
              <a:rect l="l" t="t" r="r" b="b"/>
              <a:pathLst>
                <a:path w="462279" h="266700">
                  <a:moveTo>
                    <a:pt x="230886" y="0"/>
                  </a:moveTo>
                  <a:lnTo>
                    <a:pt x="169509" y="4762"/>
                  </a:lnTo>
                  <a:lnTo>
                    <a:pt x="114356" y="18203"/>
                  </a:lnTo>
                  <a:lnTo>
                    <a:pt x="67627" y="39052"/>
                  </a:lnTo>
                  <a:lnTo>
                    <a:pt x="31524" y="66039"/>
                  </a:lnTo>
                  <a:lnTo>
                    <a:pt x="8247" y="97895"/>
                  </a:lnTo>
                  <a:lnTo>
                    <a:pt x="0" y="133350"/>
                  </a:lnTo>
                  <a:lnTo>
                    <a:pt x="8247" y="168804"/>
                  </a:lnTo>
                  <a:lnTo>
                    <a:pt x="31524" y="200660"/>
                  </a:lnTo>
                  <a:lnTo>
                    <a:pt x="67627" y="227647"/>
                  </a:lnTo>
                  <a:lnTo>
                    <a:pt x="114356" y="248496"/>
                  </a:lnTo>
                  <a:lnTo>
                    <a:pt x="169509" y="261937"/>
                  </a:lnTo>
                  <a:lnTo>
                    <a:pt x="230886" y="266700"/>
                  </a:lnTo>
                  <a:lnTo>
                    <a:pt x="292262" y="261937"/>
                  </a:lnTo>
                  <a:lnTo>
                    <a:pt x="347415" y="248496"/>
                  </a:lnTo>
                  <a:lnTo>
                    <a:pt x="394144" y="227647"/>
                  </a:lnTo>
                  <a:lnTo>
                    <a:pt x="430247" y="200660"/>
                  </a:lnTo>
                  <a:lnTo>
                    <a:pt x="453524" y="168804"/>
                  </a:lnTo>
                  <a:lnTo>
                    <a:pt x="461772" y="133350"/>
                  </a:lnTo>
                  <a:lnTo>
                    <a:pt x="453524" y="97895"/>
                  </a:lnTo>
                  <a:lnTo>
                    <a:pt x="430247" y="66039"/>
                  </a:lnTo>
                  <a:lnTo>
                    <a:pt x="394144" y="39052"/>
                  </a:lnTo>
                  <a:lnTo>
                    <a:pt x="347415" y="18203"/>
                  </a:lnTo>
                  <a:lnTo>
                    <a:pt x="292262" y="4762"/>
                  </a:lnTo>
                  <a:lnTo>
                    <a:pt x="2308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62" y="4176521"/>
              <a:ext cx="3667125" cy="1483360"/>
            </a:xfrm>
            <a:custGeom>
              <a:avLst/>
              <a:gdLst/>
              <a:ahLst/>
              <a:cxnLst/>
              <a:rect l="l" t="t" r="r" b="b"/>
              <a:pathLst>
                <a:path w="3667125" h="1483360">
                  <a:moveTo>
                    <a:pt x="3419602" y="0"/>
                  </a:moveTo>
                  <a:lnTo>
                    <a:pt x="247142" y="0"/>
                  </a:lnTo>
                  <a:lnTo>
                    <a:pt x="197335" y="5019"/>
                  </a:lnTo>
                  <a:lnTo>
                    <a:pt x="150944" y="19417"/>
                  </a:lnTo>
                  <a:lnTo>
                    <a:pt x="108964" y="42199"/>
                  </a:lnTo>
                  <a:lnTo>
                    <a:pt x="72387" y="72374"/>
                  </a:lnTo>
                  <a:lnTo>
                    <a:pt x="42208" y="108948"/>
                  </a:lnTo>
                  <a:lnTo>
                    <a:pt x="19422" y="150929"/>
                  </a:lnTo>
                  <a:lnTo>
                    <a:pt x="5021" y="197325"/>
                  </a:lnTo>
                  <a:lnTo>
                    <a:pt x="0" y="247141"/>
                  </a:lnTo>
                  <a:lnTo>
                    <a:pt x="0" y="1235709"/>
                  </a:lnTo>
                  <a:lnTo>
                    <a:pt x="5021" y="1285526"/>
                  </a:lnTo>
                  <a:lnTo>
                    <a:pt x="19422" y="1331922"/>
                  </a:lnTo>
                  <a:lnTo>
                    <a:pt x="42208" y="1373903"/>
                  </a:lnTo>
                  <a:lnTo>
                    <a:pt x="72387" y="1410477"/>
                  </a:lnTo>
                  <a:lnTo>
                    <a:pt x="108964" y="1440652"/>
                  </a:lnTo>
                  <a:lnTo>
                    <a:pt x="150944" y="1463434"/>
                  </a:lnTo>
                  <a:lnTo>
                    <a:pt x="197335" y="1477832"/>
                  </a:lnTo>
                  <a:lnTo>
                    <a:pt x="247142" y="1482852"/>
                  </a:lnTo>
                  <a:lnTo>
                    <a:pt x="3419602" y="1482852"/>
                  </a:lnTo>
                  <a:lnTo>
                    <a:pt x="3469418" y="1477832"/>
                  </a:lnTo>
                  <a:lnTo>
                    <a:pt x="3515814" y="1463434"/>
                  </a:lnTo>
                  <a:lnTo>
                    <a:pt x="3557795" y="1440652"/>
                  </a:lnTo>
                  <a:lnTo>
                    <a:pt x="3594369" y="1410477"/>
                  </a:lnTo>
                  <a:lnTo>
                    <a:pt x="3624544" y="1373903"/>
                  </a:lnTo>
                  <a:lnTo>
                    <a:pt x="3647326" y="1331922"/>
                  </a:lnTo>
                  <a:lnTo>
                    <a:pt x="3661724" y="1285526"/>
                  </a:lnTo>
                  <a:lnTo>
                    <a:pt x="3666743" y="1235709"/>
                  </a:lnTo>
                  <a:lnTo>
                    <a:pt x="3666743" y="247141"/>
                  </a:lnTo>
                  <a:lnTo>
                    <a:pt x="3661724" y="197325"/>
                  </a:lnTo>
                  <a:lnTo>
                    <a:pt x="3647326" y="150929"/>
                  </a:lnTo>
                  <a:lnTo>
                    <a:pt x="3624544" y="108948"/>
                  </a:lnTo>
                  <a:lnTo>
                    <a:pt x="3594369" y="72374"/>
                  </a:lnTo>
                  <a:lnTo>
                    <a:pt x="3557795" y="42199"/>
                  </a:lnTo>
                  <a:lnTo>
                    <a:pt x="3515814" y="19417"/>
                  </a:lnTo>
                  <a:lnTo>
                    <a:pt x="3469418" y="5019"/>
                  </a:lnTo>
                  <a:lnTo>
                    <a:pt x="3419602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62" y="4176521"/>
              <a:ext cx="3667125" cy="1483360"/>
            </a:xfrm>
            <a:custGeom>
              <a:avLst/>
              <a:gdLst/>
              <a:ahLst/>
              <a:cxnLst/>
              <a:rect l="l" t="t" r="r" b="b"/>
              <a:pathLst>
                <a:path w="3667125" h="1483360">
                  <a:moveTo>
                    <a:pt x="0" y="247141"/>
                  </a:moveTo>
                  <a:lnTo>
                    <a:pt x="5021" y="197325"/>
                  </a:lnTo>
                  <a:lnTo>
                    <a:pt x="19422" y="150929"/>
                  </a:lnTo>
                  <a:lnTo>
                    <a:pt x="42208" y="108948"/>
                  </a:lnTo>
                  <a:lnTo>
                    <a:pt x="72387" y="72374"/>
                  </a:lnTo>
                  <a:lnTo>
                    <a:pt x="108964" y="42199"/>
                  </a:lnTo>
                  <a:lnTo>
                    <a:pt x="150944" y="19417"/>
                  </a:lnTo>
                  <a:lnTo>
                    <a:pt x="197335" y="5019"/>
                  </a:lnTo>
                  <a:lnTo>
                    <a:pt x="247142" y="0"/>
                  </a:lnTo>
                  <a:lnTo>
                    <a:pt x="3419602" y="0"/>
                  </a:lnTo>
                  <a:lnTo>
                    <a:pt x="3469418" y="5019"/>
                  </a:lnTo>
                  <a:lnTo>
                    <a:pt x="3515814" y="19417"/>
                  </a:lnTo>
                  <a:lnTo>
                    <a:pt x="3557795" y="42199"/>
                  </a:lnTo>
                  <a:lnTo>
                    <a:pt x="3594369" y="72374"/>
                  </a:lnTo>
                  <a:lnTo>
                    <a:pt x="3624544" y="108948"/>
                  </a:lnTo>
                  <a:lnTo>
                    <a:pt x="3647326" y="150929"/>
                  </a:lnTo>
                  <a:lnTo>
                    <a:pt x="3661724" y="197325"/>
                  </a:lnTo>
                  <a:lnTo>
                    <a:pt x="3666743" y="247141"/>
                  </a:lnTo>
                  <a:lnTo>
                    <a:pt x="3666743" y="1235709"/>
                  </a:lnTo>
                  <a:lnTo>
                    <a:pt x="3661724" y="1285526"/>
                  </a:lnTo>
                  <a:lnTo>
                    <a:pt x="3647326" y="1331922"/>
                  </a:lnTo>
                  <a:lnTo>
                    <a:pt x="3624544" y="1373903"/>
                  </a:lnTo>
                  <a:lnTo>
                    <a:pt x="3594369" y="1410477"/>
                  </a:lnTo>
                  <a:lnTo>
                    <a:pt x="3557795" y="1440652"/>
                  </a:lnTo>
                  <a:lnTo>
                    <a:pt x="3515814" y="1463434"/>
                  </a:lnTo>
                  <a:lnTo>
                    <a:pt x="3469418" y="1477832"/>
                  </a:lnTo>
                  <a:lnTo>
                    <a:pt x="3419602" y="1482852"/>
                  </a:lnTo>
                  <a:lnTo>
                    <a:pt x="247142" y="1482852"/>
                  </a:lnTo>
                  <a:lnTo>
                    <a:pt x="197335" y="1477832"/>
                  </a:lnTo>
                  <a:lnTo>
                    <a:pt x="150944" y="1463434"/>
                  </a:lnTo>
                  <a:lnTo>
                    <a:pt x="108964" y="1440652"/>
                  </a:lnTo>
                  <a:lnTo>
                    <a:pt x="72387" y="1410477"/>
                  </a:lnTo>
                  <a:lnTo>
                    <a:pt x="42208" y="1373903"/>
                  </a:lnTo>
                  <a:lnTo>
                    <a:pt x="19422" y="1331922"/>
                  </a:lnTo>
                  <a:lnTo>
                    <a:pt x="5021" y="1285526"/>
                  </a:lnTo>
                  <a:lnTo>
                    <a:pt x="0" y="1235709"/>
                  </a:lnTo>
                  <a:lnTo>
                    <a:pt x="0" y="247141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50011" y="4355338"/>
            <a:ext cx="296672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05" marR="33020" indent="127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BU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SAYFADA</a:t>
            </a:r>
            <a:r>
              <a:rPr sz="18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İLGİLİNİN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TESCİL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BİLGİLERİNDE 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HATALI</a:t>
            </a:r>
            <a:r>
              <a:rPr sz="18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KAYITLAR</a:t>
            </a:r>
            <a:r>
              <a:rPr sz="1800" spc="-11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VARSA</a:t>
            </a:r>
            <a:endParaRPr sz="18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DÜZELTİLEBİLMEKTEDİR.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648455" y="1568196"/>
            <a:ext cx="1102360" cy="988060"/>
            <a:chOff x="3648455" y="1568196"/>
            <a:chExt cx="1102360" cy="988060"/>
          </a:xfrm>
        </p:grpSpPr>
        <p:sp>
          <p:nvSpPr>
            <p:cNvPr id="11" name="object 11"/>
            <p:cNvSpPr/>
            <p:nvPr/>
          </p:nvSpPr>
          <p:spPr>
            <a:xfrm>
              <a:off x="3661409" y="2277618"/>
              <a:ext cx="1076325" cy="265430"/>
            </a:xfrm>
            <a:custGeom>
              <a:avLst/>
              <a:gdLst/>
              <a:ahLst/>
              <a:cxnLst/>
              <a:rect l="l" t="t" r="r" b="b"/>
              <a:pathLst>
                <a:path w="1076325" h="265430">
                  <a:moveTo>
                    <a:pt x="537972" y="0"/>
                  </a:moveTo>
                  <a:lnTo>
                    <a:pt x="464985" y="1209"/>
                  </a:lnTo>
                  <a:lnTo>
                    <a:pt x="394978" y="4732"/>
                  </a:lnTo>
                  <a:lnTo>
                    <a:pt x="328594" y="10412"/>
                  </a:lnTo>
                  <a:lnTo>
                    <a:pt x="266474" y="18090"/>
                  </a:lnTo>
                  <a:lnTo>
                    <a:pt x="209259" y="27610"/>
                  </a:lnTo>
                  <a:lnTo>
                    <a:pt x="157591" y="38814"/>
                  </a:lnTo>
                  <a:lnTo>
                    <a:pt x="112111" y="51545"/>
                  </a:lnTo>
                  <a:lnTo>
                    <a:pt x="73462" y="65644"/>
                  </a:lnTo>
                  <a:lnTo>
                    <a:pt x="19221" y="97322"/>
                  </a:lnTo>
                  <a:lnTo>
                    <a:pt x="0" y="132587"/>
                  </a:lnTo>
                  <a:lnTo>
                    <a:pt x="4912" y="150590"/>
                  </a:lnTo>
                  <a:lnTo>
                    <a:pt x="42285" y="184219"/>
                  </a:lnTo>
                  <a:lnTo>
                    <a:pt x="112111" y="213630"/>
                  </a:lnTo>
                  <a:lnTo>
                    <a:pt x="157591" y="226361"/>
                  </a:lnTo>
                  <a:lnTo>
                    <a:pt x="209259" y="237565"/>
                  </a:lnTo>
                  <a:lnTo>
                    <a:pt x="266474" y="247085"/>
                  </a:lnTo>
                  <a:lnTo>
                    <a:pt x="328594" y="254763"/>
                  </a:lnTo>
                  <a:lnTo>
                    <a:pt x="394978" y="260443"/>
                  </a:lnTo>
                  <a:lnTo>
                    <a:pt x="464985" y="263966"/>
                  </a:lnTo>
                  <a:lnTo>
                    <a:pt x="537972" y="265176"/>
                  </a:lnTo>
                  <a:lnTo>
                    <a:pt x="610958" y="263966"/>
                  </a:lnTo>
                  <a:lnTo>
                    <a:pt x="680965" y="260443"/>
                  </a:lnTo>
                  <a:lnTo>
                    <a:pt x="747349" y="254763"/>
                  </a:lnTo>
                  <a:lnTo>
                    <a:pt x="809469" y="247085"/>
                  </a:lnTo>
                  <a:lnTo>
                    <a:pt x="866684" y="237565"/>
                  </a:lnTo>
                  <a:lnTo>
                    <a:pt x="918352" y="226361"/>
                  </a:lnTo>
                  <a:lnTo>
                    <a:pt x="963832" y="213630"/>
                  </a:lnTo>
                  <a:lnTo>
                    <a:pt x="1002481" y="199531"/>
                  </a:lnTo>
                  <a:lnTo>
                    <a:pt x="1056722" y="167853"/>
                  </a:lnTo>
                  <a:lnTo>
                    <a:pt x="1075943" y="132587"/>
                  </a:lnTo>
                  <a:lnTo>
                    <a:pt x="1071031" y="114585"/>
                  </a:lnTo>
                  <a:lnTo>
                    <a:pt x="1033658" y="80956"/>
                  </a:lnTo>
                  <a:lnTo>
                    <a:pt x="963832" y="51545"/>
                  </a:lnTo>
                  <a:lnTo>
                    <a:pt x="918352" y="38814"/>
                  </a:lnTo>
                  <a:lnTo>
                    <a:pt x="866684" y="27610"/>
                  </a:lnTo>
                  <a:lnTo>
                    <a:pt x="809469" y="18090"/>
                  </a:lnTo>
                  <a:lnTo>
                    <a:pt x="747349" y="10412"/>
                  </a:lnTo>
                  <a:lnTo>
                    <a:pt x="680965" y="4732"/>
                  </a:lnTo>
                  <a:lnTo>
                    <a:pt x="610958" y="1209"/>
                  </a:lnTo>
                  <a:lnTo>
                    <a:pt x="537972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661409" y="2277618"/>
              <a:ext cx="1076325" cy="265430"/>
            </a:xfrm>
            <a:custGeom>
              <a:avLst/>
              <a:gdLst/>
              <a:ahLst/>
              <a:cxnLst/>
              <a:rect l="l" t="t" r="r" b="b"/>
              <a:pathLst>
                <a:path w="1076325" h="265430">
                  <a:moveTo>
                    <a:pt x="0" y="132587"/>
                  </a:moveTo>
                  <a:lnTo>
                    <a:pt x="19221" y="97322"/>
                  </a:lnTo>
                  <a:lnTo>
                    <a:pt x="73462" y="65644"/>
                  </a:lnTo>
                  <a:lnTo>
                    <a:pt x="112111" y="51545"/>
                  </a:lnTo>
                  <a:lnTo>
                    <a:pt x="157591" y="38814"/>
                  </a:lnTo>
                  <a:lnTo>
                    <a:pt x="209259" y="27610"/>
                  </a:lnTo>
                  <a:lnTo>
                    <a:pt x="266474" y="18090"/>
                  </a:lnTo>
                  <a:lnTo>
                    <a:pt x="328594" y="10412"/>
                  </a:lnTo>
                  <a:lnTo>
                    <a:pt x="394978" y="4732"/>
                  </a:lnTo>
                  <a:lnTo>
                    <a:pt x="464985" y="1209"/>
                  </a:lnTo>
                  <a:lnTo>
                    <a:pt x="537972" y="0"/>
                  </a:lnTo>
                  <a:lnTo>
                    <a:pt x="610958" y="1209"/>
                  </a:lnTo>
                  <a:lnTo>
                    <a:pt x="680965" y="4732"/>
                  </a:lnTo>
                  <a:lnTo>
                    <a:pt x="747349" y="10412"/>
                  </a:lnTo>
                  <a:lnTo>
                    <a:pt x="809469" y="18090"/>
                  </a:lnTo>
                  <a:lnTo>
                    <a:pt x="866684" y="27610"/>
                  </a:lnTo>
                  <a:lnTo>
                    <a:pt x="918352" y="38814"/>
                  </a:lnTo>
                  <a:lnTo>
                    <a:pt x="963832" y="51545"/>
                  </a:lnTo>
                  <a:lnTo>
                    <a:pt x="1002481" y="65644"/>
                  </a:lnTo>
                  <a:lnTo>
                    <a:pt x="1056722" y="97322"/>
                  </a:lnTo>
                  <a:lnTo>
                    <a:pt x="1075943" y="132587"/>
                  </a:lnTo>
                  <a:lnTo>
                    <a:pt x="1071031" y="150590"/>
                  </a:lnTo>
                  <a:lnTo>
                    <a:pt x="1033658" y="184219"/>
                  </a:lnTo>
                  <a:lnTo>
                    <a:pt x="963832" y="213630"/>
                  </a:lnTo>
                  <a:lnTo>
                    <a:pt x="918352" y="226361"/>
                  </a:lnTo>
                  <a:lnTo>
                    <a:pt x="866684" y="237565"/>
                  </a:lnTo>
                  <a:lnTo>
                    <a:pt x="809469" y="247085"/>
                  </a:lnTo>
                  <a:lnTo>
                    <a:pt x="747349" y="254763"/>
                  </a:lnTo>
                  <a:lnTo>
                    <a:pt x="680965" y="260443"/>
                  </a:lnTo>
                  <a:lnTo>
                    <a:pt x="610958" y="263966"/>
                  </a:lnTo>
                  <a:lnTo>
                    <a:pt x="537972" y="265176"/>
                  </a:lnTo>
                  <a:lnTo>
                    <a:pt x="464985" y="263966"/>
                  </a:lnTo>
                  <a:lnTo>
                    <a:pt x="394978" y="260443"/>
                  </a:lnTo>
                  <a:lnTo>
                    <a:pt x="328594" y="254763"/>
                  </a:lnTo>
                  <a:lnTo>
                    <a:pt x="266474" y="247085"/>
                  </a:lnTo>
                  <a:lnTo>
                    <a:pt x="209259" y="237565"/>
                  </a:lnTo>
                  <a:lnTo>
                    <a:pt x="157591" y="226361"/>
                  </a:lnTo>
                  <a:lnTo>
                    <a:pt x="112111" y="213630"/>
                  </a:lnTo>
                  <a:lnTo>
                    <a:pt x="73462" y="199531"/>
                  </a:lnTo>
                  <a:lnTo>
                    <a:pt x="19221" y="167853"/>
                  </a:lnTo>
                  <a:lnTo>
                    <a:pt x="0" y="132587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661409" y="1581150"/>
              <a:ext cx="1076325" cy="265430"/>
            </a:xfrm>
            <a:custGeom>
              <a:avLst/>
              <a:gdLst/>
              <a:ahLst/>
              <a:cxnLst/>
              <a:rect l="l" t="t" r="r" b="b"/>
              <a:pathLst>
                <a:path w="1076325" h="265430">
                  <a:moveTo>
                    <a:pt x="537972" y="0"/>
                  </a:moveTo>
                  <a:lnTo>
                    <a:pt x="464985" y="1209"/>
                  </a:lnTo>
                  <a:lnTo>
                    <a:pt x="394978" y="4732"/>
                  </a:lnTo>
                  <a:lnTo>
                    <a:pt x="328594" y="10412"/>
                  </a:lnTo>
                  <a:lnTo>
                    <a:pt x="266474" y="18090"/>
                  </a:lnTo>
                  <a:lnTo>
                    <a:pt x="209259" y="27610"/>
                  </a:lnTo>
                  <a:lnTo>
                    <a:pt x="157591" y="38814"/>
                  </a:lnTo>
                  <a:lnTo>
                    <a:pt x="112111" y="51545"/>
                  </a:lnTo>
                  <a:lnTo>
                    <a:pt x="73462" y="65644"/>
                  </a:lnTo>
                  <a:lnTo>
                    <a:pt x="19221" y="97322"/>
                  </a:lnTo>
                  <a:lnTo>
                    <a:pt x="0" y="132587"/>
                  </a:lnTo>
                  <a:lnTo>
                    <a:pt x="4912" y="150590"/>
                  </a:lnTo>
                  <a:lnTo>
                    <a:pt x="42285" y="184219"/>
                  </a:lnTo>
                  <a:lnTo>
                    <a:pt x="112111" y="213630"/>
                  </a:lnTo>
                  <a:lnTo>
                    <a:pt x="157591" y="226361"/>
                  </a:lnTo>
                  <a:lnTo>
                    <a:pt x="209259" y="237565"/>
                  </a:lnTo>
                  <a:lnTo>
                    <a:pt x="266474" y="247085"/>
                  </a:lnTo>
                  <a:lnTo>
                    <a:pt x="328594" y="254763"/>
                  </a:lnTo>
                  <a:lnTo>
                    <a:pt x="394978" y="260443"/>
                  </a:lnTo>
                  <a:lnTo>
                    <a:pt x="464985" y="263966"/>
                  </a:lnTo>
                  <a:lnTo>
                    <a:pt x="537972" y="265175"/>
                  </a:lnTo>
                  <a:lnTo>
                    <a:pt x="610958" y="263966"/>
                  </a:lnTo>
                  <a:lnTo>
                    <a:pt x="680965" y="260443"/>
                  </a:lnTo>
                  <a:lnTo>
                    <a:pt x="747349" y="254763"/>
                  </a:lnTo>
                  <a:lnTo>
                    <a:pt x="809469" y="247085"/>
                  </a:lnTo>
                  <a:lnTo>
                    <a:pt x="866684" y="237565"/>
                  </a:lnTo>
                  <a:lnTo>
                    <a:pt x="918352" y="226361"/>
                  </a:lnTo>
                  <a:lnTo>
                    <a:pt x="963832" y="213630"/>
                  </a:lnTo>
                  <a:lnTo>
                    <a:pt x="1002481" y="199531"/>
                  </a:lnTo>
                  <a:lnTo>
                    <a:pt x="1056722" y="167853"/>
                  </a:lnTo>
                  <a:lnTo>
                    <a:pt x="1075943" y="132587"/>
                  </a:lnTo>
                  <a:lnTo>
                    <a:pt x="1071031" y="114585"/>
                  </a:lnTo>
                  <a:lnTo>
                    <a:pt x="1033658" y="80956"/>
                  </a:lnTo>
                  <a:lnTo>
                    <a:pt x="963832" y="51545"/>
                  </a:lnTo>
                  <a:lnTo>
                    <a:pt x="918352" y="38814"/>
                  </a:lnTo>
                  <a:lnTo>
                    <a:pt x="866684" y="27610"/>
                  </a:lnTo>
                  <a:lnTo>
                    <a:pt x="809469" y="18090"/>
                  </a:lnTo>
                  <a:lnTo>
                    <a:pt x="747349" y="10412"/>
                  </a:lnTo>
                  <a:lnTo>
                    <a:pt x="680965" y="4732"/>
                  </a:lnTo>
                  <a:lnTo>
                    <a:pt x="610958" y="1209"/>
                  </a:lnTo>
                  <a:lnTo>
                    <a:pt x="537972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661409" y="1581150"/>
              <a:ext cx="1076325" cy="265430"/>
            </a:xfrm>
            <a:custGeom>
              <a:avLst/>
              <a:gdLst/>
              <a:ahLst/>
              <a:cxnLst/>
              <a:rect l="l" t="t" r="r" b="b"/>
              <a:pathLst>
                <a:path w="1076325" h="265430">
                  <a:moveTo>
                    <a:pt x="0" y="132587"/>
                  </a:moveTo>
                  <a:lnTo>
                    <a:pt x="19221" y="97322"/>
                  </a:lnTo>
                  <a:lnTo>
                    <a:pt x="73462" y="65644"/>
                  </a:lnTo>
                  <a:lnTo>
                    <a:pt x="112111" y="51545"/>
                  </a:lnTo>
                  <a:lnTo>
                    <a:pt x="157591" y="38814"/>
                  </a:lnTo>
                  <a:lnTo>
                    <a:pt x="209259" y="27610"/>
                  </a:lnTo>
                  <a:lnTo>
                    <a:pt x="266474" y="18090"/>
                  </a:lnTo>
                  <a:lnTo>
                    <a:pt x="328594" y="10412"/>
                  </a:lnTo>
                  <a:lnTo>
                    <a:pt x="394978" y="4732"/>
                  </a:lnTo>
                  <a:lnTo>
                    <a:pt x="464985" y="1209"/>
                  </a:lnTo>
                  <a:lnTo>
                    <a:pt x="537972" y="0"/>
                  </a:lnTo>
                  <a:lnTo>
                    <a:pt x="610958" y="1209"/>
                  </a:lnTo>
                  <a:lnTo>
                    <a:pt x="680965" y="4732"/>
                  </a:lnTo>
                  <a:lnTo>
                    <a:pt x="747349" y="10412"/>
                  </a:lnTo>
                  <a:lnTo>
                    <a:pt x="809469" y="18090"/>
                  </a:lnTo>
                  <a:lnTo>
                    <a:pt x="866684" y="27610"/>
                  </a:lnTo>
                  <a:lnTo>
                    <a:pt x="918352" y="38814"/>
                  </a:lnTo>
                  <a:lnTo>
                    <a:pt x="963832" y="51545"/>
                  </a:lnTo>
                  <a:lnTo>
                    <a:pt x="1002481" y="65644"/>
                  </a:lnTo>
                  <a:lnTo>
                    <a:pt x="1056722" y="97322"/>
                  </a:lnTo>
                  <a:lnTo>
                    <a:pt x="1075943" y="132587"/>
                  </a:lnTo>
                  <a:lnTo>
                    <a:pt x="1071031" y="150590"/>
                  </a:lnTo>
                  <a:lnTo>
                    <a:pt x="1033658" y="184219"/>
                  </a:lnTo>
                  <a:lnTo>
                    <a:pt x="963832" y="213630"/>
                  </a:lnTo>
                  <a:lnTo>
                    <a:pt x="918352" y="226361"/>
                  </a:lnTo>
                  <a:lnTo>
                    <a:pt x="866684" y="237565"/>
                  </a:lnTo>
                  <a:lnTo>
                    <a:pt x="809469" y="247085"/>
                  </a:lnTo>
                  <a:lnTo>
                    <a:pt x="747349" y="254763"/>
                  </a:lnTo>
                  <a:lnTo>
                    <a:pt x="680965" y="260443"/>
                  </a:lnTo>
                  <a:lnTo>
                    <a:pt x="610958" y="263966"/>
                  </a:lnTo>
                  <a:lnTo>
                    <a:pt x="537972" y="265175"/>
                  </a:lnTo>
                  <a:lnTo>
                    <a:pt x="464985" y="263966"/>
                  </a:lnTo>
                  <a:lnTo>
                    <a:pt x="394978" y="260443"/>
                  </a:lnTo>
                  <a:lnTo>
                    <a:pt x="328594" y="254763"/>
                  </a:lnTo>
                  <a:lnTo>
                    <a:pt x="266474" y="247085"/>
                  </a:lnTo>
                  <a:lnTo>
                    <a:pt x="209259" y="237565"/>
                  </a:lnTo>
                  <a:lnTo>
                    <a:pt x="157591" y="226361"/>
                  </a:lnTo>
                  <a:lnTo>
                    <a:pt x="112111" y="213630"/>
                  </a:lnTo>
                  <a:lnTo>
                    <a:pt x="73462" y="199531"/>
                  </a:lnTo>
                  <a:lnTo>
                    <a:pt x="19221" y="167853"/>
                  </a:lnTo>
                  <a:lnTo>
                    <a:pt x="0" y="132587"/>
                  </a:lnTo>
                  <a:close/>
                </a:path>
              </a:pathLst>
            </a:custGeom>
            <a:ln w="25907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63</a:t>
            </a:fld>
            <a:endParaRPr spc="-25" dirty="0"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TESCİL</a:t>
            </a:r>
            <a:r>
              <a:rPr spc="-65" dirty="0"/>
              <a:t> </a:t>
            </a:r>
            <a:r>
              <a:rPr dirty="0"/>
              <a:t>YÖNETİM</a:t>
            </a:r>
            <a:r>
              <a:rPr spc="-85" dirty="0"/>
              <a:t> </a:t>
            </a:r>
            <a:r>
              <a:rPr spc="-10" dirty="0"/>
              <a:t>PANELİ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4000" y="728281"/>
            <a:ext cx="12200890" cy="5711190"/>
            <a:chOff x="-4000" y="728281"/>
            <a:chExt cx="12200890" cy="57111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37616"/>
              <a:ext cx="12192000" cy="56921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33044"/>
              <a:ext cx="12191365" cy="5701665"/>
            </a:xfrm>
            <a:custGeom>
              <a:avLst/>
              <a:gdLst/>
              <a:ahLst/>
              <a:cxnLst/>
              <a:rect l="l" t="t" r="r" b="b"/>
              <a:pathLst>
                <a:path w="12191365" h="5701665">
                  <a:moveTo>
                    <a:pt x="0" y="5701284"/>
                  </a:moveTo>
                  <a:lnTo>
                    <a:pt x="12191238" y="5701284"/>
                  </a:lnTo>
                </a:path>
                <a:path w="12191365" h="5701665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0158221" y="1582674"/>
            <a:ext cx="1887220" cy="1737360"/>
          </a:xfrm>
          <a:prstGeom prst="rect">
            <a:avLst/>
          </a:prstGeom>
          <a:solidFill>
            <a:srgbClr val="00AF50"/>
          </a:solidFill>
          <a:ln w="25907">
            <a:solidFill>
              <a:srgbClr val="6392A2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45"/>
              </a:spcBef>
            </a:pPr>
            <a:r>
              <a:rPr sz="1200" dirty="0">
                <a:latin typeface="Verdana"/>
                <a:cs typeface="Verdana"/>
              </a:rPr>
              <a:t>BAZI</a:t>
            </a:r>
            <a:r>
              <a:rPr sz="1200" spc="-30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AYRILIŞ</a:t>
            </a:r>
            <a:endParaRPr sz="12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latin typeface="Verdana"/>
                <a:cs typeface="Verdana"/>
              </a:rPr>
              <a:t>NEDENLERİ</a:t>
            </a:r>
            <a:r>
              <a:rPr sz="1200" spc="-45" dirty="0">
                <a:latin typeface="Verdana"/>
                <a:cs typeface="Verdana"/>
              </a:rPr>
              <a:t> </a:t>
            </a:r>
            <a:r>
              <a:rPr sz="1200" spc="-20" dirty="0">
                <a:latin typeface="Verdana"/>
                <a:cs typeface="Verdana"/>
              </a:rPr>
              <a:t>İÇİN</a:t>
            </a:r>
            <a:endParaRPr sz="1200">
              <a:latin typeface="Verdana"/>
              <a:cs typeface="Verdana"/>
            </a:endParaRPr>
          </a:p>
          <a:p>
            <a:pPr marL="290195" marR="283210" algn="ctr">
              <a:lnSpc>
                <a:spcPct val="100000"/>
              </a:lnSpc>
            </a:pPr>
            <a:r>
              <a:rPr sz="1200" dirty="0">
                <a:latin typeface="Verdana"/>
                <a:cs typeface="Verdana"/>
              </a:rPr>
              <a:t>«Ayrılış</a:t>
            </a:r>
            <a:r>
              <a:rPr sz="1200" spc="-70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Bildirgesi silme»</a:t>
            </a:r>
            <a:endParaRPr sz="1200">
              <a:latin typeface="Verdana"/>
              <a:cs typeface="Verdana"/>
            </a:endParaRPr>
          </a:p>
          <a:p>
            <a:pPr marL="158750" marR="150495" indent="1905" algn="ctr">
              <a:lnSpc>
                <a:spcPct val="100000"/>
              </a:lnSpc>
            </a:pPr>
            <a:r>
              <a:rPr sz="1200" dirty="0">
                <a:latin typeface="Verdana"/>
                <a:cs typeface="Verdana"/>
              </a:rPr>
              <a:t>Bu</a:t>
            </a:r>
            <a:r>
              <a:rPr sz="1200" spc="-2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ikon</a:t>
            </a:r>
            <a:r>
              <a:rPr sz="1200" spc="-15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tıklandıktan </a:t>
            </a:r>
            <a:r>
              <a:rPr sz="1200" dirty="0">
                <a:latin typeface="Verdana"/>
                <a:cs typeface="Verdana"/>
              </a:rPr>
              <a:t>sonra</a:t>
            </a:r>
            <a:r>
              <a:rPr sz="1200" spc="-2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gelen</a:t>
            </a:r>
            <a:r>
              <a:rPr sz="1200" spc="-25" dirty="0">
                <a:latin typeface="Verdana"/>
                <a:cs typeface="Verdana"/>
              </a:rPr>
              <a:t> </a:t>
            </a:r>
            <a:r>
              <a:rPr sz="1200" spc="-20" dirty="0">
                <a:latin typeface="Verdana"/>
                <a:cs typeface="Verdana"/>
              </a:rPr>
              <a:t>ekran </a:t>
            </a:r>
            <a:r>
              <a:rPr sz="1200" dirty="0">
                <a:latin typeface="Verdana"/>
                <a:cs typeface="Verdana"/>
              </a:rPr>
              <a:t>onay</a:t>
            </a:r>
            <a:r>
              <a:rPr sz="1200" spc="-40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penceresinden </a:t>
            </a:r>
            <a:r>
              <a:rPr sz="1200" dirty="0">
                <a:latin typeface="Verdana"/>
                <a:cs typeface="Verdana"/>
              </a:rPr>
              <a:t>sil</a:t>
            </a:r>
            <a:r>
              <a:rPr sz="1200" spc="-3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butonu</a:t>
            </a:r>
            <a:r>
              <a:rPr sz="1200" spc="-2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tıklanır</a:t>
            </a:r>
            <a:r>
              <a:rPr sz="1200" spc="-10" dirty="0">
                <a:latin typeface="Verdana"/>
                <a:cs typeface="Verdana"/>
              </a:rPr>
              <a:t> </a:t>
            </a:r>
            <a:r>
              <a:rPr sz="1200" spc="-25" dirty="0">
                <a:latin typeface="Verdana"/>
                <a:cs typeface="Verdana"/>
              </a:rPr>
              <a:t>ve </a:t>
            </a:r>
            <a:r>
              <a:rPr sz="1200" spc="-10" dirty="0">
                <a:latin typeface="Verdana"/>
                <a:cs typeface="Verdana"/>
              </a:rPr>
              <a:t>onaylanır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017507" y="1965960"/>
            <a:ext cx="2962910" cy="2520950"/>
            <a:chOff x="9017507" y="1965960"/>
            <a:chExt cx="2962910" cy="2520950"/>
          </a:xfrm>
        </p:grpSpPr>
        <p:sp>
          <p:nvSpPr>
            <p:cNvPr id="8" name="object 8"/>
            <p:cNvSpPr/>
            <p:nvPr/>
          </p:nvSpPr>
          <p:spPr>
            <a:xfrm>
              <a:off x="9017507" y="1965960"/>
              <a:ext cx="998219" cy="1681480"/>
            </a:xfrm>
            <a:custGeom>
              <a:avLst/>
              <a:gdLst/>
              <a:ahLst/>
              <a:cxnLst/>
              <a:rect l="l" t="t" r="r" b="b"/>
              <a:pathLst>
                <a:path w="998220" h="1681479">
                  <a:moveTo>
                    <a:pt x="31750" y="1605152"/>
                  </a:moveTo>
                  <a:lnTo>
                    <a:pt x="0" y="1605152"/>
                  </a:lnTo>
                  <a:lnTo>
                    <a:pt x="38100" y="1681352"/>
                  </a:lnTo>
                  <a:lnTo>
                    <a:pt x="69850" y="1617852"/>
                  </a:lnTo>
                  <a:lnTo>
                    <a:pt x="31750" y="1617852"/>
                  </a:lnTo>
                  <a:lnTo>
                    <a:pt x="31750" y="1605152"/>
                  </a:lnTo>
                  <a:close/>
                </a:path>
                <a:path w="998220" h="1681479">
                  <a:moveTo>
                    <a:pt x="985520" y="834263"/>
                  </a:moveTo>
                  <a:lnTo>
                    <a:pt x="34544" y="834263"/>
                  </a:lnTo>
                  <a:lnTo>
                    <a:pt x="31750" y="837184"/>
                  </a:lnTo>
                  <a:lnTo>
                    <a:pt x="31750" y="1617852"/>
                  </a:lnTo>
                  <a:lnTo>
                    <a:pt x="44450" y="1617852"/>
                  </a:lnTo>
                  <a:lnTo>
                    <a:pt x="44450" y="846963"/>
                  </a:lnTo>
                  <a:lnTo>
                    <a:pt x="38100" y="846963"/>
                  </a:lnTo>
                  <a:lnTo>
                    <a:pt x="44450" y="840613"/>
                  </a:lnTo>
                  <a:lnTo>
                    <a:pt x="985520" y="840613"/>
                  </a:lnTo>
                  <a:lnTo>
                    <a:pt x="985520" y="834263"/>
                  </a:lnTo>
                  <a:close/>
                </a:path>
                <a:path w="998220" h="1681479">
                  <a:moveTo>
                    <a:pt x="76200" y="1605152"/>
                  </a:moveTo>
                  <a:lnTo>
                    <a:pt x="44450" y="1605152"/>
                  </a:lnTo>
                  <a:lnTo>
                    <a:pt x="44450" y="1617852"/>
                  </a:lnTo>
                  <a:lnTo>
                    <a:pt x="69850" y="1617852"/>
                  </a:lnTo>
                  <a:lnTo>
                    <a:pt x="76200" y="1605152"/>
                  </a:lnTo>
                  <a:close/>
                </a:path>
                <a:path w="998220" h="1681479">
                  <a:moveTo>
                    <a:pt x="44450" y="840613"/>
                  </a:moveTo>
                  <a:lnTo>
                    <a:pt x="38100" y="846963"/>
                  </a:lnTo>
                  <a:lnTo>
                    <a:pt x="44450" y="846963"/>
                  </a:lnTo>
                  <a:lnTo>
                    <a:pt x="44450" y="840613"/>
                  </a:lnTo>
                  <a:close/>
                </a:path>
                <a:path w="998220" h="1681479">
                  <a:moveTo>
                    <a:pt x="998220" y="834263"/>
                  </a:moveTo>
                  <a:lnTo>
                    <a:pt x="991870" y="834263"/>
                  </a:lnTo>
                  <a:lnTo>
                    <a:pt x="985520" y="840613"/>
                  </a:lnTo>
                  <a:lnTo>
                    <a:pt x="44450" y="840613"/>
                  </a:lnTo>
                  <a:lnTo>
                    <a:pt x="44450" y="846963"/>
                  </a:lnTo>
                  <a:lnTo>
                    <a:pt x="995299" y="846963"/>
                  </a:lnTo>
                  <a:lnTo>
                    <a:pt x="998220" y="844168"/>
                  </a:lnTo>
                  <a:lnTo>
                    <a:pt x="998220" y="834263"/>
                  </a:lnTo>
                  <a:close/>
                </a:path>
                <a:path w="998220" h="1681479">
                  <a:moveTo>
                    <a:pt x="998220" y="0"/>
                  </a:moveTo>
                  <a:lnTo>
                    <a:pt x="985520" y="0"/>
                  </a:lnTo>
                  <a:lnTo>
                    <a:pt x="985520" y="840613"/>
                  </a:lnTo>
                  <a:lnTo>
                    <a:pt x="991870" y="834263"/>
                  </a:lnTo>
                  <a:lnTo>
                    <a:pt x="998220" y="834263"/>
                  </a:lnTo>
                  <a:lnTo>
                    <a:pt x="99822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078973" y="3539490"/>
              <a:ext cx="1888489" cy="934719"/>
            </a:xfrm>
            <a:custGeom>
              <a:avLst/>
              <a:gdLst/>
              <a:ahLst/>
              <a:cxnLst/>
              <a:rect l="l" t="t" r="r" b="b"/>
              <a:pathLst>
                <a:path w="1888490" h="934720">
                  <a:moveTo>
                    <a:pt x="1732533" y="0"/>
                  </a:moveTo>
                  <a:lnTo>
                    <a:pt x="155701" y="0"/>
                  </a:lnTo>
                  <a:lnTo>
                    <a:pt x="106493" y="7939"/>
                  </a:lnTo>
                  <a:lnTo>
                    <a:pt x="63751" y="30045"/>
                  </a:lnTo>
                  <a:lnTo>
                    <a:pt x="30045" y="63751"/>
                  </a:lnTo>
                  <a:lnTo>
                    <a:pt x="7939" y="106493"/>
                  </a:lnTo>
                  <a:lnTo>
                    <a:pt x="0" y="155702"/>
                  </a:lnTo>
                  <a:lnTo>
                    <a:pt x="0" y="778510"/>
                  </a:lnTo>
                  <a:lnTo>
                    <a:pt x="7939" y="827718"/>
                  </a:lnTo>
                  <a:lnTo>
                    <a:pt x="30045" y="870460"/>
                  </a:lnTo>
                  <a:lnTo>
                    <a:pt x="63751" y="904166"/>
                  </a:lnTo>
                  <a:lnTo>
                    <a:pt x="106493" y="926272"/>
                  </a:lnTo>
                  <a:lnTo>
                    <a:pt x="155701" y="934212"/>
                  </a:lnTo>
                  <a:lnTo>
                    <a:pt x="1732533" y="934212"/>
                  </a:lnTo>
                  <a:lnTo>
                    <a:pt x="1781742" y="926272"/>
                  </a:lnTo>
                  <a:lnTo>
                    <a:pt x="1824484" y="904166"/>
                  </a:lnTo>
                  <a:lnTo>
                    <a:pt x="1858190" y="870460"/>
                  </a:lnTo>
                  <a:lnTo>
                    <a:pt x="1880296" y="827718"/>
                  </a:lnTo>
                  <a:lnTo>
                    <a:pt x="1888235" y="778510"/>
                  </a:lnTo>
                  <a:lnTo>
                    <a:pt x="1888235" y="155702"/>
                  </a:lnTo>
                  <a:lnTo>
                    <a:pt x="1880296" y="106493"/>
                  </a:lnTo>
                  <a:lnTo>
                    <a:pt x="1858190" y="63751"/>
                  </a:lnTo>
                  <a:lnTo>
                    <a:pt x="1824484" y="30045"/>
                  </a:lnTo>
                  <a:lnTo>
                    <a:pt x="1781742" y="7939"/>
                  </a:lnTo>
                  <a:lnTo>
                    <a:pt x="1732533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078973" y="3539490"/>
              <a:ext cx="1888489" cy="934719"/>
            </a:xfrm>
            <a:custGeom>
              <a:avLst/>
              <a:gdLst/>
              <a:ahLst/>
              <a:cxnLst/>
              <a:rect l="l" t="t" r="r" b="b"/>
              <a:pathLst>
                <a:path w="1888490" h="934720">
                  <a:moveTo>
                    <a:pt x="0" y="155702"/>
                  </a:moveTo>
                  <a:lnTo>
                    <a:pt x="7939" y="106493"/>
                  </a:lnTo>
                  <a:lnTo>
                    <a:pt x="30045" y="63751"/>
                  </a:lnTo>
                  <a:lnTo>
                    <a:pt x="63751" y="30045"/>
                  </a:lnTo>
                  <a:lnTo>
                    <a:pt x="106493" y="7939"/>
                  </a:lnTo>
                  <a:lnTo>
                    <a:pt x="155701" y="0"/>
                  </a:lnTo>
                  <a:lnTo>
                    <a:pt x="1732533" y="0"/>
                  </a:lnTo>
                  <a:lnTo>
                    <a:pt x="1781742" y="7939"/>
                  </a:lnTo>
                  <a:lnTo>
                    <a:pt x="1824484" y="30045"/>
                  </a:lnTo>
                  <a:lnTo>
                    <a:pt x="1858190" y="63751"/>
                  </a:lnTo>
                  <a:lnTo>
                    <a:pt x="1880296" y="106493"/>
                  </a:lnTo>
                  <a:lnTo>
                    <a:pt x="1888235" y="155702"/>
                  </a:lnTo>
                  <a:lnTo>
                    <a:pt x="1888235" y="778510"/>
                  </a:lnTo>
                  <a:lnTo>
                    <a:pt x="1880296" y="827718"/>
                  </a:lnTo>
                  <a:lnTo>
                    <a:pt x="1858190" y="870460"/>
                  </a:lnTo>
                  <a:lnTo>
                    <a:pt x="1824484" y="904166"/>
                  </a:lnTo>
                  <a:lnTo>
                    <a:pt x="1781742" y="926272"/>
                  </a:lnTo>
                  <a:lnTo>
                    <a:pt x="1732533" y="934212"/>
                  </a:lnTo>
                  <a:lnTo>
                    <a:pt x="155701" y="934212"/>
                  </a:lnTo>
                  <a:lnTo>
                    <a:pt x="106493" y="926272"/>
                  </a:lnTo>
                  <a:lnTo>
                    <a:pt x="63751" y="904166"/>
                  </a:lnTo>
                  <a:lnTo>
                    <a:pt x="30045" y="870460"/>
                  </a:lnTo>
                  <a:lnTo>
                    <a:pt x="7939" y="827718"/>
                  </a:lnTo>
                  <a:lnTo>
                    <a:pt x="0" y="778510"/>
                  </a:lnTo>
                  <a:lnTo>
                    <a:pt x="0" y="155702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0347452" y="3520185"/>
            <a:ext cx="1353185" cy="970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755" marR="66675" indent="4445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Verdana"/>
                <a:cs typeface="Verdana"/>
              </a:rPr>
              <a:t>Ayrılış</a:t>
            </a:r>
            <a:r>
              <a:rPr sz="1200" spc="-60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bildirgesi </a:t>
            </a:r>
            <a:r>
              <a:rPr sz="1200" dirty="0">
                <a:latin typeface="Verdana"/>
                <a:cs typeface="Verdana"/>
              </a:rPr>
              <a:t>görüntüleme</a:t>
            </a:r>
            <a:r>
              <a:rPr sz="1200" spc="-55" dirty="0">
                <a:latin typeface="Verdana"/>
                <a:cs typeface="Verdana"/>
              </a:rPr>
              <a:t> </a:t>
            </a:r>
            <a:r>
              <a:rPr sz="1200" spc="-25" dirty="0">
                <a:latin typeface="Verdana"/>
                <a:cs typeface="Verdana"/>
              </a:rPr>
              <a:t>ve </a:t>
            </a:r>
            <a:r>
              <a:rPr sz="1400" spc="-10" dirty="0">
                <a:latin typeface="Verdana"/>
                <a:cs typeface="Verdana"/>
              </a:rPr>
              <a:t>yazdırma</a:t>
            </a:r>
            <a:r>
              <a:rPr sz="1400" spc="-70" dirty="0">
                <a:latin typeface="Verdana"/>
                <a:cs typeface="Verdana"/>
              </a:rPr>
              <a:t> </a:t>
            </a:r>
            <a:r>
              <a:rPr sz="1200" spc="-25" dirty="0">
                <a:latin typeface="Verdana"/>
                <a:cs typeface="Verdana"/>
              </a:rPr>
              <a:t>bu</a:t>
            </a:r>
            <a:endParaRPr sz="1200">
              <a:latin typeface="Verdana"/>
              <a:cs typeface="Verdana"/>
            </a:endParaRPr>
          </a:p>
          <a:p>
            <a:pPr marL="426720" marR="5080" indent="-414655" algn="just">
              <a:lnSpc>
                <a:spcPct val="100000"/>
              </a:lnSpc>
            </a:pPr>
            <a:r>
              <a:rPr sz="1200" dirty="0">
                <a:latin typeface="Verdana"/>
                <a:cs typeface="Verdana"/>
              </a:rPr>
              <a:t>ikonlar</a:t>
            </a:r>
            <a:r>
              <a:rPr sz="1200" spc="-35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tıklanarak yapılır</a:t>
            </a:r>
            <a:r>
              <a:rPr sz="1200" spc="-1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9547859" y="3816096"/>
            <a:ext cx="393700" cy="76200"/>
          </a:xfrm>
          <a:custGeom>
            <a:avLst/>
            <a:gdLst/>
            <a:ahLst/>
            <a:cxnLst/>
            <a:rect l="l" t="t" r="r" b="b"/>
            <a:pathLst>
              <a:path w="393700" h="76200">
                <a:moveTo>
                  <a:pt x="76200" y="0"/>
                </a:moveTo>
                <a:lnTo>
                  <a:pt x="0" y="38099"/>
                </a:lnTo>
                <a:lnTo>
                  <a:pt x="76200" y="76199"/>
                </a:lnTo>
                <a:lnTo>
                  <a:pt x="76200" y="44449"/>
                </a:lnTo>
                <a:lnTo>
                  <a:pt x="63500" y="44449"/>
                </a:lnTo>
                <a:lnTo>
                  <a:pt x="63500" y="31749"/>
                </a:lnTo>
                <a:lnTo>
                  <a:pt x="76200" y="31749"/>
                </a:lnTo>
                <a:lnTo>
                  <a:pt x="76200" y="0"/>
                </a:lnTo>
                <a:close/>
              </a:path>
              <a:path w="393700" h="76200">
                <a:moveTo>
                  <a:pt x="76200" y="31749"/>
                </a:moveTo>
                <a:lnTo>
                  <a:pt x="63500" y="31749"/>
                </a:lnTo>
                <a:lnTo>
                  <a:pt x="63500" y="44449"/>
                </a:lnTo>
                <a:lnTo>
                  <a:pt x="76200" y="44449"/>
                </a:lnTo>
                <a:lnTo>
                  <a:pt x="76200" y="31749"/>
                </a:lnTo>
                <a:close/>
              </a:path>
              <a:path w="393700" h="76200">
                <a:moveTo>
                  <a:pt x="393319" y="31749"/>
                </a:moveTo>
                <a:lnTo>
                  <a:pt x="76200" y="31749"/>
                </a:lnTo>
                <a:lnTo>
                  <a:pt x="76200" y="44449"/>
                </a:lnTo>
                <a:lnTo>
                  <a:pt x="393319" y="44449"/>
                </a:lnTo>
                <a:lnTo>
                  <a:pt x="393319" y="3174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941814" y="5074158"/>
            <a:ext cx="2025650" cy="826135"/>
          </a:xfrm>
          <a:prstGeom prst="rect">
            <a:avLst/>
          </a:prstGeom>
          <a:solidFill>
            <a:srgbClr val="00AF50"/>
          </a:solidFill>
          <a:ln w="25907">
            <a:solidFill>
              <a:srgbClr val="6392A2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570"/>
              </a:lnSpc>
            </a:pPr>
            <a:r>
              <a:rPr sz="1400" dirty="0">
                <a:latin typeface="Verdana"/>
                <a:cs typeface="Verdana"/>
              </a:rPr>
              <a:t>İşe</a:t>
            </a:r>
            <a:r>
              <a:rPr sz="1400" spc="-2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giriş</a:t>
            </a:r>
            <a:r>
              <a:rPr sz="1400" spc="-5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bildirgesi</a:t>
            </a:r>
            <a:endParaRPr sz="1400">
              <a:latin typeface="Verdana"/>
              <a:cs typeface="Verdana"/>
            </a:endParaRPr>
          </a:p>
          <a:p>
            <a:pPr marL="125095" marR="121285" indent="635" algn="ctr">
              <a:lnSpc>
                <a:spcPct val="100000"/>
              </a:lnSpc>
            </a:pPr>
            <a:r>
              <a:rPr sz="1400" dirty="0">
                <a:latin typeface="Verdana"/>
                <a:cs typeface="Verdana"/>
              </a:rPr>
              <a:t>görüntüleme</a:t>
            </a:r>
            <a:r>
              <a:rPr sz="1400" spc="-50" dirty="0">
                <a:latin typeface="Verdana"/>
                <a:cs typeface="Verdana"/>
              </a:rPr>
              <a:t> </a:t>
            </a:r>
            <a:r>
              <a:rPr sz="1400" spc="-25" dirty="0">
                <a:latin typeface="Verdana"/>
                <a:cs typeface="Verdana"/>
              </a:rPr>
              <a:t>ve </a:t>
            </a:r>
            <a:r>
              <a:rPr sz="1400" dirty="0">
                <a:latin typeface="Verdana"/>
                <a:cs typeface="Verdana"/>
              </a:rPr>
              <a:t>yazdırma</a:t>
            </a:r>
            <a:r>
              <a:rPr sz="1400" spc="-6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bu</a:t>
            </a:r>
            <a:r>
              <a:rPr sz="1400" spc="-35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ikonlar </a:t>
            </a:r>
            <a:r>
              <a:rPr sz="1400" dirty="0">
                <a:latin typeface="Verdana"/>
                <a:cs typeface="Verdana"/>
              </a:rPr>
              <a:t>tıklanarak</a:t>
            </a:r>
            <a:r>
              <a:rPr sz="1400" spc="-80" dirty="0">
                <a:latin typeface="Verdana"/>
                <a:cs typeface="Verdana"/>
              </a:rPr>
              <a:t> </a:t>
            </a:r>
            <a:r>
              <a:rPr sz="1400" spc="-10" dirty="0">
                <a:latin typeface="Verdana"/>
                <a:cs typeface="Verdana"/>
              </a:rPr>
              <a:t>yapılır</a:t>
            </a:r>
            <a:r>
              <a:rPr sz="1100" spc="-10" dirty="0">
                <a:latin typeface="Verdana"/>
                <a:cs typeface="Verdana"/>
              </a:rPr>
              <a:t>.</a:t>
            </a:r>
            <a:endParaRPr sz="1100">
              <a:latin typeface="Verdana"/>
              <a:cs typeface="Verdan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825240" y="2174748"/>
            <a:ext cx="6115050" cy="3318510"/>
            <a:chOff x="3825240" y="2174748"/>
            <a:chExt cx="6115050" cy="3318510"/>
          </a:xfrm>
        </p:grpSpPr>
        <p:sp>
          <p:nvSpPr>
            <p:cNvPr id="15" name="object 15"/>
            <p:cNvSpPr/>
            <p:nvPr/>
          </p:nvSpPr>
          <p:spPr>
            <a:xfrm>
              <a:off x="9243060" y="3963924"/>
              <a:ext cx="697230" cy="1529080"/>
            </a:xfrm>
            <a:custGeom>
              <a:avLst/>
              <a:gdLst/>
              <a:ahLst/>
              <a:cxnLst/>
              <a:rect l="l" t="t" r="r" b="b"/>
              <a:pathLst>
                <a:path w="697229" h="1529079">
                  <a:moveTo>
                    <a:pt x="44450" y="63500"/>
                  </a:moveTo>
                  <a:lnTo>
                    <a:pt x="31750" y="63500"/>
                  </a:lnTo>
                  <a:lnTo>
                    <a:pt x="31750" y="1526159"/>
                  </a:lnTo>
                  <a:lnTo>
                    <a:pt x="34544" y="1528953"/>
                  </a:lnTo>
                  <a:lnTo>
                    <a:pt x="696849" y="1528953"/>
                  </a:lnTo>
                  <a:lnTo>
                    <a:pt x="696849" y="1522603"/>
                  </a:lnTo>
                  <a:lnTo>
                    <a:pt x="44450" y="1522603"/>
                  </a:lnTo>
                  <a:lnTo>
                    <a:pt x="38100" y="1516253"/>
                  </a:lnTo>
                  <a:lnTo>
                    <a:pt x="44450" y="1516253"/>
                  </a:lnTo>
                  <a:lnTo>
                    <a:pt x="44450" y="63500"/>
                  </a:lnTo>
                  <a:close/>
                </a:path>
                <a:path w="697229" h="1529079">
                  <a:moveTo>
                    <a:pt x="44450" y="1516253"/>
                  </a:moveTo>
                  <a:lnTo>
                    <a:pt x="38100" y="1516253"/>
                  </a:lnTo>
                  <a:lnTo>
                    <a:pt x="44450" y="1522603"/>
                  </a:lnTo>
                  <a:lnTo>
                    <a:pt x="44450" y="1516253"/>
                  </a:lnTo>
                  <a:close/>
                </a:path>
                <a:path w="697229" h="1529079">
                  <a:moveTo>
                    <a:pt x="696849" y="1516253"/>
                  </a:moveTo>
                  <a:lnTo>
                    <a:pt x="44450" y="1516253"/>
                  </a:lnTo>
                  <a:lnTo>
                    <a:pt x="44450" y="1522603"/>
                  </a:lnTo>
                  <a:lnTo>
                    <a:pt x="696849" y="1522603"/>
                  </a:lnTo>
                  <a:lnTo>
                    <a:pt x="696849" y="1516253"/>
                  </a:lnTo>
                  <a:close/>
                </a:path>
                <a:path w="697229" h="1529079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697229" h="1529079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825240" y="2174748"/>
              <a:ext cx="687705" cy="273050"/>
            </a:xfrm>
            <a:custGeom>
              <a:avLst/>
              <a:gdLst/>
              <a:ahLst/>
              <a:cxnLst/>
              <a:rect l="l" t="t" r="r" b="b"/>
              <a:pathLst>
                <a:path w="687704" h="273050">
                  <a:moveTo>
                    <a:pt x="343662" y="0"/>
                  </a:moveTo>
                  <a:lnTo>
                    <a:pt x="274419" y="2771"/>
                  </a:lnTo>
                  <a:lnTo>
                    <a:pt x="209919" y="10721"/>
                  </a:lnTo>
                  <a:lnTo>
                    <a:pt x="151544" y="23299"/>
                  </a:lnTo>
                  <a:lnTo>
                    <a:pt x="100679" y="39957"/>
                  </a:lnTo>
                  <a:lnTo>
                    <a:pt x="58708" y="60145"/>
                  </a:lnTo>
                  <a:lnTo>
                    <a:pt x="27015" y="83313"/>
                  </a:lnTo>
                  <a:lnTo>
                    <a:pt x="0" y="136398"/>
                  </a:lnTo>
                  <a:lnTo>
                    <a:pt x="6984" y="163881"/>
                  </a:lnTo>
                  <a:lnTo>
                    <a:pt x="58708" y="212650"/>
                  </a:lnTo>
                  <a:lnTo>
                    <a:pt x="100679" y="232838"/>
                  </a:lnTo>
                  <a:lnTo>
                    <a:pt x="151544" y="249496"/>
                  </a:lnTo>
                  <a:lnTo>
                    <a:pt x="209919" y="262074"/>
                  </a:lnTo>
                  <a:lnTo>
                    <a:pt x="274419" y="270024"/>
                  </a:lnTo>
                  <a:lnTo>
                    <a:pt x="343662" y="272796"/>
                  </a:lnTo>
                  <a:lnTo>
                    <a:pt x="412904" y="270024"/>
                  </a:lnTo>
                  <a:lnTo>
                    <a:pt x="477404" y="262074"/>
                  </a:lnTo>
                  <a:lnTo>
                    <a:pt x="535779" y="249496"/>
                  </a:lnTo>
                  <a:lnTo>
                    <a:pt x="586644" y="232838"/>
                  </a:lnTo>
                  <a:lnTo>
                    <a:pt x="628615" y="212650"/>
                  </a:lnTo>
                  <a:lnTo>
                    <a:pt x="660308" y="189482"/>
                  </a:lnTo>
                  <a:lnTo>
                    <a:pt x="687324" y="136398"/>
                  </a:lnTo>
                  <a:lnTo>
                    <a:pt x="680339" y="108914"/>
                  </a:lnTo>
                  <a:lnTo>
                    <a:pt x="628615" y="60145"/>
                  </a:lnTo>
                  <a:lnTo>
                    <a:pt x="586644" y="39957"/>
                  </a:lnTo>
                  <a:lnTo>
                    <a:pt x="535779" y="23299"/>
                  </a:lnTo>
                  <a:lnTo>
                    <a:pt x="477404" y="10721"/>
                  </a:lnTo>
                  <a:lnTo>
                    <a:pt x="412904" y="2771"/>
                  </a:lnTo>
                  <a:lnTo>
                    <a:pt x="343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64</a:t>
            </a:fld>
            <a:endParaRPr spc="-25" dirty="0"/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TESCİL</a:t>
            </a:r>
            <a:r>
              <a:rPr spc="-45" dirty="0"/>
              <a:t> </a:t>
            </a:r>
            <a:r>
              <a:rPr dirty="0"/>
              <a:t>YÖNETİM</a:t>
            </a:r>
            <a:r>
              <a:rPr spc="-60" dirty="0"/>
              <a:t> </a:t>
            </a:r>
            <a:r>
              <a:rPr dirty="0"/>
              <a:t>PANELİ</a:t>
            </a:r>
            <a:r>
              <a:rPr spc="-70" dirty="0"/>
              <a:t> </a:t>
            </a:r>
            <a:r>
              <a:rPr dirty="0"/>
              <a:t>(Ayrılış</a:t>
            </a:r>
            <a:r>
              <a:rPr spc="-60" dirty="0"/>
              <a:t> </a:t>
            </a:r>
            <a:r>
              <a:rPr spc="-10" dirty="0"/>
              <a:t>Bildirgesi)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4000" y="728281"/>
            <a:ext cx="12200890" cy="5711190"/>
            <a:chOff x="-4000" y="728281"/>
            <a:chExt cx="12200890" cy="57111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37616"/>
              <a:ext cx="12192000" cy="56921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33044"/>
              <a:ext cx="12191365" cy="5701665"/>
            </a:xfrm>
            <a:custGeom>
              <a:avLst/>
              <a:gdLst/>
              <a:ahLst/>
              <a:cxnLst/>
              <a:rect l="l" t="t" r="r" b="b"/>
              <a:pathLst>
                <a:path w="12191365" h="5701665">
                  <a:moveTo>
                    <a:pt x="0" y="5701284"/>
                  </a:moveTo>
                  <a:lnTo>
                    <a:pt x="12191238" y="5701284"/>
                  </a:lnTo>
                </a:path>
                <a:path w="12191365" h="5701665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20417" y="4690109"/>
              <a:ext cx="8091170" cy="1289685"/>
            </a:xfrm>
            <a:custGeom>
              <a:avLst/>
              <a:gdLst/>
              <a:ahLst/>
              <a:cxnLst/>
              <a:rect l="l" t="t" r="r" b="b"/>
              <a:pathLst>
                <a:path w="8091170" h="1289685">
                  <a:moveTo>
                    <a:pt x="7876032" y="0"/>
                  </a:moveTo>
                  <a:lnTo>
                    <a:pt x="214883" y="0"/>
                  </a:lnTo>
                  <a:lnTo>
                    <a:pt x="165631" y="5678"/>
                  </a:lnTo>
                  <a:lnTo>
                    <a:pt x="120409" y="21851"/>
                  </a:lnTo>
                  <a:lnTo>
                    <a:pt x="80509" y="47226"/>
                  </a:lnTo>
                  <a:lnTo>
                    <a:pt x="47226" y="80509"/>
                  </a:lnTo>
                  <a:lnTo>
                    <a:pt x="21851" y="120409"/>
                  </a:lnTo>
                  <a:lnTo>
                    <a:pt x="5678" y="165631"/>
                  </a:lnTo>
                  <a:lnTo>
                    <a:pt x="0" y="214883"/>
                  </a:lnTo>
                  <a:lnTo>
                    <a:pt x="0" y="1074407"/>
                  </a:lnTo>
                  <a:lnTo>
                    <a:pt x="5678" y="1123680"/>
                  </a:lnTo>
                  <a:lnTo>
                    <a:pt x="21851" y="1168912"/>
                  </a:lnTo>
                  <a:lnTo>
                    <a:pt x="47226" y="1208813"/>
                  </a:lnTo>
                  <a:lnTo>
                    <a:pt x="80509" y="1242092"/>
                  </a:lnTo>
                  <a:lnTo>
                    <a:pt x="120409" y="1267461"/>
                  </a:lnTo>
                  <a:lnTo>
                    <a:pt x="165631" y="1283628"/>
                  </a:lnTo>
                  <a:lnTo>
                    <a:pt x="214883" y="1289303"/>
                  </a:lnTo>
                  <a:lnTo>
                    <a:pt x="7876032" y="1289303"/>
                  </a:lnTo>
                  <a:lnTo>
                    <a:pt x="7925284" y="1283628"/>
                  </a:lnTo>
                  <a:lnTo>
                    <a:pt x="7970506" y="1267461"/>
                  </a:lnTo>
                  <a:lnTo>
                    <a:pt x="8010406" y="1242092"/>
                  </a:lnTo>
                  <a:lnTo>
                    <a:pt x="8043689" y="1208813"/>
                  </a:lnTo>
                  <a:lnTo>
                    <a:pt x="8069064" y="1168912"/>
                  </a:lnTo>
                  <a:lnTo>
                    <a:pt x="8085237" y="1123680"/>
                  </a:lnTo>
                  <a:lnTo>
                    <a:pt x="8090915" y="1074407"/>
                  </a:lnTo>
                  <a:lnTo>
                    <a:pt x="8090915" y="214883"/>
                  </a:lnTo>
                  <a:lnTo>
                    <a:pt x="8085237" y="165631"/>
                  </a:lnTo>
                  <a:lnTo>
                    <a:pt x="8069064" y="120409"/>
                  </a:lnTo>
                  <a:lnTo>
                    <a:pt x="8043689" y="80509"/>
                  </a:lnTo>
                  <a:lnTo>
                    <a:pt x="8010406" y="47226"/>
                  </a:lnTo>
                  <a:lnTo>
                    <a:pt x="7970506" y="21851"/>
                  </a:lnTo>
                  <a:lnTo>
                    <a:pt x="7925284" y="5678"/>
                  </a:lnTo>
                  <a:lnTo>
                    <a:pt x="7876032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20417" y="4690109"/>
              <a:ext cx="8091170" cy="1289685"/>
            </a:xfrm>
            <a:custGeom>
              <a:avLst/>
              <a:gdLst/>
              <a:ahLst/>
              <a:cxnLst/>
              <a:rect l="l" t="t" r="r" b="b"/>
              <a:pathLst>
                <a:path w="8091170" h="1289685">
                  <a:moveTo>
                    <a:pt x="0" y="214883"/>
                  </a:moveTo>
                  <a:lnTo>
                    <a:pt x="5678" y="165631"/>
                  </a:lnTo>
                  <a:lnTo>
                    <a:pt x="21851" y="120409"/>
                  </a:lnTo>
                  <a:lnTo>
                    <a:pt x="47226" y="80509"/>
                  </a:lnTo>
                  <a:lnTo>
                    <a:pt x="80509" y="47226"/>
                  </a:lnTo>
                  <a:lnTo>
                    <a:pt x="120409" y="21851"/>
                  </a:lnTo>
                  <a:lnTo>
                    <a:pt x="165631" y="5678"/>
                  </a:lnTo>
                  <a:lnTo>
                    <a:pt x="214883" y="0"/>
                  </a:lnTo>
                  <a:lnTo>
                    <a:pt x="7876032" y="0"/>
                  </a:lnTo>
                  <a:lnTo>
                    <a:pt x="7925284" y="5678"/>
                  </a:lnTo>
                  <a:lnTo>
                    <a:pt x="7970506" y="21851"/>
                  </a:lnTo>
                  <a:lnTo>
                    <a:pt x="8010406" y="47226"/>
                  </a:lnTo>
                  <a:lnTo>
                    <a:pt x="8043689" y="80509"/>
                  </a:lnTo>
                  <a:lnTo>
                    <a:pt x="8069064" y="120409"/>
                  </a:lnTo>
                  <a:lnTo>
                    <a:pt x="8085237" y="165631"/>
                  </a:lnTo>
                  <a:lnTo>
                    <a:pt x="8090915" y="214883"/>
                  </a:lnTo>
                  <a:lnTo>
                    <a:pt x="8090915" y="1074407"/>
                  </a:lnTo>
                  <a:lnTo>
                    <a:pt x="8085237" y="1123680"/>
                  </a:lnTo>
                  <a:lnTo>
                    <a:pt x="8069064" y="1168912"/>
                  </a:lnTo>
                  <a:lnTo>
                    <a:pt x="8043689" y="1208813"/>
                  </a:lnTo>
                  <a:lnTo>
                    <a:pt x="8010406" y="1242092"/>
                  </a:lnTo>
                  <a:lnTo>
                    <a:pt x="7970506" y="1267461"/>
                  </a:lnTo>
                  <a:lnTo>
                    <a:pt x="7925284" y="1283628"/>
                  </a:lnTo>
                  <a:lnTo>
                    <a:pt x="7876032" y="1289303"/>
                  </a:lnTo>
                  <a:lnTo>
                    <a:pt x="214883" y="1289303"/>
                  </a:lnTo>
                  <a:lnTo>
                    <a:pt x="165631" y="1283628"/>
                  </a:lnTo>
                  <a:lnTo>
                    <a:pt x="120409" y="1267461"/>
                  </a:lnTo>
                  <a:lnTo>
                    <a:pt x="80509" y="1242092"/>
                  </a:lnTo>
                  <a:lnTo>
                    <a:pt x="47226" y="1208813"/>
                  </a:lnTo>
                  <a:lnTo>
                    <a:pt x="21851" y="1168912"/>
                  </a:lnTo>
                  <a:lnTo>
                    <a:pt x="5678" y="1123680"/>
                  </a:lnTo>
                  <a:lnTo>
                    <a:pt x="0" y="1074407"/>
                  </a:lnTo>
                  <a:lnTo>
                    <a:pt x="0" y="214883"/>
                  </a:lnTo>
                  <a:close/>
                </a:path>
              </a:pathLst>
            </a:custGeom>
            <a:ln w="25907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037713" y="4772405"/>
            <a:ext cx="565340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  <a:tabLst>
                <a:tab pos="1233805" algn="l"/>
              </a:tabLst>
            </a:pPr>
            <a:r>
              <a:rPr sz="1800" spc="-10" dirty="0">
                <a:latin typeface="Verdana"/>
                <a:cs typeface="Verdana"/>
              </a:rPr>
              <a:t>«AYRILIŞ</a:t>
            </a:r>
            <a:r>
              <a:rPr sz="1800" dirty="0">
                <a:latin typeface="Verdana"/>
                <a:cs typeface="Verdana"/>
              </a:rPr>
              <a:t>	BİLDİRGESİ</a:t>
            </a:r>
            <a:r>
              <a:rPr sz="1800" spc="-7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DÜZENLEME»</a:t>
            </a:r>
            <a:r>
              <a:rPr sz="1800" spc="-7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İŞLEMLERİ</a:t>
            </a:r>
            <a:endParaRPr sz="18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latin typeface="Verdana"/>
                <a:cs typeface="Verdana"/>
              </a:rPr>
              <a:t>«TESCİL</a:t>
            </a:r>
            <a:r>
              <a:rPr sz="1800" spc="-7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AYRILIŞ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SEBEBİ»</a:t>
            </a:r>
            <a:r>
              <a:rPr sz="1800" spc="-7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VE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«AYRILIŞ</a:t>
            </a:r>
            <a:r>
              <a:rPr sz="1800" spc="-80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TARİHİ»</a:t>
            </a:r>
            <a:endParaRPr sz="18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latin typeface="Verdana"/>
                <a:cs typeface="Verdana"/>
              </a:rPr>
              <a:t>GİRİLMEK</a:t>
            </a:r>
            <a:r>
              <a:rPr sz="1800" spc="-5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SURETİYLE</a:t>
            </a:r>
            <a:endParaRPr sz="18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latin typeface="Verdana"/>
                <a:cs typeface="Verdana"/>
              </a:rPr>
              <a:t>BU</a:t>
            </a:r>
            <a:r>
              <a:rPr sz="1800" spc="-30" dirty="0">
                <a:latin typeface="Verdana"/>
                <a:cs typeface="Verdana"/>
              </a:rPr>
              <a:t> </a:t>
            </a:r>
            <a:r>
              <a:rPr sz="1800" spc="-20" dirty="0">
                <a:latin typeface="Verdana"/>
                <a:cs typeface="Verdana"/>
              </a:rPr>
              <a:t>SAYFADAN</a:t>
            </a:r>
            <a:r>
              <a:rPr sz="1800" spc="-45" dirty="0">
                <a:latin typeface="Verdana"/>
                <a:cs typeface="Verdana"/>
              </a:rPr>
              <a:t> </a:t>
            </a:r>
            <a:r>
              <a:rPr sz="1800" spc="-10" dirty="0">
                <a:latin typeface="Verdana"/>
                <a:cs typeface="Verdana"/>
              </a:rPr>
              <a:t>YAPILMAKTADIR.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868167" y="2196083"/>
            <a:ext cx="4201795" cy="1701164"/>
            <a:chOff x="2868167" y="2196083"/>
            <a:chExt cx="4201795" cy="1701164"/>
          </a:xfrm>
        </p:grpSpPr>
        <p:sp>
          <p:nvSpPr>
            <p:cNvPr id="10" name="object 10"/>
            <p:cNvSpPr/>
            <p:nvPr/>
          </p:nvSpPr>
          <p:spPr>
            <a:xfrm>
              <a:off x="2881121" y="2920745"/>
              <a:ext cx="934719" cy="245745"/>
            </a:xfrm>
            <a:custGeom>
              <a:avLst/>
              <a:gdLst/>
              <a:ahLst/>
              <a:cxnLst/>
              <a:rect l="l" t="t" r="r" b="b"/>
              <a:pathLst>
                <a:path w="934720" h="245744">
                  <a:moveTo>
                    <a:pt x="811529" y="0"/>
                  </a:moveTo>
                  <a:lnTo>
                    <a:pt x="811529" y="61340"/>
                  </a:lnTo>
                  <a:lnTo>
                    <a:pt x="0" y="61340"/>
                  </a:lnTo>
                  <a:lnTo>
                    <a:pt x="0" y="184023"/>
                  </a:lnTo>
                  <a:lnTo>
                    <a:pt x="811529" y="184023"/>
                  </a:lnTo>
                  <a:lnTo>
                    <a:pt x="811529" y="245363"/>
                  </a:lnTo>
                  <a:lnTo>
                    <a:pt x="934212" y="122681"/>
                  </a:lnTo>
                  <a:lnTo>
                    <a:pt x="811529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881121" y="2920745"/>
              <a:ext cx="934719" cy="245745"/>
            </a:xfrm>
            <a:custGeom>
              <a:avLst/>
              <a:gdLst/>
              <a:ahLst/>
              <a:cxnLst/>
              <a:rect l="l" t="t" r="r" b="b"/>
              <a:pathLst>
                <a:path w="934720" h="245744">
                  <a:moveTo>
                    <a:pt x="0" y="61340"/>
                  </a:moveTo>
                  <a:lnTo>
                    <a:pt x="811529" y="61340"/>
                  </a:lnTo>
                  <a:lnTo>
                    <a:pt x="811529" y="0"/>
                  </a:lnTo>
                  <a:lnTo>
                    <a:pt x="934212" y="122681"/>
                  </a:lnTo>
                  <a:lnTo>
                    <a:pt x="811529" y="245363"/>
                  </a:lnTo>
                  <a:lnTo>
                    <a:pt x="811529" y="184023"/>
                  </a:lnTo>
                  <a:lnTo>
                    <a:pt x="0" y="184023"/>
                  </a:lnTo>
                  <a:lnTo>
                    <a:pt x="0" y="61340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881121" y="3638550"/>
              <a:ext cx="934719" cy="245745"/>
            </a:xfrm>
            <a:custGeom>
              <a:avLst/>
              <a:gdLst/>
              <a:ahLst/>
              <a:cxnLst/>
              <a:rect l="l" t="t" r="r" b="b"/>
              <a:pathLst>
                <a:path w="934720" h="245745">
                  <a:moveTo>
                    <a:pt x="811529" y="0"/>
                  </a:moveTo>
                  <a:lnTo>
                    <a:pt x="811529" y="61341"/>
                  </a:lnTo>
                  <a:lnTo>
                    <a:pt x="0" y="61341"/>
                  </a:lnTo>
                  <a:lnTo>
                    <a:pt x="0" y="184023"/>
                  </a:lnTo>
                  <a:lnTo>
                    <a:pt x="811529" y="184023"/>
                  </a:lnTo>
                  <a:lnTo>
                    <a:pt x="811529" y="245363"/>
                  </a:lnTo>
                  <a:lnTo>
                    <a:pt x="934212" y="122681"/>
                  </a:lnTo>
                  <a:lnTo>
                    <a:pt x="811529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881121" y="3638550"/>
              <a:ext cx="934719" cy="245745"/>
            </a:xfrm>
            <a:custGeom>
              <a:avLst/>
              <a:gdLst/>
              <a:ahLst/>
              <a:cxnLst/>
              <a:rect l="l" t="t" r="r" b="b"/>
              <a:pathLst>
                <a:path w="934720" h="245745">
                  <a:moveTo>
                    <a:pt x="0" y="61341"/>
                  </a:moveTo>
                  <a:lnTo>
                    <a:pt x="811529" y="61341"/>
                  </a:lnTo>
                  <a:lnTo>
                    <a:pt x="811529" y="0"/>
                  </a:lnTo>
                  <a:lnTo>
                    <a:pt x="934212" y="122681"/>
                  </a:lnTo>
                  <a:lnTo>
                    <a:pt x="811529" y="245363"/>
                  </a:lnTo>
                  <a:lnTo>
                    <a:pt x="811529" y="184023"/>
                  </a:lnTo>
                  <a:lnTo>
                    <a:pt x="0" y="184023"/>
                  </a:lnTo>
                  <a:lnTo>
                    <a:pt x="0" y="61341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697224" y="2196083"/>
              <a:ext cx="3373120" cy="304800"/>
            </a:xfrm>
            <a:custGeom>
              <a:avLst/>
              <a:gdLst/>
              <a:ahLst/>
              <a:cxnLst/>
              <a:rect l="l" t="t" r="r" b="b"/>
              <a:pathLst>
                <a:path w="3373120" h="304800">
                  <a:moveTo>
                    <a:pt x="766572" y="160782"/>
                  </a:moveTo>
                  <a:lnTo>
                    <a:pt x="742594" y="110553"/>
                  </a:lnTo>
                  <a:lnTo>
                    <a:pt x="676427" y="68008"/>
                  </a:lnTo>
                  <a:lnTo>
                    <a:pt x="630237" y="50647"/>
                  </a:lnTo>
                  <a:lnTo>
                    <a:pt x="576745" y="36436"/>
                  </a:lnTo>
                  <a:lnTo>
                    <a:pt x="517029" y="25781"/>
                  </a:lnTo>
                  <a:lnTo>
                    <a:pt x="452183" y="19088"/>
                  </a:lnTo>
                  <a:lnTo>
                    <a:pt x="383286" y="16764"/>
                  </a:lnTo>
                  <a:lnTo>
                    <a:pt x="314375" y="19088"/>
                  </a:lnTo>
                  <a:lnTo>
                    <a:pt x="249529" y="25781"/>
                  </a:lnTo>
                  <a:lnTo>
                    <a:pt x="189814" y="36436"/>
                  </a:lnTo>
                  <a:lnTo>
                    <a:pt x="136321" y="50647"/>
                  </a:lnTo>
                  <a:lnTo>
                    <a:pt x="90131" y="68008"/>
                  </a:lnTo>
                  <a:lnTo>
                    <a:pt x="52324" y="88112"/>
                  </a:lnTo>
                  <a:lnTo>
                    <a:pt x="6172" y="134912"/>
                  </a:lnTo>
                  <a:lnTo>
                    <a:pt x="0" y="160782"/>
                  </a:lnTo>
                  <a:lnTo>
                    <a:pt x="6172" y="186664"/>
                  </a:lnTo>
                  <a:lnTo>
                    <a:pt x="52324" y="233464"/>
                  </a:lnTo>
                  <a:lnTo>
                    <a:pt x="90131" y="253568"/>
                  </a:lnTo>
                  <a:lnTo>
                    <a:pt x="136321" y="270929"/>
                  </a:lnTo>
                  <a:lnTo>
                    <a:pt x="189814" y="285140"/>
                  </a:lnTo>
                  <a:lnTo>
                    <a:pt x="249529" y="295795"/>
                  </a:lnTo>
                  <a:lnTo>
                    <a:pt x="314375" y="302488"/>
                  </a:lnTo>
                  <a:lnTo>
                    <a:pt x="383286" y="304800"/>
                  </a:lnTo>
                  <a:lnTo>
                    <a:pt x="452183" y="302488"/>
                  </a:lnTo>
                  <a:lnTo>
                    <a:pt x="517029" y="295795"/>
                  </a:lnTo>
                  <a:lnTo>
                    <a:pt x="576745" y="285140"/>
                  </a:lnTo>
                  <a:lnTo>
                    <a:pt x="630237" y="270929"/>
                  </a:lnTo>
                  <a:lnTo>
                    <a:pt x="676427" y="253568"/>
                  </a:lnTo>
                  <a:lnTo>
                    <a:pt x="714235" y="233464"/>
                  </a:lnTo>
                  <a:lnTo>
                    <a:pt x="760387" y="186664"/>
                  </a:lnTo>
                  <a:lnTo>
                    <a:pt x="766572" y="160782"/>
                  </a:lnTo>
                  <a:close/>
                </a:path>
                <a:path w="3373120" h="304800">
                  <a:moveTo>
                    <a:pt x="3372612" y="152400"/>
                  </a:moveTo>
                  <a:lnTo>
                    <a:pt x="3355721" y="117449"/>
                  </a:lnTo>
                  <a:lnTo>
                    <a:pt x="3307626" y="85369"/>
                  </a:lnTo>
                  <a:lnTo>
                    <a:pt x="3232150" y="57073"/>
                  </a:lnTo>
                  <a:lnTo>
                    <a:pt x="3185350" y="44627"/>
                  </a:lnTo>
                  <a:lnTo>
                    <a:pt x="3133140" y="33477"/>
                  </a:lnTo>
                  <a:lnTo>
                    <a:pt x="3076003" y="23723"/>
                  </a:lnTo>
                  <a:lnTo>
                    <a:pt x="3014434" y="15494"/>
                  </a:lnTo>
                  <a:lnTo>
                    <a:pt x="2948889" y="8890"/>
                  </a:lnTo>
                  <a:lnTo>
                    <a:pt x="2879864" y="4025"/>
                  </a:lnTo>
                  <a:lnTo>
                    <a:pt x="2807843" y="1028"/>
                  </a:lnTo>
                  <a:lnTo>
                    <a:pt x="2733294" y="0"/>
                  </a:lnTo>
                  <a:lnTo>
                    <a:pt x="2658732" y="1028"/>
                  </a:lnTo>
                  <a:lnTo>
                    <a:pt x="2586710" y="4025"/>
                  </a:lnTo>
                  <a:lnTo>
                    <a:pt x="2517686" y="8890"/>
                  </a:lnTo>
                  <a:lnTo>
                    <a:pt x="2452141" y="15494"/>
                  </a:lnTo>
                  <a:lnTo>
                    <a:pt x="2390571" y="23723"/>
                  </a:lnTo>
                  <a:lnTo>
                    <a:pt x="2333434" y="33477"/>
                  </a:lnTo>
                  <a:lnTo>
                    <a:pt x="2281237" y="44627"/>
                  </a:lnTo>
                  <a:lnTo>
                    <a:pt x="2234425" y="57073"/>
                  </a:lnTo>
                  <a:lnTo>
                    <a:pt x="2193506" y="70688"/>
                  </a:lnTo>
                  <a:lnTo>
                    <a:pt x="2131237" y="100990"/>
                  </a:lnTo>
                  <a:lnTo>
                    <a:pt x="2098268" y="134632"/>
                  </a:lnTo>
                  <a:lnTo>
                    <a:pt x="2093976" y="152400"/>
                  </a:lnTo>
                  <a:lnTo>
                    <a:pt x="2098268" y="170180"/>
                  </a:lnTo>
                  <a:lnTo>
                    <a:pt x="2131237" y="203822"/>
                  </a:lnTo>
                  <a:lnTo>
                    <a:pt x="2193506" y="234124"/>
                  </a:lnTo>
                  <a:lnTo>
                    <a:pt x="2234425" y="247738"/>
                  </a:lnTo>
                  <a:lnTo>
                    <a:pt x="2281224" y="260184"/>
                  </a:lnTo>
                  <a:lnTo>
                    <a:pt x="2333434" y="271335"/>
                  </a:lnTo>
                  <a:lnTo>
                    <a:pt x="2390571" y="281089"/>
                  </a:lnTo>
                  <a:lnTo>
                    <a:pt x="2452141" y="289318"/>
                  </a:lnTo>
                  <a:lnTo>
                    <a:pt x="2517686" y="295922"/>
                  </a:lnTo>
                  <a:lnTo>
                    <a:pt x="2586710" y="300786"/>
                  </a:lnTo>
                  <a:lnTo>
                    <a:pt x="2658732" y="303784"/>
                  </a:lnTo>
                  <a:lnTo>
                    <a:pt x="2733294" y="304800"/>
                  </a:lnTo>
                  <a:lnTo>
                    <a:pt x="2807843" y="303784"/>
                  </a:lnTo>
                  <a:lnTo>
                    <a:pt x="2879864" y="300786"/>
                  </a:lnTo>
                  <a:lnTo>
                    <a:pt x="2948889" y="295922"/>
                  </a:lnTo>
                  <a:lnTo>
                    <a:pt x="3014434" y="289318"/>
                  </a:lnTo>
                  <a:lnTo>
                    <a:pt x="3076003" y="281089"/>
                  </a:lnTo>
                  <a:lnTo>
                    <a:pt x="3133140" y="271335"/>
                  </a:lnTo>
                  <a:lnTo>
                    <a:pt x="3185350" y="260184"/>
                  </a:lnTo>
                  <a:lnTo>
                    <a:pt x="3232150" y="247738"/>
                  </a:lnTo>
                  <a:lnTo>
                    <a:pt x="3273069" y="234124"/>
                  </a:lnTo>
                  <a:lnTo>
                    <a:pt x="3335337" y="203822"/>
                  </a:lnTo>
                  <a:lnTo>
                    <a:pt x="3368306" y="170180"/>
                  </a:lnTo>
                  <a:lnTo>
                    <a:pt x="3372612" y="152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65</a:t>
            </a:fld>
            <a:endParaRPr spc="-25" dirty="0"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43127"/>
            <a:ext cx="12192000" cy="5886450"/>
            <a:chOff x="0" y="643127"/>
            <a:chExt cx="12192000" cy="58864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43127"/>
              <a:ext cx="12192000" cy="58491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763773" y="5133593"/>
              <a:ext cx="5398135" cy="1277620"/>
            </a:xfrm>
            <a:custGeom>
              <a:avLst/>
              <a:gdLst/>
              <a:ahLst/>
              <a:cxnLst/>
              <a:rect l="l" t="t" r="r" b="b"/>
              <a:pathLst>
                <a:path w="5398134" h="1277620">
                  <a:moveTo>
                    <a:pt x="5185156" y="0"/>
                  </a:moveTo>
                  <a:lnTo>
                    <a:pt x="212851" y="0"/>
                  </a:lnTo>
                  <a:lnTo>
                    <a:pt x="164032" y="5619"/>
                  </a:lnTo>
                  <a:lnTo>
                    <a:pt x="119224" y="21626"/>
                  </a:lnTo>
                  <a:lnTo>
                    <a:pt x="79704" y="46746"/>
                  </a:lnTo>
                  <a:lnTo>
                    <a:pt x="46746" y="79704"/>
                  </a:lnTo>
                  <a:lnTo>
                    <a:pt x="21626" y="119224"/>
                  </a:lnTo>
                  <a:lnTo>
                    <a:pt x="5619" y="164032"/>
                  </a:lnTo>
                  <a:lnTo>
                    <a:pt x="0" y="212851"/>
                  </a:lnTo>
                  <a:lnTo>
                    <a:pt x="0" y="1064259"/>
                  </a:lnTo>
                  <a:lnTo>
                    <a:pt x="5619" y="1113063"/>
                  </a:lnTo>
                  <a:lnTo>
                    <a:pt x="21626" y="1157865"/>
                  </a:lnTo>
                  <a:lnTo>
                    <a:pt x="46746" y="1197386"/>
                  </a:lnTo>
                  <a:lnTo>
                    <a:pt x="79704" y="1230349"/>
                  </a:lnTo>
                  <a:lnTo>
                    <a:pt x="119224" y="1255476"/>
                  </a:lnTo>
                  <a:lnTo>
                    <a:pt x="164032" y="1271490"/>
                  </a:lnTo>
                  <a:lnTo>
                    <a:pt x="212851" y="1277111"/>
                  </a:lnTo>
                  <a:lnTo>
                    <a:pt x="5185156" y="1277111"/>
                  </a:lnTo>
                  <a:lnTo>
                    <a:pt x="5233975" y="1271490"/>
                  </a:lnTo>
                  <a:lnTo>
                    <a:pt x="5278783" y="1255476"/>
                  </a:lnTo>
                  <a:lnTo>
                    <a:pt x="5318303" y="1230349"/>
                  </a:lnTo>
                  <a:lnTo>
                    <a:pt x="5351261" y="1197386"/>
                  </a:lnTo>
                  <a:lnTo>
                    <a:pt x="5376381" y="1157865"/>
                  </a:lnTo>
                  <a:lnTo>
                    <a:pt x="5392388" y="1113063"/>
                  </a:lnTo>
                  <a:lnTo>
                    <a:pt x="5398008" y="1064259"/>
                  </a:lnTo>
                  <a:lnTo>
                    <a:pt x="5398008" y="212851"/>
                  </a:lnTo>
                  <a:lnTo>
                    <a:pt x="5392388" y="164032"/>
                  </a:lnTo>
                  <a:lnTo>
                    <a:pt x="5376381" y="119224"/>
                  </a:lnTo>
                  <a:lnTo>
                    <a:pt x="5351261" y="79704"/>
                  </a:lnTo>
                  <a:lnTo>
                    <a:pt x="5318303" y="46746"/>
                  </a:lnTo>
                  <a:lnTo>
                    <a:pt x="5278783" y="21626"/>
                  </a:lnTo>
                  <a:lnTo>
                    <a:pt x="5233975" y="5619"/>
                  </a:lnTo>
                  <a:lnTo>
                    <a:pt x="5185156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763773" y="5133593"/>
              <a:ext cx="5398135" cy="1277620"/>
            </a:xfrm>
            <a:custGeom>
              <a:avLst/>
              <a:gdLst/>
              <a:ahLst/>
              <a:cxnLst/>
              <a:rect l="l" t="t" r="r" b="b"/>
              <a:pathLst>
                <a:path w="5398134" h="1277620">
                  <a:moveTo>
                    <a:pt x="0" y="212851"/>
                  </a:moveTo>
                  <a:lnTo>
                    <a:pt x="5619" y="164032"/>
                  </a:lnTo>
                  <a:lnTo>
                    <a:pt x="21626" y="119224"/>
                  </a:lnTo>
                  <a:lnTo>
                    <a:pt x="46746" y="79704"/>
                  </a:lnTo>
                  <a:lnTo>
                    <a:pt x="79704" y="46746"/>
                  </a:lnTo>
                  <a:lnTo>
                    <a:pt x="119224" y="21626"/>
                  </a:lnTo>
                  <a:lnTo>
                    <a:pt x="164032" y="5619"/>
                  </a:lnTo>
                  <a:lnTo>
                    <a:pt x="212851" y="0"/>
                  </a:lnTo>
                  <a:lnTo>
                    <a:pt x="5185156" y="0"/>
                  </a:lnTo>
                  <a:lnTo>
                    <a:pt x="5233975" y="5619"/>
                  </a:lnTo>
                  <a:lnTo>
                    <a:pt x="5278783" y="21626"/>
                  </a:lnTo>
                  <a:lnTo>
                    <a:pt x="5318303" y="46746"/>
                  </a:lnTo>
                  <a:lnTo>
                    <a:pt x="5351261" y="79704"/>
                  </a:lnTo>
                  <a:lnTo>
                    <a:pt x="5376381" y="119224"/>
                  </a:lnTo>
                  <a:lnTo>
                    <a:pt x="5392388" y="164032"/>
                  </a:lnTo>
                  <a:lnTo>
                    <a:pt x="5398008" y="212851"/>
                  </a:lnTo>
                  <a:lnTo>
                    <a:pt x="5398008" y="1064259"/>
                  </a:lnTo>
                  <a:lnTo>
                    <a:pt x="5392388" y="1113063"/>
                  </a:lnTo>
                  <a:lnTo>
                    <a:pt x="5376381" y="1157865"/>
                  </a:lnTo>
                  <a:lnTo>
                    <a:pt x="5351261" y="1197386"/>
                  </a:lnTo>
                  <a:lnTo>
                    <a:pt x="5318303" y="1230349"/>
                  </a:lnTo>
                  <a:lnTo>
                    <a:pt x="5278783" y="1255476"/>
                  </a:lnTo>
                  <a:lnTo>
                    <a:pt x="5233975" y="1271490"/>
                  </a:lnTo>
                  <a:lnTo>
                    <a:pt x="5185156" y="1277111"/>
                  </a:lnTo>
                  <a:lnTo>
                    <a:pt x="212851" y="1277111"/>
                  </a:lnTo>
                  <a:lnTo>
                    <a:pt x="164032" y="1271490"/>
                  </a:lnTo>
                  <a:lnTo>
                    <a:pt x="119224" y="1255476"/>
                  </a:lnTo>
                  <a:lnTo>
                    <a:pt x="79704" y="1230349"/>
                  </a:lnTo>
                  <a:lnTo>
                    <a:pt x="46746" y="1197386"/>
                  </a:lnTo>
                  <a:lnTo>
                    <a:pt x="21626" y="1157865"/>
                  </a:lnTo>
                  <a:lnTo>
                    <a:pt x="5619" y="1113063"/>
                  </a:lnTo>
                  <a:lnTo>
                    <a:pt x="0" y="1064259"/>
                  </a:lnTo>
                  <a:lnTo>
                    <a:pt x="0" y="212851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TESCİL</a:t>
            </a:r>
            <a:r>
              <a:rPr spc="-35" dirty="0"/>
              <a:t> </a:t>
            </a:r>
            <a:r>
              <a:rPr dirty="0"/>
              <a:t>YÖNETİM</a:t>
            </a:r>
            <a:r>
              <a:rPr spc="-50" dirty="0"/>
              <a:t> </a:t>
            </a:r>
            <a:r>
              <a:rPr dirty="0"/>
              <a:t>PANELİ</a:t>
            </a:r>
            <a:r>
              <a:rPr spc="-55" dirty="0"/>
              <a:t> </a:t>
            </a:r>
            <a:r>
              <a:rPr dirty="0"/>
              <a:t>(Nakil</a:t>
            </a:r>
            <a:r>
              <a:rPr spc="-65" dirty="0"/>
              <a:t> </a:t>
            </a:r>
            <a:r>
              <a:rPr dirty="0"/>
              <a:t>al</a:t>
            </a:r>
            <a:r>
              <a:rPr spc="-55" dirty="0"/>
              <a:t> </a:t>
            </a:r>
            <a:r>
              <a:rPr spc="-10" dirty="0"/>
              <a:t>işlemi)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003930" y="5347208"/>
            <a:ext cx="491109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Nakil</a:t>
            </a:r>
            <a:r>
              <a:rPr sz="18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alınacak</a:t>
            </a:r>
            <a:r>
              <a:rPr sz="18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personelin</a:t>
            </a:r>
            <a:r>
              <a:rPr sz="18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Verdana"/>
                <a:cs typeface="Verdana"/>
              </a:rPr>
              <a:t>T.C.</a:t>
            </a:r>
            <a:r>
              <a:rPr sz="18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kimlik</a:t>
            </a:r>
            <a:endParaRPr sz="18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numarası</a:t>
            </a:r>
            <a:r>
              <a:rPr sz="1800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ile</a:t>
            </a:r>
            <a:r>
              <a:rPr sz="18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arama</a:t>
            </a:r>
            <a:r>
              <a:rPr sz="18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yapıldığında</a:t>
            </a:r>
            <a:r>
              <a:rPr sz="18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«Nakil</a:t>
            </a:r>
            <a:r>
              <a:rPr sz="18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al»</a:t>
            </a:r>
            <a:endParaRPr sz="18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işlemi</a:t>
            </a:r>
            <a:r>
              <a:rPr sz="18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buradan</a:t>
            </a:r>
            <a:r>
              <a:rPr sz="1800" spc="-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yapılacaktır.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083808" y="4648200"/>
            <a:ext cx="783590" cy="222885"/>
            <a:chOff x="6083808" y="4648200"/>
            <a:chExt cx="783590" cy="222885"/>
          </a:xfrm>
        </p:grpSpPr>
        <p:sp>
          <p:nvSpPr>
            <p:cNvPr id="9" name="object 9"/>
            <p:cNvSpPr/>
            <p:nvPr/>
          </p:nvSpPr>
          <p:spPr>
            <a:xfrm>
              <a:off x="6096762" y="4661153"/>
              <a:ext cx="757555" cy="196850"/>
            </a:xfrm>
            <a:custGeom>
              <a:avLst/>
              <a:gdLst/>
              <a:ahLst/>
              <a:cxnLst/>
              <a:rect l="l" t="t" r="r" b="b"/>
              <a:pathLst>
                <a:path w="757554" h="196850">
                  <a:moveTo>
                    <a:pt x="659130" y="0"/>
                  </a:moveTo>
                  <a:lnTo>
                    <a:pt x="659130" y="49149"/>
                  </a:lnTo>
                  <a:lnTo>
                    <a:pt x="0" y="49149"/>
                  </a:lnTo>
                  <a:lnTo>
                    <a:pt x="0" y="147447"/>
                  </a:lnTo>
                  <a:lnTo>
                    <a:pt x="659130" y="147447"/>
                  </a:lnTo>
                  <a:lnTo>
                    <a:pt x="659130" y="196596"/>
                  </a:lnTo>
                  <a:lnTo>
                    <a:pt x="757428" y="98298"/>
                  </a:lnTo>
                  <a:lnTo>
                    <a:pt x="659130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96762" y="4661153"/>
              <a:ext cx="757555" cy="196850"/>
            </a:xfrm>
            <a:custGeom>
              <a:avLst/>
              <a:gdLst/>
              <a:ahLst/>
              <a:cxnLst/>
              <a:rect l="l" t="t" r="r" b="b"/>
              <a:pathLst>
                <a:path w="757554" h="196850">
                  <a:moveTo>
                    <a:pt x="0" y="49149"/>
                  </a:moveTo>
                  <a:lnTo>
                    <a:pt x="659130" y="49149"/>
                  </a:lnTo>
                  <a:lnTo>
                    <a:pt x="659130" y="0"/>
                  </a:lnTo>
                  <a:lnTo>
                    <a:pt x="757428" y="98298"/>
                  </a:lnTo>
                  <a:lnTo>
                    <a:pt x="659130" y="196596"/>
                  </a:lnTo>
                  <a:lnTo>
                    <a:pt x="659130" y="147447"/>
                  </a:lnTo>
                  <a:lnTo>
                    <a:pt x="0" y="147447"/>
                  </a:lnTo>
                  <a:lnTo>
                    <a:pt x="0" y="49149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66</a:t>
            </a:fld>
            <a:endParaRPr spc="-25"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899160"/>
            <a:ext cx="12123420" cy="5727700"/>
            <a:chOff x="0" y="899160"/>
            <a:chExt cx="12123420" cy="57277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99160"/>
              <a:ext cx="12123420" cy="572719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8110" y="4162806"/>
              <a:ext cx="3147060" cy="1424940"/>
            </a:xfrm>
            <a:custGeom>
              <a:avLst/>
              <a:gdLst/>
              <a:ahLst/>
              <a:cxnLst/>
              <a:rect l="l" t="t" r="r" b="b"/>
              <a:pathLst>
                <a:path w="3147060" h="1424939">
                  <a:moveTo>
                    <a:pt x="2909570" y="0"/>
                  </a:moveTo>
                  <a:lnTo>
                    <a:pt x="237490" y="0"/>
                  </a:lnTo>
                  <a:lnTo>
                    <a:pt x="189626" y="4823"/>
                  </a:lnTo>
                  <a:lnTo>
                    <a:pt x="145046" y="18659"/>
                  </a:lnTo>
                  <a:lnTo>
                    <a:pt x="104705" y="40551"/>
                  </a:lnTo>
                  <a:lnTo>
                    <a:pt x="69557" y="69548"/>
                  </a:lnTo>
                  <a:lnTo>
                    <a:pt x="40558" y="104694"/>
                  </a:lnTo>
                  <a:lnTo>
                    <a:pt x="18662" y="145035"/>
                  </a:lnTo>
                  <a:lnTo>
                    <a:pt x="4824" y="189619"/>
                  </a:lnTo>
                  <a:lnTo>
                    <a:pt x="0" y="237490"/>
                  </a:lnTo>
                  <a:lnTo>
                    <a:pt x="0" y="1187450"/>
                  </a:lnTo>
                  <a:lnTo>
                    <a:pt x="4824" y="1235320"/>
                  </a:lnTo>
                  <a:lnTo>
                    <a:pt x="18662" y="1279904"/>
                  </a:lnTo>
                  <a:lnTo>
                    <a:pt x="40558" y="1320245"/>
                  </a:lnTo>
                  <a:lnTo>
                    <a:pt x="69557" y="1355391"/>
                  </a:lnTo>
                  <a:lnTo>
                    <a:pt x="104705" y="1384388"/>
                  </a:lnTo>
                  <a:lnTo>
                    <a:pt x="145046" y="1406280"/>
                  </a:lnTo>
                  <a:lnTo>
                    <a:pt x="189626" y="1420116"/>
                  </a:lnTo>
                  <a:lnTo>
                    <a:pt x="237490" y="1424940"/>
                  </a:lnTo>
                  <a:lnTo>
                    <a:pt x="2909570" y="1424940"/>
                  </a:lnTo>
                  <a:lnTo>
                    <a:pt x="2957440" y="1420116"/>
                  </a:lnTo>
                  <a:lnTo>
                    <a:pt x="3002024" y="1406280"/>
                  </a:lnTo>
                  <a:lnTo>
                    <a:pt x="3042365" y="1384388"/>
                  </a:lnTo>
                  <a:lnTo>
                    <a:pt x="3077511" y="1355391"/>
                  </a:lnTo>
                  <a:lnTo>
                    <a:pt x="3106508" y="1320245"/>
                  </a:lnTo>
                  <a:lnTo>
                    <a:pt x="3128400" y="1279904"/>
                  </a:lnTo>
                  <a:lnTo>
                    <a:pt x="3142236" y="1235320"/>
                  </a:lnTo>
                  <a:lnTo>
                    <a:pt x="3147060" y="1187450"/>
                  </a:lnTo>
                  <a:lnTo>
                    <a:pt x="3147060" y="237490"/>
                  </a:lnTo>
                  <a:lnTo>
                    <a:pt x="3142236" y="189619"/>
                  </a:lnTo>
                  <a:lnTo>
                    <a:pt x="3128400" y="145035"/>
                  </a:lnTo>
                  <a:lnTo>
                    <a:pt x="3106508" y="104694"/>
                  </a:lnTo>
                  <a:lnTo>
                    <a:pt x="3077511" y="69548"/>
                  </a:lnTo>
                  <a:lnTo>
                    <a:pt x="3042365" y="40551"/>
                  </a:lnTo>
                  <a:lnTo>
                    <a:pt x="3002024" y="18659"/>
                  </a:lnTo>
                  <a:lnTo>
                    <a:pt x="2957440" y="4823"/>
                  </a:lnTo>
                  <a:lnTo>
                    <a:pt x="2909570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8110" y="4162806"/>
              <a:ext cx="3147060" cy="1424940"/>
            </a:xfrm>
            <a:custGeom>
              <a:avLst/>
              <a:gdLst/>
              <a:ahLst/>
              <a:cxnLst/>
              <a:rect l="l" t="t" r="r" b="b"/>
              <a:pathLst>
                <a:path w="3147060" h="1424939">
                  <a:moveTo>
                    <a:pt x="0" y="237490"/>
                  </a:moveTo>
                  <a:lnTo>
                    <a:pt x="4824" y="189619"/>
                  </a:lnTo>
                  <a:lnTo>
                    <a:pt x="18662" y="145035"/>
                  </a:lnTo>
                  <a:lnTo>
                    <a:pt x="40558" y="104694"/>
                  </a:lnTo>
                  <a:lnTo>
                    <a:pt x="69557" y="69548"/>
                  </a:lnTo>
                  <a:lnTo>
                    <a:pt x="104705" y="40551"/>
                  </a:lnTo>
                  <a:lnTo>
                    <a:pt x="145046" y="18659"/>
                  </a:lnTo>
                  <a:lnTo>
                    <a:pt x="189626" y="4823"/>
                  </a:lnTo>
                  <a:lnTo>
                    <a:pt x="237490" y="0"/>
                  </a:lnTo>
                  <a:lnTo>
                    <a:pt x="2909570" y="0"/>
                  </a:lnTo>
                  <a:lnTo>
                    <a:pt x="2957440" y="4823"/>
                  </a:lnTo>
                  <a:lnTo>
                    <a:pt x="3002024" y="18659"/>
                  </a:lnTo>
                  <a:lnTo>
                    <a:pt x="3042365" y="40551"/>
                  </a:lnTo>
                  <a:lnTo>
                    <a:pt x="3077511" y="69548"/>
                  </a:lnTo>
                  <a:lnTo>
                    <a:pt x="3106508" y="104694"/>
                  </a:lnTo>
                  <a:lnTo>
                    <a:pt x="3128400" y="145035"/>
                  </a:lnTo>
                  <a:lnTo>
                    <a:pt x="3142236" y="189619"/>
                  </a:lnTo>
                  <a:lnTo>
                    <a:pt x="3147060" y="237490"/>
                  </a:lnTo>
                  <a:lnTo>
                    <a:pt x="3147060" y="1187450"/>
                  </a:lnTo>
                  <a:lnTo>
                    <a:pt x="3142236" y="1235320"/>
                  </a:lnTo>
                  <a:lnTo>
                    <a:pt x="3128400" y="1279904"/>
                  </a:lnTo>
                  <a:lnTo>
                    <a:pt x="3106508" y="1320245"/>
                  </a:lnTo>
                  <a:lnTo>
                    <a:pt x="3077511" y="1355391"/>
                  </a:lnTo>
                  <a:lnTo>
                    <a:pt x="3042365" y="1384388"/>
                  </a:lnTo>
                  <a:lnTo>
                    <a:pt x="3002024" y="1406280"/>
                  </a:lnTo>
                  <a:lnTo>
                    <a:pt x="2957440" y="1420116"/>
                  </a:lnTo>
                  <a:lnTo>
                    <a:pt x="2909570" y="1424940"/>
                  </a:lnTo>
                  <a:lnTo>
                    <a:pt x="237490" y="1424940"/>
                  </a:lnTo>
                  <a:lnTo>
                    <a:pt x="189626" y="1420116"/>
                  </a:lnTo>
                  <a:lnTo>
                    <a:pt x="145046" y="1406280"/>
                  </a:lnTo>
                  <a:lnTo>
                    <a:pt x="104705" y="1384388"/>
                  </a:lnTo>
                  <a:lnTo>
                    <a:pt x="69557" y="1355391"/>
                  </a:lnTo>
                  <a:lnTo>
                    <a:pt x="40558" y="1320245"/>
                  </a:lnTo>
                  <a:lnTo>
                    <a:pt x="18662" y="1279904"/>
                  </a:lnTo>
                  <a:lnTo>
                    <a:pt x="4824" y="1235320"/>
                  </a:lnTo>
                  <a:lnTo>
                    <a:pt x="0" y="1187450"/>
                  </a:lnTo>
                  <a:lnTo>
                    <a:pt x="0" y="237490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TESCİL</a:t>
            </a:r>
            <a:r>
              <a:rPr spc="-35" dirty="0"/>
              <a:t> </a:t>
            </a:r>
            <a:r>
              <a:rPr dirty="0"/>
              <a:t>YÖNETİM</a:t>
            </a:r>
            <a:r>
              <a:rPr spc="-50" dirty="0"/>
              <a:t> </a:t>
            </a:r>
            <a:r>
              <a:rPr dirty="0"/>
              <a:t>PANELİ</a:t>
            </a:r>
            <a:r>
              <a:rPr spc="-55" dirty="0"/>
              <a:t> </a:t>
            </a:r>
            <a:r>
              <a:rPr dirty="0"/>
              <a:t>(Nakil</a:t>
            </a:r>
            <a:r>
              <a:rPr spc="-65" dirty="0"/>
              <a:t> </a:t>
            </a:r>
            <a:r>
              <a:rPr dirty="0"/>
              <a:t>al</a:t>
            </a:r>
            <a:r>
              <a:rPr spc="-55" dirty="0"/>
              <a:t> </a:t>
            </a:r>
            <a:r>
              <a:rPr spc="-10" dirty="0"/>
              <a:t>işlemi)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10692" y="4175505"/>
            <a:ext cx="275336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725" marR="75565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Bu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alanlarda</a:t>
            </a:r>
            <a:r>
              <a:rPr sz="18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yapılacak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bilgi</a:t>
            </a:r>
            <a:r>
              <a:rPr sz="18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girişinden</a:t>
            </a:r>
            <a:r>
              <a:rPr sz="18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sonra</a:t>
            </a:r>
            <a:endParaRPr sz="1800">
              <a:latin typeface="Verdana"/>
              <a:cs typeface="Verdana"/>
            </a:endParaRPr>
          </a:p>
          <a:p>
            <a:pPr marL="12700" marR="5080" indent="3810" algn="ctr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«Kaydet»</a:t>
            </a:r>
            <a:r>
              <a:rPr sz="18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Verdana"/>
                <a:cs typeface="Verdana"/>
              </a:rPr>
              <a:t>tıklanmak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suretiyle</a:t>
            </a:r>
            <a:r>
              <a:rPr sz="18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nakil</a:t>
            </a:r>
            <a:r>
              <a:rPr sz="18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Verdana"/>
                <a:cs typeface="Verdana"/>
              </a:rPr>
              <a:t>alma </a:t>
            </a:r>
            <a:r>
              <a:rPr sz="1800" dirty="0">
                <a:solidFill>
                  <a:srgbClr val="FFFFFF"/>
                </a:solidFill>
                <a:latin typeface="Verdana"/>
                <a:cs typeface="Verdana"/>
              </a:rPr>
              <a:t>işlemi</a:t>
            </a:r>
            <a:r>
              <a:rPr sz="18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Verdana"/>
                <a:cs typeface="Verdana"/>
              </a:rPr>
              <a:t>tamamlanacaktır.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252215" y="1943100"/>
            <a:ext cx="4745990" cy="4462780"/>
            <a:chOff x="3252215" y="1943100"/>
            <a:chExt cx="4745990" cy="4462780"/>
          </a:xfrm>
        </p:grpSpPr>
        <p:sp>
          <p:nvSpPr>
            <p:cNvPr id="9" name="object 9"/>
            <p:cNvSpPr/>
            <p:nvPr/>
          </p:nvSpPr>
          <p:spPr>
            <a:xfrm>
              <a:off x="3265169" y="2763774"/>
              <a:ext cx="236220" cy="3629025"/>
            </a:xfrm>
            <a:custGeom>
              <a:avLst/>
              <a:gdLst/>
              <a:ahLst/>
              <a:cxnLst/>
              <a:rect l="l" t="t" r="r" b="b"/>
              <a:pathLst>
                <a:path w="236220" h="3629025">
                  <a:moveTo>
                    <a:pt x="118109" y="0"/>
                  </a:moveTo>
                  <a:lnTo>
                    <a:pt x="118109" y="907161"/>
                  </a:lnTo>
                  <a:lnTo>
                    <a:pt x="0" y="907161"/>
                  </a:lnTo>
                  <a:lnTo>
                    <a:pt x="0" y="2721483"/>
                  </a:lnTo>
                  <a:lnTo>
                    <a:pt x="118109" y="2721483"/>
                  </a:lnTo>
                  <a:lnTo>
                    <a:pt x="118109" y="3628644"/>
                  </a:lnTo>
                  <a:lnTo>
                    <a:pt x="236219" y="1814321"/>
                  </a:lnTo>
                  <a:lnTo>
                    <a:pt x="118109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265169" y="2763774"/>
              <a:ext cx="236220" cy="3629025"/>
            </a:xfrm>
            <a:custGeom>
              <a:avLst/>
              <a:gdLst/>
              <a:ahLst/>
              <a:cxnLst/>
              <a:rect l="l" t="t" r="r" b="b"/>
              <a:pathLst>
                <a:path w="236220" h="3629025">
                  <a:moveTo>
                    <a:pt x="0" y="907161"/>
                  </a:moveTo>
                  <a:lnTo>
                    <a:pt x="118109" y="907161"/>
                  </a:lnTo>
                  <a:lnTo>
                    <a:pt x="118109" y="0"/>
                  </a:lnTo>
                  <a:lnTo>
                    <a:pt x="236219" y="1814321"/>
                  </a:lnTo>
                  <a:lnTo>
                    <a:pt x="118109" y="3628644"/>
                  </a:lnTo>
                  <a:lnTo>
                    <a:pt x="118109" y="2721483"/>
                  </a:lnTo>
                  <a:lnTo>
                    <a:pt x="0" y="2721483"/>
                  </a:lnTo>
                  <a:lnTo>
                    <a:pt x="0" y="907161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594353" y="2017014"/>
              <a:ext cx="914400" cy="196850"/>
            </a:xfrm>
            <a:custGeom>
              <a:avLst/>
              <a:gdLst/>
              <a:ahLst/>
              <a:cxnLst/>
              <a:rect l="l" t="t" r="r" b="b"/>
              <a:pathLst>
                <a:path w="914400" h="196850">
                  <a:moveTo>
                    <a:pt x="457200" y="0"/>
                  </a:moveTo>
                  <a:lnTo>
                    <a:pt x="383046" y="1288"/>
                  </a:lnTo>
                  <a:lnTo>
                    <a:pt x="312700" y="5017"/>
                  </a:lnTo>
                  <a:lnTo>
                    <a:pt x="247102" y="10983"/>
                  </a:lnTo>
                  <a:lnTo>
                    <a:pt x="187195" y="18982"/>
                  </a:lnTo>
                  <a:lnTo>
                    <a:pt x="133921" y="28813"/>
                  </a:lnTo>
                  <a:lnTo>
                    <a:pt x="88221" y="40270"/>
                  </a:lnTo>
                  <a:lnTo>
                    <a:pt x="51037" y="53150"/>
                  </a:lnTo>
                  <a:lnTo>
                    <a:pt x="5984" y="82368"/>
                  </a:lnTo>
                  <a:lnTo>
                    <a:pt x="0" y="98298"/>
                  </a:lnTo>
                  <a:lnTo>
                    <a:pt x="5984" y="114227"/>
                  </a:lnTo>
                  <a:lnTo>
                    <a:pt x="51037" y="143445"/>
                  </a:lnTo>
                  <a:lnTo>
                    <a:pt x="88221" y="156325"/>
                  </a:lnTo>
                  <a:lnTo>
                    <a:pt x="133921" y="167782"/>
                  </a:lnTo>
                  <a:lnTo>
                    <a:pt x="187195" y="177613"/>
                  </a:lnTo>
                  <a:lnTo>
                    <a:pt x="247102" y="185612"/>
                  </a:lnTo>
                  <a:lnTo>
                    <a:pt x="312700" y="191578"/>
                  </a:lnTo>
                  <a:lnTo>
                    <a:pt x="383046" y="195307"/>
                  </a:lnTo>
                  <a:lnTo>
                    <a:pt x="457200" y="196596"/>
                  </a:lnTo>
                  <a:lnTo>
                    <a:pt x="531353" y="195307"/>
                  </a:lnTo>
                  <a:lnTo>
                    <a:pt x="601699" y="191578"/>
                  </a:lnTo>
                  <a:lnTo>
                    <a:pt x="667297" y="185612"/>
                  </a:lnTo>
                  <a:lnTo>
                    <a:pt x="727204" y="177613"/>
                  </a:lnTo>
                  <a:lnTo>
                    <a:pt x="780478" y="167782"/>
                  </a:lnTo>
                  <a:lnTo>
                    <a:pt x="826178" y="156325"/>
                  </a:lnTo>
                  <a:lnTo>
                    <a:pt x="863362" y="143445"/>
                  </a:lnTo>
                  <a:lnTo>
                    <a:pt x="908415" y="114227"/>
                  </a:lnTo>
                  <a:lnTo>
                    <a:pt x="914400" y="98298"/>
                  </a:lnTo>
                  <a:lnTo>
                    <a:pt x="908415" y="82368"/>
                  </a:lnTo>
                  <a:lnTo>
                    <a:pt x="863362" y="53150"/>
                  </a:lnTo>
                  <a:lnTo>
                    <a:pt x="826178" y="40270"/>
                  </a:lnTo>
                  <a:lnTo>
                    <a:pt x="780478" y="28813"/>
                  </a:lnTo>
                  <a:lnTo>
                    <a:pt x="727204" y="18982"/>
                  </a:lnTo>
                  <a:lnTo>
                    <a:pt x="667297" y="10983"/>
                  </a:lnTo>
                  <a:lnTo>
                    <a:pt x="601699" y="5017"/>
                  </a:lnTo>
                  <a:lnTo>
                    <a:pt x="531353" y="1288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594353" y="2017014"/>
              <a:ext cx="914400" cy="196850"/>
            </a:xfrm>
            <a:custGeom>
              <a:avLst/>
              <a:gdLst/>
              <a:ahLst/>
              <a:cxnLst/>
              <a:rect l="l" t="t" r="r" b="b"/>
              <a:pathLst>
                <a:path w="914400" h="196850">
                  <a:moveTo>
                    <a:pt x="0" y="98298"/>
                  </a:moveTo>
                  <a:lnTo>
                    <a:pt x="23311" y="67251"/>
                  </a:lnTo>
                  <a:lnTo>
                    <a:pt x="88221" y="40270"/>
                  </a:lnTo>
                  <a:lnTo>
                    <a:pt x="133921" y="28813"/>
                  </a:lnTo>
                  <a:lnTo>
                    <a:pt x="187195" y="18982"/>
                  </a:lnTo>
                  <a:lnTo>
                    <a:pt x="247102" y="10983"/>
                  </a:lnTo>
                  <a:lnTo>
                    <a:pt x="312700" y="5017"/>
                  </a:lnTo>
                  <a:lnTo>
                    <a:pt x="383046" y="1288"/>
                  </a:lnTo>
                  <a:lnTo>
                    <a:pt x="457200" y="0"/>
                  </a:lnTo>
                  <a:lnTo>
                    <a:pt x="531353" y="1288"/>
                  </a:lnTo>
                  <a:lnTo>
                    <a:pt x="601699" y="5017"/>
                  </a:lnTo>
                  <a:lnTo>
                    <a:pt x="667297" y="10983"/>
                  </a:lnTo>
                  <a:lnTo>
                    <a:pt x="727204" y="18982"/>
                  </a:lnTo>
                  <a:lnTo>
                    <a:pt x="780478" y="28813"/>
                  </a:lnTo>
                  <a:lnTo>
                    <a:pt x="826178" y="40270"/>
                  </a:lnTo>
                  <a:lnTo>
                    <a:pt x="863362" y="53150"/>
                  </a:lnTo>
                  <a:lnTo>
                    <a:pt x="908415" y="82368"/>
                  </a:lnTo>
                  <a:lnTo>
                    <a:pt x="914400" y="98298"/>
                  </a:lnTo>
                  <a:lnTo>
                    <a:pt x="908415" y="114227"/>
                  </a:lnTo>
                  <a:lnTo>
                    <a:pt x="863362" y="143445"/>
                  </a:lnTo>
                  <a:lnTo>
                    <a:pt x="826178" y="156325"/>
                  </a:lnTo>
                  <a:lnTo>
                    <a:pt x="780478" y="167782"/>
                  </a:lnTo>
                  <a:lnTo>
                    <a:pt x="727204" y="177613"/>
                  </a:lnTo>
                  <a:lnTo>
                    <a:pt x="667297" y="185612"/>
                  </a:lnTo>
                  <a:lnTo>
                    <a:pt x="601699" y="191578"/>
                  </a:lnTo>
                  <a:lnTo>
                    <a:pt x="531353" y="195307"/>
                  </a:lnTo>
                  <a:lnTo>
                    <a:pt x="457200" y="196596"/>
                  </a:lnTo>
                  <a:lnTo>
                    <a:pt x="383046" y="195307"/>
                  </a:lnTo>
                  <a:lnTo>
                    <a:pt x="312700" y="191578"/>
                  </a:lnTo>
                  <a:lnTo>
                    <a:pt x="247102" y="185612"/>
                  </a:lnTo>
                  <a:lnTo>
                    <a:pt x="187195" y="177613"/>
                  </a:lnTo>
                  <a:lnTo>
                    <a:pt x="133921" y="167782"/>
                  </a:lnTo>
                  <a:lnTo>
                    <a:pt x="88221" y="156325"/>
                  </a:lnTo>
                  <a:lnTo>
                    <a:pt x="51037" y="143445"/>
                  </a:lnTo>
                  <a:lnTo>
                    <a:pt x="5984" y="114227"/>
                  </a:lnTo>
                  <a:lnTo>
                    <a:pt x="0" y="98298"/>
                  </a:lnTo>
                  <a:close/>
                </a:path>
              </a:pathLst>
            </a:custGeom>
            <a:ln w="25907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752337" y="1956053"/>
              <a:ext cx="2232660" cy="236220"/>
            </a:xfrm>
            <a:custGeom>
              <a:avLst/>
              <a:gdLst/>
              <a:ahLst/>
              <a:cxnLst/>
              <a:rect l="l" t="t" r="r" b="b"/>
              <a:pathLst>
                <a:path w="2232659" h="236219">
                  <a:moveTo>
                    <a:pt x="1116330" y="0"/>
                  </a:moveTo>
                  <a:lnTo>
                    <a:pt x="1036599" y="296"/>
                  </a:lnTo>
                  <a:lnTo>
                    <a:pt x="958383" y="1171"/>
                  </a:lnTo>
                  <a:lnTo>
                    <a:pt x="881870" y="2606"/>
                  </a:lnTo>
                  <a:lnTo>
                    <a:pt x="807249" y="4581"/>
                  </a:lnTo>
                  <a:lnTo>
                    <a:pt x="734708" y="7075"/>
                  </a:lnTo>
                  <a:lnTo>
                    <a:pt x="664436" y="10069"/>
                  </a:lnTo>
                  <a:lnTo>
                    <a:pt x="596623" y="13542"/>
                  </a:lnTo>
                  <a:lnTo>
                    <a:pt x="531456" y="17475"/>
                  </a:lnTo>
                  <a:lnTo>
                    <a:pt x="469126" y="21848"/>
                  </a:lnTo>
                  <a:lnTo>
                    <a:pt x="409820" y="26642"/>
                  </a:lnTo>
                  <a:lnTo>
                    <a:pt x="353727" y="31835"/>
                  </a:lnTo>
                  <a:lnTo>
                    <a:pt x="301037" y="37408"/>
                  </a:lnTo>
                  <a:lnTo>
                    <a:pt x="251938" y="43342"/>
                  </a:lnTo>
                  <a:lnTo>
                    <a:pt x="206619" y="49616"/>
                  </a:lnTo>
                  <a:lnTo>
                    <a:pt x="165268" y="56210"/>
                  </a:lnTo>
                  <a:lnTo>
                    <a:pt x="95229" y="70280"/>
                  </a:lnTo>
                  <a:lnTo>
                    <a:pt x="43331" y="85393"/>
                  </a:lnTo>
                  <a:lnTo>
                    <a:pt x="2802" y="109669"/>
                  </a:lnTo>
                  <a:lnTo>
                    <a:pt x="0" y="118110"/>
                  </a:lnTo>
                  <a:lnTo>
                    <a:pt x="2802" y="126550"/>
                  </a:lnTo>
                  <a:lnTo>
                    <a:pt x="43331" y="150826"/>
                  </a:lnTo>
                  <a:lnTo>
                    <a:pt x="95229" y="165939"/>
                  </a:lnTo>
                  <a:lnTo>
                    <a:pt x="165268" y="180009"/>
                  </a:lnTo>
                  <a:lnTo>
                    <a:pt x="206619" y="186603"/>
                  </a:lnTo>
                  <a:lnTo>
                    <a:pt x="251938" y="192877"/>
                  </a:lnTo>
                  <a:lnTo>
                    <a:pt x="301037" y="198811"/>
                  </a:lnTo>
                  <a:lnTo>
                    <a:pt x="353727" y="204384"/>
                  </a:lnTo>
                  <a:lnTo>
                    <a:pt x="409820" y="209577"/>
                  </a:lnTo>
                  <a:lnTo>
                    <a:pt x="469126" y="214371"/>
                  </a:lnTo>
                  <a:lnTo>
                    <a:pt x="531456" y="218744"/>
                  </a:lnTo>
                  <a:lnTo>
                    <a:pt x="596623" y="222677"/>
                  </a:lnTo>
                  <a:lnTo>
                    <a:pt x="664436" y="226150"/>
                  </a:lnTo>
                  <a:lnTo>
                    <a:pt x="734708" y="229144"/>
                  </a:lnTo>
                  <a:lnTo>
                    <a:pt x="807249" y="231638"/>
                  </a:lnTo>
                  <a:lnTo>
                    <a:pt x="881870" y="233613"/>
                  </a:lnTo>
                  <a:lnTo>
                    <a:pt x="958383" y="235048"/>
                  </a:lnTo>
                  <a:lnTo>
                    <a:pt x="1036599" y="235923"/>
                  </a:lnTo>
                  <a:lnTo>
                    <a:pt x="1116330" y="236220"/>
                  </a:lnTo>
                  <a:lnTo>
                    <a:pt x="1196060" y="235923"/>
                  </a:lnTo>
                  <a:lnTo>
                    <a:pt x="1274276" y="235048"/>
                  </a:lnTo>
                  <a:lnTo>
                    <a:pt x="1350789" y="233613"/>
                  </a:lnTo>
                  <a:lnTo>
                    <a:pt x="1425410" y="231638"/>
                  </a:lnTo>
                  <a:lnTo>
                    <a:pt x="1497951" y="229144"/>
                  </a:lnTo>
                  <a:lnTo>
                    <a:pt x="1568223" y="226150"/>
                  </a:lnTo>
                  <a:lnTo>
                    <a:pt x="1636036" y="222677"/>
                  </a:lnTo>
                  <a:lnTo>
                    <a:pt x="1701203" y="218744"/>
                  </a:lnTo>
                  <a:lnTo>
                    <a:pt x="1763533" y="214371"/>
                  </a:lnTo>
                  <a:lnTo>
                    <a:pt x="1822839" y="209577"/>
                  </a:lnTo>
                  <a:lnTo>
                    <a:pt x="1878932" y="204384"/>
                  </a:lnTo>
                  <a:lnTo>
                    <a:pt x="1931622" y="198811"/>
                  </a:lnTo>
                  <a:lnTo>
                    <a:pt x="1980721" y="192877"/>
                  </a:lnTo>
                  <a:lnTo>
                    <a:pt x="2026040" y="186603"/>
                  </a:lnTo>
                  <a:lnTo>
                    <a:pt x="2067391" y="180009"/>
                  </a:lnTo>
                  <a:lnTo>
                    <a:pt x="2137430" y="165939"/>
                  </a:lnTo>
                  <a:lnTo>
                    <a:pt x="2189328" y="150826"/>
                  </a:lnTo>
                  <a:lnTo>
                    <a:pt x="2229857" y="126550"/>
                  </a:lnTo>
                  <a:lnTo>
                    <a:pt x="2232660" y="118110"/>
                  </a:lnTo>
                  <a:lnTo>
                    <a:pt x="2229857" y="109669"/>
                  </a:lnTo>
                  <a:lnTo>
                    <a:pt x="2189328" y="85393"/>
                  </a:lnTo>
                  <a:lnTo>
                    <a:pt x="2137430" y="70280"/>
                  </a:lnTo>
                  <a:lnTo>
                    <a:pt x="2067391" y="56210"/>
                  </a:lnTo>
                  <a:lnTo>
                    <a:pt x="2026040" y="49616"/>
                  </a:lnTo>
                  <a:lnTo>
                    <a:pt x="1980721" y="43342"/>
                  </a:lnTo>
                  <a:lnTo>
                    <a:pt x="1931622" y="37408"/>
                  </a:lnTo>
                  <a:lnTo>
                    <a:pt x="1878932" y="31835"/>
                  </a:lnTo>
                  <a:lnTo>
                    <a:pt x="1822839" y="26642"/>
                  </a:lnTo>
                  <a:lnTo>
                    <a:pt x="1763533" y="21848"/>
                  </a:lnTo>
                  <a:lnTo>
                    <a:pt x="1701203" y="17475"/>
                  </a:lnTo>
                  <a:lnTo>
                    <a:pt x="1636036" y="13542"/>
                  </a:lnTo>
                  <a:lnTo>
                    <a:pt x="1568223" y="10069"/>
                  </a:lnTo>
                  <a:lnTo>
                    <a:pt x="1497951" y="7075"/>
                  </a:lnTo>
                  <a:lnTo>
                    <a:pt x="1425410" y="4581"/>
                  </a:lnTo>
                  <a:lnTo>
                    <a:pt x="1350789" y="2606"/>
                  </a:lnTo>
                  <a:lnTo>
                    <a:pt x="1274276" y="1171"/>
                  </a:lnTo>
                  <a:lnTo>
                    <a:pt x="1196060" y="296"/>
                  </a:lnTo>
                  <a:lnTo>
                    <a:pt x="1116330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752337" y="1956053"/>
              <a:ext cx="2232660" cy="236220"/>
            </a:xfrm>
            <a:custGeom>
              <a:avLst/>
              <a:gdLst/>
              <a:ahLst/>
              <a:cxnLst/>
              <a:rect l="l" t="t" r="r" b="b"/>
              <a:pathLst>
                <a:path w="2232659" h="236219">
                  <a:moveTo>
                    <a:pt x="0" y="118110"/>
                  </a:moveTo>
                  <a:lnTo>
                    <a:pt x="43331" y="85393"/>
                  </a:lnTo>
                  <a:lnTo>
                    <a:pt x="95229" y="70280"/>
                  </a:lnTo>
                  <a:lnTo>
                    <a:pt x="165268" y="56210"/>
                  </a:lnTo>
                  <a:lnTo>
                    <a:pt x="206619" y="49616"/>
                  </a:lnTo>
                  <a:lnTo>
                    <a:pt x="251938" y="43342"/>
                  </a:lnTo>
                  <a:lnTo>
                    <a:pt x="301037" y="37408"/>
                  </a:lnTo>
                  <a:lnTo>
                    <a:pt x="353727" y="31835"/>
                  </a:lnTo>
                  <a:lnTo>
                    <a:pt x="409820" y="26642"/>
                  </a:lnTo>
                  <a:lnTo>
                    <a:pt x="469126" y="21848"/>
                  </a:lnTo>
                  <a:lnTo>
                    <a:pt x="531456" y="17475"/>
                  </a:lnTo>
                  <a:lnTo>
                    <a:pt x="596623" y="13542"/>
                  </a:lnTo>
                  <a:lnTo>
                    <a:pt x="664436" y="10069"/>
                  </a:lnTo>
                  <a:lnTo>
                    <a:pt x="734708" y="7075"/>
                  </a:lnTo>
                  <a:lnTo>
                    <a:pt x="807249" y="4581"/>
                  </a:lnTo>
                  <a:lnTo>
                    <a:pt x="881870" y="2606"/>
                  </a:lnTo>
                  <a:lnTo>
                    <a:pt x="958383" y="1171"/>
                  </a:lnTo>
                  <a:lnTo>
                    <a:pt x="1036599" y="296"/>
                  </a:lnTo>
                  <a:lnTo>
                    <a:pt x="1116330" y="0"/>
                  </a:lnTo>
                  <a:lnTo>
                    <a:pt x="1196060" y="296"/>
                  </a:lnTo>
                  <a:lnTo>
                    <a:pt x="1274276" y="1171"/>
                  </a:lnTo>
                  <a:lnTo>
                    <a:pt x="1350789" y="2606"/>
                  </a:lnTo>
                  <a:lnTo>
                    <a:pt x="1425410" y="4581"/>
                  </a:lnTo>
                  <a:lnTo>
                    <a:pt x="1497951" y="7075"/>
                  </a:lnTo>
                  <a:lnTo>
                    <a:pt x="1568223" y="10069"/>
                  </a:lnTo>
                  <a:lnTo>
                    <a:pt x="1636036" y="13542"/>
                  </a:lnTo>
                  <a:lnTo>
                    <a:pt x="1701203" y="17475"/>
                  </a:lnTo>
                  <a:lnTo>
                    <a:pt x="1763533" y="21848"/>
                  </a:lnTo>
                  <a:lnTo>
                    <a:pt x="1822839" y="26642"/>
                  </a:lnTo>
                  <a:lnTo>
                    <a:pt x="1878932" y="31835"/>
                  </a:lnTo>
                  <a:lnTo>
                    <a:pt x="1931622" y="37408"/>
                  </a:lnTo>
                  <a:lnTo>
                    <a:pt x="1980721" y="43342"/>
                  </a:lnTo>
                  <a:lnTo>
                    <a:pt x="2026040" y="49616"/>
                  </a:lnTo>
                  <a:lnTo>
                    <a:pt x="2067391" y="56210"/>
                  </a:lnTo>
                  <a:lnTo>
                    <a:pt x="2137430" y="70280"/>
                  </a:lnTo>
                  <a:lnTo>
                    <a:pt x="2189328" y="85393"/>
                  </a:lnTo>
                  <a:lnTo>
                    <a:pt x="2229857" y="109669"/>
                  </a:lnTo>
                  <a:lnTo>
                    <a:pt x="2232660" y="118110"/>
                  </a:lnTo>
                  <a:lnTo>
                    <a:pt x="2229857" y="126550"/>
                  </a:lnTo>
                  <a:lnTo>
                    <a:pt x="2189328" y="150826"/>
                  </a:lnTo>
                  <a:lnTo>
                    <a:pt x="2137430" y="165939"/>
                  </a:lnTo>
                  <a:lnTo>
                    <a:pt x="2067391" y="180009"/>
                  </a:lnTo>
                  <a:lnTo>
                    <a:pt x="2026040" y="186603"/>
                  </a:lnTo>
                  <a:lnTo>
                    <a:pt x="1980721" y="192877"/>
                  </a:lnTo>
                  <a:lnTo>
                    <a:pt x="1931622" y="198811"/>
                  </a:lnTo>
                  <a:lnTo>
                    <a:pt x="1878932" y="204384"/>
                  </a:lnTo>
                  <a:lnTo>
                    <a:pt x="1822839" y="209577"/>
                  </a:lnTo>
                  <a:lnTo>
                    <a:pt x="1763533" y="214371"/>
                  </a:lnTo>
                  <a:lnTo>
                    <a:pt x="1701203" y="218744"/>
                  </a:lnTo>
                  <a:lnTo>
                    <a:pt x="1636036" y="222677"/>
                  </a:lnTo>
                  <a:lnTo>
                    <a:pt x="1568223" y="226150"/>
                  </a:lnTo>
                  <a:lnTo>
                    <a:pt x="1497951" y="229144"/>
                  </a:lnTo>
                  <a:lnTo>
                    <a:pt x="1425410" y="231638"/>
                  </a:lnTo>
                  <a:lnTo>
                    <a:pt x="1350789" y="233613"/>
                  </a:lnTo>
                  <a:lnTo>
                    <a:pt x="1274276" y="235048"/>
                  </a:lnTo>
                  <a:lnTo>
                    <a:pt x="1196060" y="235923"/>
                  </a:lnTo>
                  <a:lnTo>
                    <a:pt x="1116330" y="236220"/>
                  </a:lnTo>
                  <a:lnTo>
                    <a:pt x="1036599" y="235923"/>
                  </a:lnTo>
                  <a:lnTo>
                    <a:pt x="958383" y="235048"/>
                  </a:lnTo>
                  <a:lnTo>
                    <a:pt x="881870" y="233613"/>
                  </a:lnTo>
                  <a:lnTo>
                    <a:pt x="807249" y="231638"/>
                  </a:lnTo>
                  <a:lnTo>
                    <a:pt x="734708" y="229144"/>
                  </a:lnTo>
                  <a:lnTo>
                    <a:pt x="664436" y="226150"/>
                  </a:lnTo>
                  <a:lnTo>
                    <a:pt x="596623" y="222677"/>
                  </a:lnTo>
                  <a:lnTo>
                    <a:pt x="531456" y="218744"/>
                  </a:lnTo>
                  <a:lnTo>
                    <a:pt x="469126" y="214371"/>
                  </a:lnTo>
                  <a:lnTo>
                    <a:pt x="409820" y="209577"/>
                  </a:lnTo>
                  <a:lnTo>
                    <a:pt x="353727" y="204384"/>
                  </a:lnTo>
                  <a:lnTo>
                    <a:pt x="301037" y="198811"/>
                  </a:lnTo>
                  <a:lnTo>
                    <a:pt x="251938" y="192877"/>
                  </a:lnTo>
                  <a:lnTo>
                    <a:pt x="206619" y="186603"/>
                  </a:lnTo>
                  <a:lnTo>
                    <a:pt x="165268" y="180009"/>
                  </a:lnTo>
                  <a:lnTo>
                    <a:pt x="95229" y="165939"/>
                  </a:lnTo>
                  <a:lnTo>
                    <a:pt x="43331" y="150826"/>
                  </a:lnTo>
                  <a:lnTo>
                    <a:pt x="2802" y="126550"/>
                  </a:lnTo>
                  <a:lnTo>
                    <a:pt x="0" y="118110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67</a:t>
            </a:fld>
            <a:endParaRPr spc="-25" dirty="0"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NAKİL</a:t>
            </a:r>
            <a:r>
              <a:rPr spc="-75" dirty="0"/>
              <a:t> </a:t>
            </a:r>
            <a:r>
              <a:rPr dirty="0"/>
              <a:t>ALMA</a:t>
            </a:r>
            <a:r>
              <a:rPr spc="-60" dirty="0"/>
              <a:t> </a:t>
            </a:r>
            <a:r>
              <a:rPr dirty="0"/>
              <a:t>İŞLEMİNDE</a:t>
            </a:r>
            <a:r>
              <a:rPr spc="-55" dirty="0"/>
              <a:t> </a:t>
            </a:r>
            <a:r>
              <a:rPr dirty="0"/>
              <a:t>DİKKAT</a:t>
            </a:r>
            <a:r>
              <a:rPr spc="-70" dirty="0"/>
              <a:t> </a:t>
            </a:r>
            <a:r>
              <a:rPr dirty="0"/>
              <a:t>EDİLECEK</a:t>
            </a:r>
            <a:r>
              <a:rPr spc="-40" dirty="0"/>
              <a:t> </a:t>
            </a:r>
            <a:r>
              <a:rPr spc="-10" dirty="0"/>
              <a:t>HUSUS</a:t>
            </a:r>
          </a:p>
        </p:txBody>
      </p:sp>
      <p:sp>
        <p:nvSpPr>
          <p:cNvPr id="3" name="object 3"/>
          <p:cNvSpPr/>
          <p:nvPr/>
        </p:nvSpPr>
        <p:spPr>
          <a:xfrm>
            <a:off x="406908" y="1071372"/>
            <a:ext cx="11480800" cy="5358765"/>
          </a:xfrm>
          <a:custGeom>
            <a:avLst/>
            <a:gdLst/>
            <a:ahLst/>
            <a:cxnLst/>
            <a:rect l="l" t="t" r="r" b="b"/>
            <a:pathLst>
              <a:path w="11480800" h="5358765">
                <a:moveTo>
                  <a:pt x="0" y="5358383"/>
                </a:moveTo>
                <a:lnTo>
                  <a:pt x="11480292" y="5358383"/>
                </a:lnTo>
                <a:lnTo>
                  <a:pt x="11480292" y="0"/>
                </a:lnTo>
                <a:lnTo>
                  <a:pt x="0" y="0"/>
                </a:lnTo>
                <a:lnTo>
                  <a:pt x="0" y="5358383"/>
                </a:lnTo>
                <a:close/>
              </a:path>
            </a:pathLst>
          </a:custGeom>
          <a:ln w="9144">
            <a:solidFill>
              <a:srgbClr val="046C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85343" y="1082167"/>
            <a:ext cx="11323320" cy="46348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İLK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TESCİL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İŞLEMİ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HARİÇ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OLMAK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ÜZERE,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85"/>
              </a:spcBef>
            </a:pPr>
            <a:endParaRPr sz="28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HİTAP</a:t>
            </a:r>
            <a:r>
              <a:rPr sz="2800" b="1" spc="47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VEYA</a:t>
            </a:r>
            <a:r>
              <a:rPr sz="2800" b="1" spc="47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TESCİL</a:t>
            </a:r>
            <a:r>
              <a:rPr sz="2800" b="1" spc="484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PANELİNDEN</a:t>
            </a:r>
            <a:r>
              <a:rPr sz="2800" b="1" spc="484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u="sng" dirty="0">
                <a:solidFill>
                  <a:srgbClr val="046CA6"/>
                </a:solidFill>
                <a:uFill>
                  <a:solidFill>
                    <a:srgbClr val="046CA6"/>
                  </a:solidFill>
                </a:uFill>
                <a:latin typeface="Calibri"/>
                <a:cs typeface="Calibri"/>
              </a:rPr>
              <a:t>NAKİL</a:t>
            </a:r>
            <a:r>
              <a:rPr sz="2800" b="1" u="sng" spc="490" dirty="0">
                <a:solidFill>
                  <a:srgbClr val="046CA6"/>
                </a:solidFill>
                <a:uFill>
                  <a:solidFill>
                    <a:srgbClr val="046CA6"/>
                  </a:solidFill>
                </a:uFill>
                <a:latin typeface="Calibri"/>
                <a:cs typeface="Calibri"/>
              </a:rPr>
              <a:t>  </a:t>
            </a:r>
            <a:r>
              <a:rPr sz="2800" b="1" u="sng" dirty="0">
                <a:solidFill>
                  <a:srgbClr val="046CA6"/>
                </a:solidFill>
                <a:uFill>
                  <a:solidFill>
                    <a:srgbClr val="046CA6"/>
                  </a:solidFill>
                </a:uFill>
                <a:latin typeface="Calibri"/>
                <a:cs typeface="Calibri"/>
              </a:rPr>
              <a:t>ALMA</a:t>
            </a:r>
            <a:r>
              <a:rPr sz="2800" b="1" u="sng" spc="484" dirty="0">
                <a:solidFill>
                  <a:srgbClr val="046CA6"/>
                </a:solidFill>
                <a:uFill>
                  <a:solidFill>
                    <a:srgbClr val="046CA6"/>
                  </a:solidFill>
                </a:uFill>
                <a:latin typeface="Calibri"/>
                <a:cs typeface="Calibri"/>
              </a:rPr>
              <a:t>  </a:t>
            </a:r>
            <a:r>
              <a:rPr sz="2800" b="1" u="sng" dirty="0">
                <a:solidFill>
                  <a:srgbClr val="046CA6"/>
                </a:solidFill>
                <a:uFill>
                  <a:solidFill>
                    <a:srgbClr val="046CA6"/>
                  </a:solidFill>
                </a:uFill>
                <a:latin typeface="Calibri"/>
                <a:cs typeface="Calibri"/>
              </a:rPr>
              <a:t>İŞLEMİ</a:t>
            </a:r>
            <a:r>
              <a:rPr sz="2800" b="1" u="sng" spc="480" dirty="0">
                <a:solidFill>
                  <a:srgbClr val="046CA6"/>
                </a:solidFill>
                <a:uFill>
                  <a:solidFill>
                    <a:srgbClr val="046CA6"/>
                  </a:solidFill>
                </a:u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5510</a:t>
            </a:r>
            <a:r>
              <a:rPr sz="2800" b="1" spc="48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SAYILI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KANUNDAKİ</a:t>
            </a:r>
            <a:r>
              <a:rPr sz="2800" b="1" spc="459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YASAL</a:t>
            </a:r>
            <a:r>
              <a:rPr sz="2800" b="1" spc="4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SÜRELERDEN</a:t>
            </a:r>
            <a:r>
              <a:rPr sz="2800" b="1" spc="434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DOLAYI</a:t>
            </a:r>
            <a:r>
              <a:rPr sz="2800" b="1" spc="4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(HİTAP</a:t>
            </a:r>
            <a:r>
              <a:rPr sz="2800" b="1" spc="4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İÇİN</a:t>
            </a:r>
            <a:r>
              <a:rPr sz="2800" b="1" spc="4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90</a:t>
            </a:r>
            <a:r>
              <a:rPr sz="2800" b="1" spc="4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GÜN,</a:t>
            </a:r>
            <a:r>
              <a:rPr sz="2800" b="1" spc="4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TESCİL</a:t>
            </a:r>
            <a:r>
              <a:rPr sz="2800" b="1" spc="4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046CA6"/>
                </a:solidFill>
                <a:latin typeface="Calibri"/>
                <a:cs typeface="Calibri"/>
              </a:rPr>
              <a:t>İŞE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GİRİŞ</a:t>
            </a:r>
            <a:r>
              <a:rPr sz="28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İŞLEMİ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İÇİN</a:t>
            </a:r>
            <a:r>
              <a:rPr sz="2800" b="1" spc="-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15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GÜN)</a:t>
            </a:r>
            <a:r>
              <a:rPr sz="28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AYRI</a:t>
            </a:r>
            <a:r>
              <a:rPr sz="2800" b="1" spc="-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AYRI</a:t>
            </a:r>
            <a:r>
              <a:rPr sz="2800" b="1" spc="-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YAPILACAKTIR.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85"/>
              </a:spcBef>
            </a:pPr>
            <a:endParaRPr sz="28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</a:pP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BU</a:t>
            </a:r>
            <a:r>
              <a:rPr sz="2800" b="1" spc="6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NEDENLE</a:t>
            </a:r>
            <a:r>
              <a:rPr sz="2800" b="1" spc="6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HİTAP</a:t>
            </a:r>
            <a:r>
              <a:rPr sz="2800" b="1" spc="61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KAYDININ</a:t>
            </a:r>
            <a:r>
              <a:rPr sz="2800" b="1" spc="6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NAKİL</a:t>
            </a:r>
            <a:r>
              <a:rPr sz="2800" b="1" spc="6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ALINMIŞ</a:t>
            </a:r>
            <a:r>
              <a:rPr sz="2800" b="1" spc="6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OLMASI</a:t>
            </a:r>
            <a:r>
              <a:rPr sz="2800" b="1" spc="62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TESCİL</a:t>
            </a:r>
            <a:r>
              <a:rPr sz="2800" b="1" spc="6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KAYDININ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ALINMIŞ</a:t>
            </a:r>
            <a:r>
              <a:rPr sz="2800" b="1" spc="6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SAYILAMAYACAĞINDAN</a:t>
            </a:r>
            <a:r>
              <a:rPr sz="2800" b="1" spc="6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VEYA</a:t>
            </a:r>
            <a:r>
              <a:rPr sz="2800" b="1" spc="6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TESCİL</a:t>
            </a:r>
            <a:r>
              <a:rPr sz="2800" b="1" spc="6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KAYDININ</a:t>
            </a:r>
            <a:r>
              <a:rPr sz="2800" b="1" spc="6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NAKİL</a:t>
            </a:r>
            <a:r>
              <a:rPr sz="2800" b="1" spc="6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ALINMIŞ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OLMASI</a:t>
            </a:r>
            <a:r>
              <a:rPr sz="2800" b="1" spc="13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HİTAP</a:t>
            </a:r>
            <a:r>
              <a:rPr sz="2800" b="1" spc="1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KAYDINI</a:t>
            </a:r>
            <a:r>
              <a:rPr sz="2800" b="1" spc="1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ALMIŞ</a:t>
            </a:r>
            <a:r>
              <a:rPr sz="2800" b="1" spc="1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SAYILMAYACAĞINDAN</a:t>
            </a:r>
            <a:r>
              <a:rPr sz="2800" b="1" spc="1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BU</a:t>
            </a:r>
            <a:r>
              <a:rPr sz="2800" b="1" spc="1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İŞLEMLERİN</a:t>
            </a:r>
            <a:r>
              <a:rPr sz="2800" b="1" spc="1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046CA6"/>
                </a:solidFill>
                <a:latin typeface="Calibri"/>
                <a:cs typeface="Calibri"/>
              </a:rPr>
              <a:t>AYRI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AYRI</a:t>
            </a:r>
            <a:r>
              <a:rPr sz="2800" b="1" spc="-9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İLGİLİ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BİRİMLERCE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YAPILMASI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GEREKMEKTEDİR.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68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61465">
              <a:lnSpc>
                <a:spcPct val="100000"/>
              </a:lnSpc>
              <a:spcBef>
                <a:spcPts val="105"/>
              </a:spcBef>
            </a:pPr>
            <a:r>
              <a:rPr dirty="0"/>
              <a:t>HİTAP</a:t>
            </a:r>
            <a:r>
              <a:rPr spc="-40" dirty="0"/>
              <a:t> </a:t>
            </a:r>
            <a:r>
              <a:rPr dirty="0"/>
              <a:t>VE</a:t>
            </a:r>
            <a:r>
              <a:rPr spc="-50" dirty="0"/>
              <a:t> </a:t>
            </a:r>
            <a:r>
              <a:rPr dirty="0"/>
              <a:t>TESCİL</a:t>
            </a:r>
            <a:r>
              <a:rPr spc="-25" dirty="0"/>
              <a:t> </a:t>
            </a:r>
            <a:r>
              <a:rPr dirty="0"/>
              <a:t>YETKİ</a:t>
            </a:r>
            <a:r>
              <a:rPr spc="-50" dirty="0"/>
              <a:t> </a:t>
            </a:r>
            <a:r>
              <a:rPr spc="-10" dirty="0"/>
              <a:t>İŞLEMLERİ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4000" y="731329"/>
            <a:ext cx="10871835" cy="5673090"/>
            <a:chOff x="-4000" y="731329"/>
            <a:chExt cx="10871835" cy="56730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40663"/>
              <a:ext cx="10858500" cy="56540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36091"/>
              <a:ext cx="10862310" cy="5663565"/>
            </a:xfrm>
            <a:custGeom>
              <a:avLst/>
              <a:gdLst/>
              <a:ahLst/>
              <a:cxnLst/>
              <a:rect l="l" t="t" r="r" b="b"/>
              <a:pathLst>
                <a:path w="10862310" h="5663565">
                  <a:moveTo>
                    <a:pt x="0" y="5663184"/>
                  </a:moveTo>
                  <a:lnTo>
                    <a:pt x="10862310" y="5663184"/>
                  </a:lnTo>
                  <a:lnTo>
                    <a:pt x="10862310" y="0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132582" y="2487930"/>
              <a:ext cx="594360" cy="379730"/>
            </a:xfrm>
            <a:custGeom>
              <a:avLst/>
              <a:gdLst/>
              <a:ahLst/>
              <a:cxnLst/>
              <a:rect l="l" t="t" r="r" b="b"/>
              <a:pathLst>
                <a:path w="594360" h="379730">
                  <a:moveTo>
                    <a:pt x="297180" y="0"/>
                  </a:moveTo>
                  <a:lnTo>
                    <a:pt x="237300" y="3855"/>
                  </a:lnTo>
                  <a:lnTo>
                    <a:pt x="181522" y="14912"/>
                  </a:lnTo>
                  <a:lnTo>
                    <a:pt x="131043" y="32408"/>
                  </a:lnTo>
                  <a:lnTo>
                    <a:pt x="87058" y="55578"/>
                  </a:lnTo>
                  <a:lnTo>
                    <a:pt x="50765" y="83660"/>
                  </a:lnTo>
                  <a:lnTo>
                    <a:pt x="23360" y="115889"/>
                  </a:lnTo>
                  <a:lnTo>
                    <a:pt x="6039" y="151503"/>
                  </a:lnTo>
                  <a:lnTo>
                    <a:pt x="0" y="189737"/>
                  </a:lnTo>
                  <a:lnTo>
                    <a:pt x="6039" y="227972"/>
                  </a:lnTo>
                  <a:lnTo>
                    <a:pt x="23360" y="263586"/>
                  </a:lnTo>
                  <a:lnTo>
                    <a:pt x="50765" y="295815"/>
                  </a:lnTo>
                  <a:lnTo>
                    <a:pt x="87058" y="323897"/>
                  </a:lnTo>
                  <a:lnTo>
                    <a:pt x="131043" y="347067"/>
                  </a:lnTo>
                  <a:lnTo>
                    <a:pt x="181522" y="364563"/>
                  </a:lnTo>
                  <a:lnTo>
                    <a:pt x="237300" y="375620"/>
                  </a:lnTo>
                  <a:lnTo>
                    <a:pt x="297180" y="379475"/>
                  </a:lnTo>
                  <a:lnTo>
                    <a:pt x="357059" y="375620"/>
                  </a:lnTo>
                  <a:lnTo>
                    <a:pt x="412837" y="364563"/>
                  </a:lnTo>
                  <a:lnTo>
                    <a:pt x="463316" y="347067"/>
                  </a:lnTo>
                  <a:lnTo>
                    <a:pt x="507301" y="323897"/>
                  </a:lnTo>
                  <a:lnTo>
                    <a:pt x="543594" y="295815"/>
                  </a:lnTo>
                  <a:lnTo>
                    <a:pt x="570999" y="263586"/>
                  </a:lnTo>
                  <a:lnTo>
                    <a:pt x="588320" y="227972"/>
                  </a:lnTo>
                  <a:lnTo>
                    <a:pt x="594359" y="189737"/>
                  </a:lnTo>
                  <a:lnTo>
                    <a:pt x="588320" y="151503"/>
                  </a:lnTo>
                  <a:lnTo>
                    <a:pt x="570999" y="115889"/>
                  </a:lnTo>
                  <a:lnTo>
                    <a:pt x="543594" y="83660"/>
                  </a:lnTo>
                  <a:lnTo>
                    <a:pt x="507301" y="55578"/>
                  </a:lnTo>
                  <a:lnTo>
                    <a:pt x="463316" y="32408"/>
                  </a:lnTo>
                  <a:lnTo>
                    <a:pt x="412837" y="14912"/>
                  </a:lnTo>
                  <a:lnTo>
                    <a:pt x="357059" y="3855"/>
                  </a:lnTo>
                  <a:lnTo>
                    <a:pt x="297180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132582" y="2487930"/>
              <a:ext cx="594360" cy="379730"/>
            </a:xfrm>
            <a:custGeom>
              <a:avLst/>
              <a:gdLst/>
              <a:ahLst/>
              <a:cxnLst/>
              <a:rect l="l" t="t" r="r" b="b"/>
              <a:pathLst>
                <a:path w="594360" h="379730">
                  <a:moveTo>
                    <a:pt x="0" y="189737"/>
                  </a:moveTo>
                  <a:lnTo>
                    <a:pt x="6039" y="151503"/>
                  </a:lnTo>
                  <a:lnTo>
                    <a:pt x="23360" y="115889"/>
                  </a:lnTo>
                  <a:lnTo>
                    <a:pt x="50765" y="83660"/>
                  </a:lnTo>
                  <a:lnTo>
                    <a:pt x="87058" y="55578"/>
                  </a:lnTo>
                  <a:lnTo>
                    <a:pt x="131043" y="32408"/>
                  </a:lnTo>
                  <a:lnTo>
                    <a:pt x="181522" y="14912"/>
                  </a:lnTo>
                  <a:lnTo>
                    <a:pt x="237300" y="3855"/>
                  </a:lnTo>
                  <a:lnTo>
                    <a:pt x="297180" y="0"/>
                  </a:lnTo>
                  <a:lnTo>
                    <a:pt x="357059" y="3855"/>
                  </a:lnTo>
                  <a:lnTo>
                    <a:pt x="412837" y="14912"/>
                  </a:lnTo>
                  <a:lnTo>
                    <a:pt x="463316" y="32408"/>
                  </a:lnTo>
                  <a:lnTo>
                    <a:pt x="507301" y="55578"/>
                  </a:lnTo>
                  <a:lnTo>
                    <a:pt x="543594" y="83660"/>
                  </a:lnTo>
                  <a:lnTo>
                    <a:pt x="570999" y="115889"/>
                  </a:lnTo>
                  <a:lnTo>
                    <a:pt x="588320" y="151503"/>
                  </a:lnTo>
                  <a:lnTo>
                    <a:pt x="594359" y="189737"/>
                  </a:lnTo>
                  <a:lnTo>
                    <a:pt x="588320" y="227972"/>
                  </a:lnTo>
                  <a:lnTo>
                    <a:pt x="570999" y="263586"/>
                  </a:lnTo>
                  <a:lnTo>
                    <a:pt x="543594" y="295815"/>
                  </a:lnTo>
                  <a:lnTo>
                    <a:pt x="507301" y="323897"/>
                  </a:lnTo>
                  <a:lnTo>
                    <a:pt x="463316" y="347067"/>
                  </a:lnTo>
                  <a:lnTo>
                    <a:pt x="412837" y="364563"/>
                  </a:lnTo>
                  <a:lnTo>
                    <a:pt x="357059" y="375620"/>
                  </a:lnTo>
                  <a:lnTo>
                    <a:pt x="297180" y="379475"/>
                  </a:lnTo>
                  <a:lnTo>
                    <a:pt x="237300" y="375620"/>
                  </a:lnTo>
                  <a:lnTo>
                    <a:pt x="181522" y="364563"/>
                  </a:lnTo>
                  <a:lnTo>
                    <a:pt x="131043" y="347067"/>
                  </a:lnTo>
                  <a:lnTo>
                    <a:pt x="87058" y="323897"/>
                  </a:lnTo>
                  <a:lnTo>
                    <a:pt x="50765" y="295815"/>
                  </a:lnTo>
                  <a:lnTo>
                    <a:pt x="23360" y="263586"/>
                  </a:lnTo>
                  <a:lnTo>
                    <a:pt x="6039" y="227972"/>
                  </a:lnTo>
                  <a:lnTo>
                    <a:pt x="0" y="189737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06417" y="4530089"/>
              <a:ext cx="6056376" cy="95707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4106417" y="4530090"/>
            <a:ext cx="6056630" cy="95758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654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15"/>
              </a:spcBef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İşlem</a:t>
            </a:r>
            <a:r>
              <a:rPr sz="18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yapan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Kurumun</a:t>
            </a: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Hem</a:t>
            </a: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HİTAP</a:t>
            </a: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hem</a:t>
            </a:r>
            <a:r>
              <a:rPr sz="18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de</a:t>
            </a:r>
            <a:r>
              <a:rPr sz="18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TESCİL</a:t>
            </a:r>
            <a:endParaRPr sz="18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işleminde</a:t>
            </a:r>
            <a:r>
              <a:rPr sz="18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yetkili</a:t>
            </a:r>
            <a:r>
              <a:rPr sz="18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olması</a:t>
            </a:r>
            <a:r>
              <a:rPr sz="1800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halinde</a:t>
            </a:r>
            <a:endParaRPr sz="18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İki</a:t>
            </a: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menüde</a:t>
            </a: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de</a:t>
            </a:r>
            <a:r>
              <a:rPr sz="18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işlem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yapabilecektir.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942332" y="3777995"/>
            <a:ext cx="3071495" cy="657860"/>
          </a:xfrm>
          <a:custGeom>
            <a:avLst/>
            <a:gdLst/>
            <a:ahLst/>
            <a:cxnLst/>
            <a:rect l="l" t="t" r="r" b="b"/>
            <a:pathLst>
              <a:path w="3071495" h="657860">
                <a:moveTo>
                  <a:pt x="1727327" y="642112"/>
                </a:moveTo>
                <a:lnTo>
                  <a:pt x="73964" y="63385"/>
                </a:lnTo>
                <a:lnTo>
                  <a:pt x="75425" y="59182"/>
                </a:lnTo>
                <a:lnTo>
                  <a:pt x="84455" y="33401"/>
                </a:lnTo>
                <a:lnTo>
                  <a:pt x="0" y="44196"/>
                </a:lnTo>
                <a:lnTo>
                  <a:pt x="59309" y="105283"/>
                </a:lnTo>
                <a:lnTo>
                  <a:pt x="69786" y="75323"/>
                </a:lnTo>
                <a:lnTo>
                  <a:pt x="1723136" y="654050"/>
                </a:lnTo>
                <a:lnTo>
                  <a:pt x="1727327" y="642112"/>
                </a:lnTo>
                <a:close/>
              </a:path>
              <a:path w="3071495" h="657860">
                <a:moveTo>
                  <a:pt x="3071495" y="0"/>
                </a:moveTo>
                <a:lnTo>
                  <a:pt x="2986328" y="0"/>
                </a:lnTo>
                <a:lnTo>
                  <a:pt x="3000400" y="28282"/>
                </a:lnTo>
                <a:lnTo>
                  <a:pt x="1757426" y="646303"/>
                </a:lnTo>
                <a:lnTo>
                  <a:pt x="1763014" y="657733"/>
                </a:lnTo>
                <a:lnTo>
                  <a:pt x="3006013" y="39573"/>
                </a:lnTo>
                <a:lnTo>
                  <a:pt x="3020187" y="68072"/>
                </a:lnTo>
                <a:lnTo>
                  <a:pt x="3054451" y="22606"/>
                </a:lnTo>
                <a:lnTo>
                  <a:pt x="307149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69</a:t>
            </a:fld>
            <a:endParaRPr spc="-25"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23"/>
            <a:ext cx="12192000" cy="1419860"/>
          </a:xfrm>
          <a:custGeom>
            <a:avLst/>
            <a:gdLst/>
            <a:ahLst/>
            <a:cxnLst/>
            <a:rect l="l" t="t" r="r" b="b"/>
            <a:pathLst>
              <a:path w="12192000" h="1419860">
                <a:moveTo>
                  <a:pt x="12192000" y="0"/>
                </a:moveTo>
                <a:lnTo>
                  <a:pt x="38100" y="0"/>
                </a:lnTo>
                <a:lnTo>
                  <a:pt x="38100" y="1194536"/>
                </a:lnTo>
                <a:lnTo>
                  <a:pt x="0" y="1194562"/>
                </a:lnTo>
                <a:lnTo>
                  <a:pt x="55029" y="1275334"/>
                </a:lnTo>
                <a:lnTo>
                  <a:pt x="446214" y="1295463"/>
                </a:lnTo>
                <a:lnTo>
                  <a:pt x="1026337" y="1321574"/>
                </a:lnTo>
                <a:lnTo>
                  <a:pt x="1662963" y="1347050"/>
                </a:lnTo>
                <a:lnTo>
                  <a:pt x="2237676" y="1367472"/>
                </a:lnTo>
                <a:lnTo>
                  <a:pt x="2768638" y="1383969"/>
                </a:lnTo>
                <a:lnTo>
                  <a:pt x="3179267" y="1394891"/>
                </a:lnTo>
                <a:lnTo>
                  <a:pt x="3522916" y="1402524"/>
                </a:lnTo>
                <a:lnTo>
                  <a:pt x="3943743" y="1409522"/>
                </a:lnTo>
                <a:lnTo>
                  <a:pt x="4485297" y="1415453"/>
                </a:lnTo>
                <a:lnTo>
                  <a:pt x="5094452" y="1418920"/>
                </a:lnTo>
                <a:lnTo>
                  <a:pt x="5820321" y="1419326"/>
                </a:lnTo>
                <a:lnTo>
                  <a:pt x="6656375" y="1415440"/>
                </a:lnTo>
                <a:lnTo>
                  <a:pt x="7534554" y="1406791"/>
                </a:lnTo>
                <a:lnTo>
                  <a:pt x="8193354" y="1397330"/>
                </a:lnTo>
                <a:lnTo>
                  <a:pt x="8747265" y="1386611"/>
                </a:lnTo>
                <a:lnTo>
                  <a:pt x="9508045" y="1368298"/>
                </a:lnTo>
                <a:lnTo>
                  <a:pt x="10382606" y="1343240"/>
                </a:lnTo>
                <a:lnTo>
                  <a:pt x="11180382" y="1316697"/>
                </a:lnTo>
                <a:lnTo>
                  <a:pt x="11750383" y="1294688"/>
                </a:lnTo>
                <a:lnTo>
                  <a:pt x="12051221" y="1281010"/>
                </a:lnTo>
                <a:lnTo>
                  <a:pt x="12131040" y="1276858"/>
                </a:lnTo>
                <a:lnTo>
                  <a:pt x="12083682" y="1222248"/>
                </a:lnTo>
                <a:lnTo>
                  <a:pt x="12192000" y="122224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6C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665" y="0"/>
            <a:ext cx="12193270" cy="6858000"/>
            <a:chOff x="-665" y="0"/>
            <a:chExt cx="12193270" cy="6858000"/>
          </a:xfrm>
        </p:grpSpPr>
        <p:sp>
          <p:nvSpPr>
            <p:cNvPr id="4" name="object 4"/>
            <p:cNvSpPr/>
            <p:nvPr/>
          </p:nvSpPr>
          <p:spPr>
            <a:xfrm>
              <a:off x="0" y="5459476"/>
              <a:ext cx="12192000" cy="1397000"/>
            </a:xfrm>
            <a:custGeom>
              <a:avLst/>
              <a:gdLst/>
              <a:ahLst/>
              <a:cxnLst/>
              <a:rect l="l" t="t" r="r" b="b"/>
              <a:pathLst>
                <a:path w="12192000" h="1397000">
                  <a:moveTo>
                    <a:pt x="12192000" y="199136"/>
                  </a:moveTo>
                  <a:lnTo>
                    <a:pt x="12076570" y="199136"/>
                  </a:lnTo>
                  <a:lnTo>
                    <a:pt x="12131040" y="138315"/>
                  </a:lnTo>
                  <a:lnTo>
                    <a:pt x="12022214" y="132905"/>
                  </a:lnTo>
                  <a:lnTo>
                    <a:pt x="11672189" y="117868"/>
                  </a:lnTo>
                  <a:lnTo>
                    <a:pt x="11081207" y="96278"/>
                  </a:lnTo>
                  <a:lnTo>
                    <a:pt x="10211384" y="68935"/>
                  </a:lnTo>
                  <a:lnTo>
                    <a:pt x="9330677" y="45288"/>
                  </a:lnTo>
                  <a:lnTo>
                    <a:pt x="8576958" y="28536"/>
                  </a:lnTo>
                  <a:lnTo>
                    <a:pt x="8038452" y="19202"/>
                  </a:lnTo>
                  <a:lnTo>
                    <a:pt x="7123798" y="7950"/>
                  </a:lnTo>
                  <a:lnTo>
                    <a:pt x="6238430" y="1612"/>
                  </a:lnTo>
                  <a:lnTo>
                    <a:pt x="5455971" y="0"/>
                  </a:lnTo>
                  <a:lnTo>
                    <a:pt x="4737151" y="2273"/>
                  </a:lnTo>
                  <a:lnTo>
                    <a:pt x="4138447" y="7391"/>
                  </a:lnTo>
                  <a:lnTo>
                    <a:pt x="3634829" y="14503"/>
                  </a:lnTo>
                  <a:lnTo>
                    <a:pt x="3294951" y="21297"/>
                  </a:lnTo>
                  <a:lnTo>
                    <a:pt x="2886595" y="31318"/>
                  </a:lnTo>
                  <a:lnTo>
                    <a:pt x="2355202" y="46774"/>
                  </a:lnTo>
                  <a:lnTo>
                    <a:pt x="1775561" y="66230"/>
                  </a:lnTo>
                  <a:lnTo>
                    <a:pt x="1126871" y="90868"/>
                  </a:lnTo>
                  <a:lnTo>
                    <a:pt x="485673" y="118414"/>
                  </a:lnTo>
                  <a:lnTo>
                    <a:pt x="55029" y="139725"/>
                  </a:lnTo>
                  <a:lnTo>
                    <a:pt x="0" y="217995"/>
                  </a:lnTo>
                  <a:lnTo>
                    <a:pt x="38100" y="218033"/>
                  </a:lnTo>
                  <a:lnTo>
                    <a:pt x="38100" y="1397000"/>
                  </a:lnTo>
                  <a:lnTo>
                    <a:pt x="12192000" y="1397000"/>
                  </a:lnTo>
                  <a:lnTo>
                    <a:pt x="12192000" y="199136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912" y="38100"/>
              <a:ext cx="12084050" cy="6781800"/>
            </a:xfrm>
            <a:custGeom>
              <a:avLst/>
              <a:gdLst/>
              <a:ahLst/>
              <a:cxnLst/>
              <a:rect l="l" t="t" r="r" b="b"/>
              <a:pathLst>
                <a:path w="12084050" h="6781800">
                  <a:moveTo>
                    <a:pt x="0" y="422275"/>
                  </a:moveTo>
                  <a:lnTo>
                    <a:pt x="2841" y="373036"/>
                  </a:lnTo>
                  <a:lnTo>
                    <a:pt x="11152" y="325465"/>
                  </a:lnTo>
                  <a:lnTo>
                    <a:pt x="24618" y="279876"/>
                  </a:lnTo>
                  <a:lnTo>
                    <a:pt x="42922" y="236588"/>
                  </a:lnTo>
                  <a:lnTo>
                    <a:pt x="65745" y="195917"/>
                  </a:lnTo>
                  <a:lnTo>
                    <a:pt x="92772" y="158182"/>
                  </a:lnTo>
                  <a:lnTo>
                    <a:pt x="123686" y="123698"/>
                  </a:lnTo>
                  <a:lnTo>
                    <a:pt x="158170" y="92782"/>
                  </a:lnTo>
                  <a:lnTo>
                    <a:pt x="195907" y="65753"/>
                  </a:lnTo>
                  <a:lnTo>
                    <a:pt x="236581" y="42928"/>
                  </a:lnTo>
                  <a:lnTo>
                    <a:pt x="279873" y="24622"/>
                  </a:lnTo>
                  <a:lnTo>
                    <a:pt x="325469" y="11154"/>
                  </a:lnTo>
                  <a:lnTo>
                    <a:pt x="373050" y="2841"/>
                  </a:lnTo>
                  <a:lnTo>
                    <a:pt x="422300" y="0"/>
                  </a:lnTo>
                  <a:lnTo>
                    <a:pt x="11661521" y="0"/>
                  </a:lnTo>
                  <a:lnTo>
                    <a:pt x="11710759" y="2841"/>
                  </a:lnTo>
                  <a:lnTo>
                    <a:pt x="11758330" y="11154"/>
                  </a:lnTo>
                  <a:lnTo>
                    <a:pt x="11803919" y="24622"/>
                  </a:lnTo>
                  <a:lnTo>
                    <a:pt x="11847207" y="42928"/>
                  </a:lnTo>
                  <a:lnTo>
                    <a:pt x="11887878" y="65753"/>
                  </a:lnTo>
                  <a:lnTo>
                    <a:pt x="11925613" y="92782"/>
                  </a:lnTo>
                  <a:lnTo>
                    <a:pt x="11960098" y="123697"/>
                  </a:lnTo>
                  <a:lnTo>
                    <a:pt x="11991013" y="158182"/>
                  </a:lnTo>
                  <a:lnTo>
                    <a:pt x="12018042" y="195917"/>
                  </a:lnTo>
                  <a:lnTo>
                    <a:pt x="12040867" y="236588"/>
                  </a:lnTo>
                  <a:lnTo>
                    <a:pt x="12059173" y="279876"/>
                  </a:lnTo>
                  <a:lnTo>
                    <a:pt x="12072641" y="325465"/>
                  </a:lnTo>
                  <a:lnTo>
                    <a:pt x="12080954" y="373036"/>
                  </a:lnTo>
                  <a:lnTo>
                    <a:pt x="12083796" y="422275"/>
                  </a:lnTo>
                  <a:lnTo>
                    <a:pt x="12083796" y="6359499"/>
                  </a:lnTo>
                  <a:lnTo>
                    <a:pt x="12080954" y="6408749"/>
                  </a:lnTo>
                  <a:lnTo>
                    <a:pt x="12072641" y="6456330"/>
                  </a:lnTo>
                  <a:lnTo>
                    <a:pt x="12059173" y="6501926"/>
                  </a:lnTo>
                  <a:lnTo>
                    <a:pt x="12040867" y="6545218"/>
                  </a:lnTo>
                  <a:lnTo>
                    <a:pt x="12018042" y="6585891"/>
                  </a:lnTo>
                  <a:lnTo>
                    <a:pt x="11991013" y="6623628"/>
                  </a:lnTo>
                  <a:lnTo>
                    <a:pt x="11960098" y="6658112"/>
                  </a:lnTo>
                  <a:lnTo>
                    <a:pt x="11925613" y="6689026"/>
                  </a:lnTo>
                  <a:lnTo>
                    <a:pt x="11887878" y="6716053"/>
                  </a:lnTo>
                  <a:lnTo>
                    <a:pt x="11847207" y="6738876"/>
                  </a:lnTo>
                  <a:lnTo>
                    <a:pt x="11803919" y="6757179"/>
                  </a:lnTo>
                  <a:lnTo>
                    <a:pt x="11758330" y="6770645"/>
                  </a:lnTo>
                  <a:lnTo>
                    <a:pt x="11710759" y="6778957"/>
                  </a:lnTo>
                  <a:lnTo>
                    <a:pt x="11661521" y="6781798"/>
                  </a:lnTo>
                  <a:lnTo>
                    <a:pt x="422300" y="6781798"/>
                  </a:lnTo>
                  <a:lnTo>
                    <a:pt x="373050" y="6778957"/>
                  </a:lnTo>
                  <a:lnTo>
                    <a:pt x="325469" y="6770645"/>
                  </a:lnTo>
                  <a:lnTo>
                    <a:pt x="279873" y="6757179"/>
                  </a:lnTo>
                  <a:lnTo>
                    <a:pt x="236581" y="6738876"/>
                  </a:lnTo>
                  <a:lnTo>
                    <a:pt x="195907" y="6716053"/>
                  </a:lnTo>
                  <a:lnTo>
                    <a:pt x="158170" y="6689026"/>
                  </a:lnTo>
                  <a:lnTo>
                    <a:pt x="123686" y="6658112"/>
                  </a:lnTo>
                  <a:lnTo>
                    <a:pt x="92772" y="6623628"/>
                  </a:lnTo>
                  <a:lnTo>
                    <a:pt x="65745" y="6585891"/>
                  </a:lnTo>
                  <a:lnTo>
                    <a:pt x="42922" y="6545218"/>
                  </a:lnTo>
                  <a:lnTo>
                    <a:pt x="24618" y="6501926"/>
                  </a:lnTo>
                  <a:lnTo>
                    <a:pt x="11152" y="6456330"/>
                  </a:lnTo>
                  <a:lnTo>
                    <a:pt x="2841" y="6408749"/>
                  </a:lnTo>
                  <a:lnTo>
                    <a:pt x="0" y="6359499"/>
                  </a:lnTo>
                  <a:lnTo>
                    <a:pt x="0" y="422275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660" y="0"/>
              <a:ext cx="12193270" cy="6858000"/>
            </a:xfrm>
            <a:custGeom>
              <a:avLst/>
              <a:gdLst/>
              <a:ahLst/>
              <a:cxnLst/>
              <a:rect l="l" t="t" r="r" b="b"/>
              <a:pathLst>
                <a:path w="12193270" h="6858000">
                  <a:moveTo>
                    <a:pt x="513562" y="6855777"/>
                  </a:moveTo>
                  <a:lnTo>
                    <a:pt x="257060" y="6704012"/>
                  </a:lnTo>
                  <a:lnTo>
                    <a:pt x="64592" y="6552095"/>
                  </a:lnTo>
                  <a:lnTo>
                    <a:pt x="0" y="6323660"/>
                  </a:lnTo>
                  <a:lnTo>
                    <a:pt x="1320" y="6857060"/>
                  </a:lnTo>
                  <a:lnTo>
                    <a:pt x="65354" y="6856895"/>
                  </a:lnTo>
                  <a:lnTo>
                    <a:pt x="513562" y="6855777"/>
                  </a:lnTo>
                  <a:close/>
                </a:path>
                <a:path w="12193270" h="6858000">
                  <a:moveTo>
                    <a:pt x="616356" y="0"/>
                  </a:moveTo>
                  <a:lnTo>
                    <a:pt x="6756" y="0"/>
                  </a:lnTo>
                  <a:lnTo>
                    <a:pt x="6756" y="57150"/>
                  </a:lnTo>
                  <a:lnTo>
                    <a:pt x="6756" y="457200"/>
                  </a:lnTo>
                  <a:lnTo>
                    <a:pt x="180924" y="228600"/>
                  </a:lnTo>
                  <a:lnTo>
                    <a:pt x="355104" y="57150"/>
                  </a:lnTo>
                  <a:lnTo>
                    <a:pt x="616356" y="0"/>
                  </a:lnTo>
                  <a:close/>
                </a:path>
                <a:path w="12193270" h="6858000">
                  <a:moveTo>
                    <a:pt x="12192660" y="6315456"/>
                  </a:moveTo>
                  <a:lnTo>
                    <a:pt x="12023496" y="6626174"/>
                  </a:lnTo>
                  <a:lnTo>
                    <a:pt x="11858396" y="6762521"/>
                  </a:lnTo>
                  <a:lnTo>
                    <a:pt x="11685168" y="6857644"/>
                  </a:lnTo>
                  <a:lnTo>
                    <a:pt x="11704803" y="6858000"/>
                  </a:lnTo>
                  <a:lnTo>
                    <a:pt x="12192660" y="6858000"/>
                  </a:lnTo>
                  <a:lnTo>
                    <a:pt x="12192660" y="6315456"/>
                  </a:lnTo>
                  <a:close/>
                </a:path>
                <a:path w="12193270" h="6858000">
                  <a:moveTo>
                    <a:pt x="12192660" y="0"/>
                  </a:moveTo>
                  <a:lnTo>
                    <a:pt x="12116460" y="0"/>
                  </a:lnTo>
                  <a:lnTo>
                    <a:pt x="11583060" y="0"/>
                  </a:lnTo>
                  <a:lnTo>
                    <a:pt x="11887860" y="130683"/>
                  </a:lnTo>
                  <a:lnTo>
                    <a:pt x="12116460" y="261251"/>
                  </a:lnTo>
                  <a:lnTo>
                    <a:pt x="12192660" y="457200"/>
                  </a:lnTo>
                  <a:lnTo>
                    <a:pt x="12192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240024" cy="138074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93997" y="400938"/>
            <a:ext cx="59289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latin typeface="Calibri"/>
                <a:cs typeface="Calibri"/>
              </a:rPr>
              <a:t>HİTAP</a:t>
            </a:r>
            <a:r>
              <a:rPr sz="4000" b="1" spc="-50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/</a:t>
            </a:r>
            <a:r>
              <a:rPr sz="4000" b="1" spc="-45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Tescil</a:t>
            </a:r>
            <a:r>
              <a:rPr sz="4000" b="1" spc="-40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Entegrasyonu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998590" y="5662980"/>
            <a:ext cx="10287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-50" dirty="0">
                <a:solidFill>
                  <a:srgbClr val="79CDFB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8340" y="1610994"/>
            <a:ext cx="14128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95"/>
              </a:spcBef>
              <a:buFont typeface="Wingdings"/>
              <a:buChar char=""/>
              <a:tabLst>
                <a:tab pos="354965" algn="l"/>
              </a:tabLst>
            </a:pP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Hizmet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99461" y="1610994"/>
            <a:ext cx="92030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038225" algn="l"/>
                <a:tab pos="2618740" algn="l"/>
                <a:tab pos="3197860" algn="l"/>
                <a:tab pos="4145915" algn="l"/>
                <a:tab pos="5182235" algn="l"/>
                <a:tab pos="6481445" algn="l"/>
                <a:tab pos="8369934" algn="l"/>
              </a:tabLst>
            </a:pP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Takip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Programı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25" dirty="0">
                <a:solidFill>
                  <a:srgbClr val="046CA6"/>
                </a:solidFill>
                <a:latin typeface="Calibri"/>
                <a:cs typeface="Calibri"/>
              </a:rPr>
              <a:t>ile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20" dirty="0">
                <a:solidFill>
                  <a:srgbClr val="046CA6"/>
                </a:solidFill>
                <a:latin typeface="Calibri"/>
                <a:cs typeface="Calibri"/>
              </a:rPr>
              <a:t>5510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4/1-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C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(Devlet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memurları)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Tescil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8340" y="2037714"/>
            <a:ext cx="10817225" cy="27565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8890">
              <a:lnSpc>
                <a:spcPct val="100000"/>
              </a:lnSpc>
              <a:spcBef>
                <a:spcPts val="95"/>
              </a:spcBef>
              <a:tabLst>
                <a:tab pos="1852295" algn="l"/>
                <a:tab pos="3431540" algn="l"/>
                <a:tab pos="4274185" algn="l"/>
                <a:tab pos="6151880" algn="l"/>
                <a:tab pos="7644130" algn="l"/>
                <a:tab pos="9430385" algn="l"/>
              </a:tabLst>
            </a:pP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İşlemleri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Programı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bilgi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girişlerinde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mevzuat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anlamında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değişiklik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yapılmamış,</a:t>
            </a:r>
            <a:r>
              <a:rPr sz="2800" b="1" spc="-9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bilgi</a:t>
            </a:r>
            <a:r>
              <a:rPr sz="2800" b="1" spc="-9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giriş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menülerinde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iyileştirmeler</a:t>
            </a:r>
            <a:r>
              <a:rPr sz="2800" b="1" spc="-4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sağlanmıştır.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85"/>
              </a:spcBef>
            </a:pPr>
            <a:endParaRPr sz="2800">
              <a:latin typeface="Calibri"/>
              <a:cs typeface="Calibri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5"/>
              </a:spcBef>
              <a:buFont typeface="Wingdings"/>
              <a:buChar char=""/>
              <a:tabLst>
                <a:tab pos="355600" algn="l"/>
              </a:tabLst>
            </a:pP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Kamu</a:t>
            </a:r>
            <a:r>
              <a:rPr sz="2800" b="1" spc="53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idarelerinin,</a:t>
            </a:r>
            <a:r>
              <a:rPr sz="2800" b="1" spc="54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Hizmet</a:t>
            </a:r>
            <a:r>
              <a:rPr sz="2800" b="1" spc="54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Takip</a:t>
            </a:r>
            <a:r>
              <a:rPr sz="2800" b="1" spc="54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Programı</a:t>
            </a:r>
            <a:r>
              <a:rPr sz="2800" b="1" spc="54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ile</a:t>
            </a:r>
            <a:r>
              <a:rPr sz="2800" b="1" spc="54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Tescil</a:t>
            </a:r>
            <a:r>
              <a:rPr sz="2800" b="1" spc="53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İşlemleri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Programına</a:t>
            </a:r>
            <a:r>
              <a:rPr sz="2800" b="1" spc="61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giriş</a:t>
            </a:r>
            <a:r>
              <a:rPr sz="2800" b="1" spc="63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işlemlerinde</a:t>
            </a:r>
            <a:r>
              <a:rPr sz="2800" b="1" spc="63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daha</a:t>
            </a:r>
            <a:r>
              <a:rPr sz="2800" b="1" spc="63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önce</a:t>
            </a:r>
            <a:r>
              <a:rPr sz="2800" b="1" spc="63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kullanmakta</a:t>
            </a:r>
            <a:r>
              <a:rPr sz="2800" b="1" spc="62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olduğu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yetkilerde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herhangi</a:t>
            </a:r>
            <a:r>
              <a:rPr sz="2800" b="1" spc="-8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bir</a:t>
            </a:r>
            <a:r>
              <a:rPr sz="2800" b="1" spc="-10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değişiklik</a:t>
            </a:r>
            <a:r>
              <a:rPr sz="2800" b="1" spc="-9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yapılmamıştır.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HİTAP</a:t>
            </a:r>
            <a:r>
              <a:rPr spc="-40" dirty="0"/>
              <a:t> </a:t>
            </a:r>
            <a:r>
              <a:rPr dirty="0"/>
              <a:t>VE</a:t>
            </a:r>
            <a:r>
              <a:rPr spc="-50" dirty="0"/>
              <a:t> </a:t>
            </a:r>
            <a:r>
              <a:rPr dirty="0"/>
              <a:t>TESCİL</a:t>
            </a:r>
            <a:r>
              <a:rPr spc="-25" dirty="0"/>
              <a:t> </a:t>
            </a:r>
            <a:r>
              <a:rPr dirty="0"/>
              <a:t>YETKİ</a:t>
            </a:r>
            <a:r>
              <a:rPr spc="-50" dirty="0"/>
              <a:t> </a:t>
            </a:r>
            <a:r>
              <a:rPr spc="-10" dirty="0"/>
              <a:t>İŞLEMLERİ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4000" y="740473"/>
            <a:ext cx="11071860" cy="5699125"/>
            <a:chOff x="-4000" y="740473"/>
            <a:chExt cx="11071860" cy="56991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49808"/>
              <a:ext cx="11058144" cy="56799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45236"/>
              <a:ext cx="11062335" cy="5689600"/>
            </a:xfrm>
            <a:custGeom>
              <a:avLst/>
              <a:gdLst/>
              <a:ahLst/>
              <a:cxnLst/>
              <a:rect l="l" t="t" r="r" b="b"/>
              <a:pathLst>
                <a:path w="11062335" h="5689600">
                  <a:moveTo>
                    <a:pt x="0" y="5689092"/>
                  </a:moveTo>
                  <a:lnTo>
                    <a:pt x="11061954" y="5689092"/>
                  </a:lnTo>
                  <a:lnTo>
                    <a:pt x="11061954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16301" y="4763262"/>
              <a:ext cx="7918704" cy="134569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416301" y="4763261"/>
            <a:ext cx="7919084" cy="134620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259079" rIns="0" bIns="0" rtlCol="0">
            <a:spAutoFit/>
          </a:bodyPr>
          <a:lstStyle/>
          <a:p>
            <a:pPr marL="314325" marR="321310" indent="6350" algn="ctr">
              <a:lnSpc>
                <a:spcPct val="100000"/>
              </a:lnSpc>
              <a:spcBef>
                <a:spcPts val="2039"/>
              </a:spcBef>
            </a:pPr>
            <a:r>
              <a:rPr sz="1800" spc="-20" dirty="0">
                <a:solidFill>
                  <a:srgbClr val="FF0000"/>
                </a:solidFill>
                <a:latin typeface="Verdana"/>
                <a:cs typeface="Verdana"/>
              </a:rPr>
              <a:t>Tescil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işlemi</a:t>
            </a:r>
            <a:r>
              <a:rPr sz="18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yapan</a:t>
            </a:r>
            <a:r>
              <a:rPr sz="1800" spc="-8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Kurum</a:t>
            </a:r>
            <a:r>
              <a:rPr sz="18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aynı</a:t>
            </a:r>
            <a:r>
              <a:rPr sz="1800" spc="-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zamanda</a:t>
            </a:r>
            <a:r>
              <a:rPr sz="18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HİTAP</a:t>
            </a:r>
            <a:r>
              <a:rPr sz="18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bilgi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girişi</a:t>
            </a:r>
            <a:r>
              <a:rPr sz="18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FF0000"/>
                </a:solidFill>
                <a:latin typeface="Verdana"/>
                <a:cs typeface="Verdana"/>
              </a:rPr>
              <a:t>için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yetkili</a:t>
            </a:r>
            <a:r>
              <a:rPr sz="1800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değilse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HİTAP</a:t>
            </a:r>
            <a:r>
              <a:rPr sz="18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menüleri</a:t>
            </a:r>
            <a:r>
              <a:rPr sz="1800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r>
              <a:rPr sz="18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kullanıcı</a:t>
            </a:r>
            <a:r>
              <a:rPr sz="1800" spc="-8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ile</a:t>
            </a:r>
            <a:r>
              <a:rPr sz="18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işlem</a:t>
            </a:r>
            <a:r>
              <a:rPr sz="18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yapılmasına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izin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vermeyecektir.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838198" y="1534667"/>
            <a:ext cx="5143500" cy="3228340"/>
            <a:chOff x="1838198" y="1534667"/>
            <a:chExt cx="5143500" cy="3228340"/>
          </a:xfrm>
        </p:grpSpPr>
        <p:sp>
          <p:nvSpPr>
            <p:cNvPr id="9" name="object 9"/>
            <p:cNvSpPr/>
            <p:nvPr/>
          </p:nvSpPr>
          <p:spPr>
            <a:xfrm>
              <a:off x="3222498" y="2472689"/>
              <a:ext cx="414655" cy="189230"/>
            </a:xfrm>
            <a:custGeom>
              <a:avLst/>
              <a:gdLst/>
              <a:ahLst/>
              <a:cxnLst/>
              <a:rect l="l" t="t" r="r" b="b"/>
              <a:pathLst>
                <a:path w="414654" h="189230">
                  <a:moveTo>
                    <a:pt x="207263" y="0"/>
                  </a:moveTo>
                  <a:lnTo>
                    <a:pt x="141768" y="4815"/>
                  </a:lnTo>
                  <a:lnTo>
                    <a:pt x="84874" y="18227"/>
                  </a:lnTo>
                  <a:lnTo>
                    <a:pt x="40001" y="38679"/>
                  </a:lnTo>
                  <a:lnTo>
                    <a:pt x="10570" y="64617"/>
                  </a:lnTo>
                  <a:lnTo>
                    <a:pt x="0" y="94487"/>
                  </a:lnTo>
                  <a:lnTo>
                    <a:pt x="10570" y="124358"/>
                  </a:lnTo>
                  <a:lnTo>
                    <a:pt x="40001" y="150296"/>
                  </a:lnTo>
                  <a:lnTo>
                    <a:pt x="84874" y="170748"/>
                  </a:lnTo>
                  <a:lnTo>
                    <a:pt x="141768" y="184160"/>
                  </a:lnTo>
                  <a:lnTo>
                    <a:pt x="207263" y="188975"/>
                  </a:lnTo>
                  <a:lnTo>
                    <a:pt x="272759" y="184160"/>
                  </a:lnTo>
                  <a:lnTo>
                    <a:pt x="329653" y="170748"/>
                  </a:lnTo>
                  <a:lnTo>
                    <a:pt x="374526" y="150296"/>
                  </a:lnTo>
                  <a:lnTo>
                    <a:pt x="403957" y="124358"/>
                  </a:lnTo>
                  <a:lnTo>
                    <a:pt x="414527" y="94487"/>
                  </a:lnTo>
                  <a:lnTo>
                    <a:pt x="403957" y="64617"/>
                  </a:lnTo>
                  <a:lnTo>
                    <a:pt x="374526" y="38679"/>
                  </a:lnTo>
                  <a:lnTo>
                    <a:pt x="329653" y="18227"/>
                  </a:lnTo>
                  <a:lnTo>
                    <a:pt x="272759" y="4815"/>
                  </a:lnTo>
                  <a:lnTo>
                    <a:pt x="207263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222498" y="2472689"/>
              <a:ext cx="414655" cy="189230"/>
            </a:xfrm>
            <a:custGeom>
              <a:avLst/>
              <a:gdLst/>
              <a:ahLst/>
              <a:cxnLst/>
              <a:rect l="l" t="t" r="r" b="b"/>
              <a:pathLst>
                <a:path w="414654" h="189230">
                  <a:moveTo>
                    <a:pt x="0" y="94487"/>
                  </a:moveTo>
                  <a:lnTo>
                    <a:pt x="40001" y="38679"/>
                  </a:lnTo>
                  <a:lnTo>
                    <a:pt x="84874" y="18227"/>
                  </a:lnTo>
                  <a:lnTo>
                    <a:pt x="141768" y="4815"/>
                  </a:lnTo>
                  <a:lnTo>
                    <a:pt x="207263" y="0"/>
                  </a:lnTo>
                  <a:lnTo>
                    <a:pt x="272759" y="4815"/>
                  </a:lnTo>
                  <a:lnTo>
                    <a:pt x="329653" y="18227"/>
                  </a:lnTo>
                  <a:lnTo>
                    <a:pt x="374526" y="38679"/>
                  </a:lnTo>
                  <a:lnTo>
                    <a:pt x="403957" y="64617"/>
                  </a:lnTo>
                  <a:lnTo>
                    <a:pt x="414527" y="94487"/>
                  </a:lnTo>
                  <a:lnTo>
                    <a:pt x="403957" y="124358"/>
                  </a:lnTo>
                  <a:lnTo>
                    <a:pt x="374526" y="150296"/>
                  </a:lnTo>
                  <a:lnTo>
                    <a:pt x="329653" y="170748"/>
                  </a:lnTo>
                  <a:lnTo>
                    <a:pt x="272759" y="184160"/>
                  </a:lnTo>
                  <a:lnTo>
                    <a:pt x="207263" y="188975"/>
                  </a:lnTo>
                  <a:lnTo>
                    <a:pt x="141768" y="184160"/>
                  </a:lnTo>
                  <a:lnTo>
                    <a:pt x="84874" y="170748"/>
                  </a:lnTo>
                  <a:lnTo>
                    <a:pt x="40001" y="150296"/>
                  </a:lnTo>
                  <a:lnTo>
                    <a:pt x="10570" y="124358"/>
                  </a:lnTo>
                  <a:lnTo>
                    <a:pt x="0" y="94487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38198" y="1534667"/>
              <a:ext cx="5143500" cy="3228340"/>
            </a:xfrm>
            <a:custGeom>
              <a:avLst/>
              <a:gdLst/>
              <a:ahLst/>
              <a:cxnLst/>
              <a:rect l="l" t="t" r="r" b="b"/>
              <a:pathLst>
                <a:path w="5143500" h="3228340">
                  <a:moveTo>
                    <a:pt x="786130" y="3225165"/>
                  </a:moveTo>
                  <a:lnTo>
                    <a:pt x="43180" y="72732"/>
                  </a:lnTo>
                  <a:lnTo>
                    <a:pt x="74168" y="65405"/>
                  </a:lnTo>
                  <a:lnTo>
                    <a:pt x="69926" y="60325"/>
                  </a:lnTo>
                  <a:lnTo>
                    <a:pt x="19558" y="0"/>
                  </a:lnTo>
                  <a:lnTo>
                    <a:pt x="0" y="82931"/>
                  </a:lnTo>
                  <a:lnTo>
                    <a:pt x="30848" y="75641"/>
                  </a:lnTo>
                  <a:lnTo>
                    <a:pt x="773684" y="3228086"/>
                  </a:lnTo>
                  <a:lnTo>
                    <a:pt x="786130" y="3225165"/>
                  </a:lnTo>
                  <a:close/>
                </a:path>
                <a:path w="5143500" h="3228340">
                  <a:moveTo>
                    <a:pt x="5143500" y="3144139"/>
                  </a:moveTo>
                  <a:lnTo>
                    <a:pt x="3666667" y="2360295"/>
                  </a:lnTo>
                  <a:lnTo>
                    <a:pt x="3669842" y="2354326"/>
                  </a:lnTo>
                  <a:lnTo>
                    <a:pt x="3681603" y="2332228"/>
                  </a:lnTo>
                  <a:lnTo>
                    <a:pt x="3596386" y="2330196"/>
                  </a:lnTo>
                  <a:lnTo>
                    <a:pt x="3645789" y="2399538"/>
                  </a:lnTo>
                  <a:lnTo>
                    <a:pt x="3660660" y="2371572"/>
                  </a:lnTo>
                  <a:lnTo>
                    <a:pt x="5137531" y="3155315"/>
                  </a:lnTo>
                  <a:lnTo>
                    <a:pt x="5143500" y="314413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70</a:t>
            </a:fld>
            <a:endParaRPr spc="-25"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2000" cy="7315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971079"/>
              <a:ext cx="12192000" cy="441959"/>
            </a:xfrm>
            <a:custGeom>
              <a:avLst/>
              <a:gdLst/>
              <a:ahLst/>
              <a:cxnLst/>
              <a:rect l="l" t="t" r="r" b="b"/>
              <a:pathLst>
                <a:path w="12192000" h="441959">
                  <a:moveTo>
                    <a:pt x="5765659" y="0"/>
                  </a:moveTo>
                  <a:lnTo>
                    <a:pt x="5226847" y="0"/>
                  </a:lnTo>
                  <a:lnTo>
                    <a:pt x="4903101" y="1949"/>
                  </a:lnTo>
                  <a:lnTo>
                    <a:pt x="4856747" y="2365"/>
                  </a:lnTo>
                  <a:lnTo>
                    <a:pt x="4810765" y="2811"/>
                  </a:lnTo>
                  <a:lnTo>
                    <a:pt x="4811143" y="2811"/>
                  </a:lnTo>
                  <a:lnTo>
                    <a:pt x="4456358" y="7443"/>
                  </a:lnTo>
                  <a:lnTo>
                    <a:pt x="4456718" y="7443"/>
                  </a:lnTo>
                  <a:lnTo>
                    <a:pt x="4167300" y="12978"/>
                  </a:lnTo>
                  <a:lnTo>
                    <a:pt x="3430332" y="36549"/>
                  </a:lnTo>
                  <a:lnTo>
                    <a:pt x="2549193" y="83158"/>
                  </a:lnTo>
                  <a:lnTo>
                    <a:pt x="1244579" y="176567"/>
                  </a:lnTo>
                  <a:lnTo>
                    <a:pt x="0" y="289321"/>
                  </a:lnTo>
                  <a:lnTo>
                    <a:pt x="0" y="440398"/>
                  </a:lnTo>
                  <a:lnTo>
                    <a:pt x="12192000" y="441667"/>
                  </a:lnTo>
                  <a:lnTo>
                    <a:pt x="12192000" y="271296"/>
                  </a:lnTo>
                  <a:lnTo>
                    <a:pt x="11602521" y="220065"/>
                  </a:lnTo>
                  <a:lnTo>
                    <a:pt x="10030203" y="117534"/>
                  </a:lnTo>
                  <a:lnTo>
                    <a:pt x="8733990" y="56936"/>
                  </a:lnTo>
                  <a:lnTo>
                    <a:pt x="7266786" y="17657"/>
                  </a:lnTo>
                  <a:lnTo>
                    <a:pt x="7266924" y="17657"/>
                  </a:lnTo>
                  <a:lnTo>
                    <a:pt x="6334418" y="3862"/>
                  </a:lnTo>
                  <a:lnTo>
                    <a:pt x="6334812" y="3862"/>
                  </a:lnTo>
                  <a:lnTo>
                    <a:pt x="5879129" y="455"/>
                  </a:lnTo>
                  <a:lnTo>
                    <a:pt x="5823927" y="208"/>
                  </a:lnTo>
                  <a:lnTo>
                    <a:pt x="57656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6927" y="6524243"/>
              <a:ext cx="11139170" cy="0"/>
            </a:xfrm>
            <a:custGeom>
              <a:avLst/>
              <a:gdLst/>
              <a:ahLst/>
              <a:cxnLst/>
              <a:rect l="l" t="t" r="r" b="b"/>
              <a:pathLst>
                <a:path w="11139170">
                  <a:moveTo>
                    <a:pt x="0" y="0"/>
                  </a:moveTo>
                  <a:lnTo>
                    <a:pt x="11138916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HİTAP</a:t>
            </a:r>
            <a:r>
              <a:rPr spc="-35" dirty="0"/>
              <a:t> </a:t>
            </a:r>
            <a:r>
              <a:rPr dirty="0"/>
              <a:t>VE</a:t>
            </a:r>
            <a:r>
              <a:rPr spc="-55" dirty="0"/>
              <a:t> </a:t>
            </a:r>
            <a:r>
              <a:rPr dirty="0"/>
              <a:t>TESCİL</a:t>
            </a:r>
            <a:r>
              <a:rPr spc="-25" dirty="0"/>
              <a:t> </a:t>
            </a:r>
            <a:r>
              <a:rPr dirty="0"/>
              <a:t>YETKİ</a:t>
            </a:r>
            <a:r>
              <a:rPr spc="-45" dirty="0"/>
              <a:t> </a:t>
            </a:r>
            <a:r>
              <a:rPr spc="-10" dirty="0"/>
              <a:t>İŞLEMLERİ</a:t>
            </a:r>
          </a:p>
        </p:txBody>
      </p:sp>
      <p:grpSp>
        <p:nvGrpSpPr>
          <p:cNvPr id="8" name="object 8"/>
          <p:cNvGrpSpPr/>
          <p:nvPr/>
        </p:nvGrpSpPr>
        <p:grpSpPr>
          <a:xfrm>
            <a:off x="354901" y="778573"/>
            <a:ext cx="11076940" cy="5723255"/>
            <a:chOff x="354901" y="778573"/>
            <a:chExt cx="11076940" cy="572325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4235" y="787908"/>
              <a:ext cx="11058144" cy="570433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59663" y="783336"/>
              <a:ext cx="11067415" cy="5713730"/>
            </a:xfrm>
            <a:custGeom>
              <a:avLst/>
              <a:gdLst/>
              <a:ahLst/>
              <a:cxnLst/>
              <a:rect l="l" t="t" r="r" b="b"/>
              <a:pathLst>
                <a:path w="11067415" h="5713730">
                  <a:moveTo>
                    <a:pt x="0" y="5713476"/>
                  </a:moveTo>
                  <a:lnTo>
                    <a:pt x="11067288" y="5713476"/>
                  </a:lnTo>
                  <a:lnTo>
                    <a:pt x="11067288" y="0"/>
                  </a:lnTo>
                  <a:lnTo>
                    <a:pt x="0" y="0"/>
                  </a:lnTo>
                  <a:lnTo>
                    <a:pt x="0" y="5713476"/>
                  </a:lnTo>
                  <a:close/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16302" y="4763262"/>
              <a:ext cx="7918704" cy="1345692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416301" y="4763261"/>
            <a:ext cx="7919084" cy="134620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259079" rIns="0" bIns="0" rtlCol="0">
            <a:spAutoFit/>
          </a:bodyPr>
          <a:lstStyle/>
          <a:p>
            <a:pPr marL="134620" marR="137795" algn="ctr">
              <a:lnSpc>
                <a:spcPct val="100000"/>
              </a:lnSpc>
              <a:spcBef>
                <a:spcPts val="2039"/>
              </a:spcBef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HİTAP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bilgi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girişi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için</a:t>
            </a:r>
            <a:r>
              <a:rPr sz="18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yetkili</a:t>
            </a:r>
            <a:r>
              <a:rPr sz="18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olan</a:t>
            </a:r>
            <a:r>
              <a:rPr sz="18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Kurum</a:t>
            </a:r>
            <a:r>
              <a:rPr sz="18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aynı</a:t>
            </a:r>
            <a:r>
              <a:rPr sz="18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zamanda</a:t>
            </a:r>
            <a:r>
              <a:rPr sz="18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Tescil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işlemi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yapan</a:t>
            </a:r>
            <a:r>
              <a:rPr sz="18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birim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değilse</a:t>
            </a:r>
            <a:r>
              <a:rPr sz="18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TESCİL</a:t>
            </a: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menüleri</a:t>
            </a: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kullanıcı</a:t>
            </a:r>
            <a:r>
              <a:rPr sz="18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ile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işlem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yapılmasına</a:t>
            </a:r>
            <a:r>
              <a:rPr sz="18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izin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vermeyecektir.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670685" y="1476755"/>
            <a:ext cx="5980430" cy="3318510"/>
            <a:chOff x="1670685" y="1476755"/>
            <a:chExt cx="5980430" cy="3318510"/>
          </a:xfrm>
        </p:grpSpPr>
        <p:sp>
          <p:nvSpPr>
            <p:cNvPr id="14" name="object 14"/>
            <p:cNvSpPr/>
            <p:nvPr/>
          </p:nvSpPr>
          <p:spPr>
            <a:xfrm>
              <a:off x="3502152" y="2520695"/>
              <a:ext cx="887094" cy="231775"/>
            </a:xfrm>
            <a:custGeom>
              <a:avLst/>
              <a:gdLst/>
              <a:ahLst/>
              <a:cxnLst/>
              <a:rect l="l" t="t" r="r" b="b"/>
              <a:pathLst>
                <a:path w="887095" h="231775">
                  <a:moveTo>
                    <a:pt x="443484" y="0"/>
                  </a:moveTo>
                  <a:lnTo>
                    <a:pt x="371535" y="1514"/>
                  </a:lnTo>
                  <a:lnTo>
                    <a:pt x="303288" y="5900"/>
                  </a:lnTo>
                  <a:lnTo>
                    <a:pt x="239653" y="12920"/>
                  </a:lnTo>
                  <a:lnTo>
                    <a:pt x="181544" y="22335"/>
                  </a:lnTo>
                  <a:lnTo>
                    <a:pt x="129873" y="33909"/>
                  </a:lnTo>
                  <a:lnTo>
                    <a:pt x="85551" y="47402"/>
                  </a:lnTo>
                  <a:lnTo>
                    <a:pt x="49490" y="62578"/>
                  </a:lnTo>
                  <a:lnTo>
                    <a:pt x="5803" y="97026"/>
                  </a:lnTo>
                  <a:lnTo>
                    <a:pt x="0" y="115824"/>
                  </a:lnTo>
                  <a:lnTo>
                    <a:pt x="5803" y="134621"/>
                  </a:lnTo>
                  <a:lnTo>
                    <a:pt x="49490" y="169069"/>
                  </a:lnTo>
                  <a:lnTo>
                    <a:pt x="85551" y="184245"/>
                  </a:lnTo>
                  <a:lnTo>
                    <a:pt x="129873" y="197738"/>
                  </a:lnTo>
                  <a:lnTo>
                    <a:pt x="181544" y="209312"/>
                  </a:lnTo>
                  <a:lnTo>
                    <a:pt x="239653" y="218727"/>
                  </a:lnTo>
                  <a:lnTo>
                    <a:pt x="303288" y="225747"/>
                  </a:lnTo>
                  <a:lnTo>
                    <a:pt x="371535" y="230133"/>
                  </a:lnTo>
                  <a:lnTo>
                    <a:pt x="443484" y="231648"/>
                  </a:lnTo>
                  <a:lnTo>
                    <a:pt x="515432" y="230133"/>
                  </a:lnTo>
                  <a:lnTo>
                    <a:pt x="583679" y="225747"/>
                  </a:lnTo>
                  <a:lnTo>
                    <a:pt x="647314" y="218727"/>
                  </a:lnTo>
                  <a:lnTo>
                    <a:pt x="705423" y="209312"/>
                  </a:lnTo>
                  <a:lnTo>
                    <a:pt x="757094" y="197738"/>
                  </a:lnTo>
                  <a:lnTo>
                    <a:pt x="801416" y="184245"/>
                  </a:lnTo>
                  <a:lnTo>
                    <a:pt x="837477" y="169069"/>
                  </a:lnTo>
                  <a:lnTo>
                    <a:pt x="881164" y="134621"/>
                  </a:lnTo>
                  <a:lnTo>
                    <a:pt x="886968" y="115824"/>
                  </a:lnTo>
                  <a:lnTo>
                    <a:pt x="881164" y="97026"/>
                  </a:lnTo>
                  <a:lnTo>
                    <a:pt x="837477" y="62578"/>
                  </a:lnTo>
                  <a:lnTo>
                    <a:pt x="801416" y="47402"/>
                  </a:lnTo>
                  <a:lnTo>
                    <a:pt x="757094" y="33908"/>
                  </a:lnTo>
                  <a:lnTo>
                    <a:pt x="705423" y="22335"/>
                  </a:lnTo>
                  <a:lnTo>
                    <a:pt x="647314" y="12920"/>
                  </a:lnTo>
                  <a:lnTo>
                    <a:pt x="583679" y="5900"/>
                  </a:lnTo>
                  <a:lnTo>
                    <a:pt x="515432" y="1514"/>
                  </a:lnTo>
                  <a:lnTo>
                    <a:pt x="4434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70685" y="1476755"/>
              <a:ext cx="5980430" cy="3318510"/>
            </a:xfrm>
            <a:custGeom>
              <a:avLst/>
              <a:gdLst/>
              <a:ahLst/>
              <a:cxnLst/>
              <a:rect l="l" t="t" r="r" b="b"/>
              <a:pathLst>
                <a:path w="5980430" h="3318510">
                  <a:moveTo>
                    <a:pt x="750824" y="3315716"/>
                  </a:moveTo>
                  <a:lnTo>
                    <a:pt x="43332" y="73088"/>
                  </a:lnTo>
                  <a:lnTo>
                    <a:pt x="74422" y="66294"/>
                  </a:lnTo>
                  <a:lnTo>
                    <a:pt x="69913" y="60706"/>
                  </a:lnTo>
                  <a:lnTo>
                    <a:pt x="20955" y="0"/>
                  </a:lnTo>
                  <a:lnTo>
                    <a:pt x="0" y="82550"/>
                  </a:lnTo>
                  <a:lnTo>
                    <a:pt x="31013" y="75780"/>
                  </a:lnTo>
                  <a:lnTo>
                    <a:pt x="738378" y="3318383"/>
                  </a:lnTo>
                  <a:lnTo>
                    <a:pt x="750824" y="3315716"/>
                  </a:lnTo>
                  <a:close/>
                </a:path>
                <a:path w="5980430" h="3318510">
                  <a:moveTo>
                    <a:pt x="1468501" y="2575560"/>
                  </a:moveTo>
                  <a:lnTo>
                    <a:pt x="1388110" y="2603627"/>
                  </a:lnTo>
                  <a:lnTo>
                    <a:pt x="1410893" y="2625788"/>
                  </a:lnTo>
                  <a:lnTo>
                    <a:pt x="773811" y="3281045"/>
                  </a:lnTo>
                  <a:lnTo>
                    <a:pt x="782955" y="3289935"/>
                  </a:lnTo>
                  <a:lnTo>
                    <a:pt x="1419910" y="2634564"/>
                  </a:lnTo>
                  <a:lnTo>
                    <a:pt x="1442720" y="2656713"/>
                  </a:lnTo>
                  <a:lnTo>
                    <a:pt x="1455420" y="2616708"/>
                  </a:lnTo>
                  <a:lnTo>
                    <a:pt x="1468501" y="2575560"/>
                  </a:lnTo>
                  <a:close/>
                </a:path>
                <a:path w="5980430" h="3318510">
                  <a:moveTo>
                    <a:pt x="5980430" y="2331720"/>
                  </a:moveTo>
                  <a:lnTo>
                    <a:pt x="5904865" y="2371217"/>
                  </a:lnTo>
                  <a:lnTo>
                    <a:pt x="5930582" y="2389759"/>
                  </a:lnTo>
                  <a:lnTo>
                    <a:pt x="5287264" y="3281172"/>
                  </a:lnTo>
                  <a:lnTo>
                    <a:pt x="5297678" y="3288665"/>
                  </a:lnTo>
                  <a:lnTo>
                    <a:pt x="5940907" y="2397201"/>
                  </a:lnTo>
                  <a:lnTo>
                    <a:pt x="5966714" y="2415794"/>
                  </a:lnTo>
                  <a:lnTo>
                    <a:pt x="5972632" y="2379472"/>
                  </a:lnTo>
                  <a:lnTo>
                    <a:pt x="5980430" y="233172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71</a:t>
            </a:fld>
            <a:endParaRPr spc="-25" dirty="0"/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HİTAP</a:t>
            </a:r>
            <a:r>
              <a:rPr spc="-65" dirty="0"/>
              <a:t> </a:t>
            </a:r>
            <a:r>
              <a:rPr spc="-10" dirty="0"/>
              <a:t>ÖZLÜK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3810" y="717804"/>
            <a:ext cx="12106275" cy="5721350"/>
            <a:chOff x="-3810" y="717804"/>
            <a:chExt cx="12106275" cy="57213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26948"/>
              <a:ext cx="12092940" cy="57028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22376"/>
              <a:ext cx="12096750" cy="5712460"/>
            </a:xfrm>
            <a:custGeom>
              <a:avLst/>
              <a:gdLst/>
              <a:ahLst/>
              <a:cxnLst/>
              <a:rect l="l" t="t" r="r" b="b"/>
              <a:pathLst>
                <a:path w="12096750" h="5712460">
                  <a:moveTo>
                    <a:pt x="0" y="5711952"/>
                  </a:moveTo>
                  <a:lnTo>
                    <a:pt x="12096750" y="5711952"/>
                  </a:lnTo>
                  <a:lnTo>
                    <a:pt x="1209675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47622" y="1274826"/>
              <a:ext cx="273050" cy="1483360"/>
            </a:xfrm>
            <a:custGeom>
              <a:avLst/>
              <a:gdLst/>
              <a:ahLst/>
              <a:cxnLst/>
              <a:rect l="l" t="t" r="r" b="b"/>
              <a:pathLst>
                <a:path w="273050" h="1483360">
                  <a:moveTo>
                    <a:pt x="136397" y="0"/>
                  </a:moveTo>
                  <a:lnTo>
                    <a:pt x="0" y="136398"/>
                  </a:lnTo>
                  <a:lnTo>
                    <a:pt x="68199" y="136398"/>
                  </a:lnTo>
                  <a:lnTo>
                    <a:pt x="68199" y="1482852"/>
                  </a:lnTo>
                  <a:lnTo>
                    <a:pt x="204597" y="1482852"/>
                  </a:lnTo>
                  <a:lnTo>
                    <a:pt x="204597" y="136398"/>
                  </a:lnTo>
                  <a:lnTo>
                    <a:pt x="272796" y="136398"/>
                  </a:lnTo>
                  <a:lnTo>
                    <a:pt x="136397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47622" y="1274826"/>
              <a:ext cx="273050" cy="1483360"/>
            </a:xfrm>
            <a:custGeom>
              <a:avLst/>
              <a:gdLst/>
              <a:ahLst/>
              <a:cxnLst/>
              <a:rect l="l" t="t" r="r" b="b"/>
              <a:pathLst>
                <a:path w="273050" h="1483360">
                  <a:moveTo>
                    <a:pt x="68199" y="1482852"/>
                  </a:moveTo>
                  <a:lnTo>
                    <a:pt x="68199" y="136398"/>
                  </a:lnTo>
                  <a:lnTo>
                    <a:pt x="0" y="136398"/>
                  </a:lnTo>
                  <a:lnTo>
                    <a:pt x="136397" y="0"/>
                  </a:lnTo>
                  <a:lnTo>
                    <a:pt x="272796" y="136398"/>
                  </a:lnTo>
                  <a:lnTo>
                    <a:pt x="204597" y="136398"/>
                  </a:lnTo>
                  <a:lnTo>
                    <a:pt x="204597" y="1482852"/>
                  </a:lnTo>
                  <a:lnTo>
                    <a:pt x="68199" y="1482852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8542" y="2757677"/>
              <a:ext cx="4808220" cy="67208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88542" y="2757677"/>
              <a:ext cx="4808220" cy="672465"/>
            </a:xfrm>
            <a:custGeom>
              <a:avLst/>
              <a:gdLst/>
              <a:ahLst/>
              <a:cxnLst/>
              <a:rect l="l" t="t" r="r" b="b"/>
              <a:pathLst>
                <a:path w="4808220" h="672464">
                  <a:moveTo>
                    <a:pt x="0" y="112013"/>
                  </a:moveTo>
                  <a:lnTo>
                    <a:pt x="8804" y="68419"/>
                  </a:lnTo>
                  <a:lnTo>
                    <a:pt x="32813" y="32813"/>
                  </a:lnTo>
                  <a:lnTo>
                    <a:pt x="68419" y="8804"/>
                  </a:lnTo>
                  <a:lnTo>
                    <a:pt x="112014" y="0"/>
                  </a:lnTo>
                  <a:lnTo>
                    <a:pt x="4696206" y="0"/>
                  </a:lnTo>
                  <a:lnTo>
                    <a:pt x="4739800" y="8804"/>
                  </a:lnTo>
                  <a:lnTo>
                    <a:pt x="4775406" y="32813"/>
                  </a:lnTo>
                  <a:lnTo>
                    <a:pt x="4799415" y="68419"/>
                  </a:lnTo>
                  <a:lnTo>
                    <a:pt x="4808220" y="112013"/>
                  </a:lnTo>
                  <a:lnTo>
                    <a:pt x="4808220" y="560070"/>
                  </a:lnTo>
                  <a:lnTo>
                    <a:pt x="4799415" y="603664"/>
                  </a:lnTo>
                  <a:lnTo>
                    <a:pt x="4775406" y="639270"/>
                  </a:lnTo>
                  <a:lnTo>
                    <a:pt x="4739800" y="663279"/>
                  </a:lnTo>
                  <a:lnTo>
                    <a:pt x="4696206" y="672084"/>
                  </a:lnTo>
                  <a:lnTo>
                    <a:pt x="112014" y="672084"/>
                  </a:lnTo>
                  <a:lnTo>
                    <a:pt x="68419" y="663279"/>
                  </a:lnTo>
                  <a:lnTo>
                    <a:pt x="32813" y="639270"/>
                  </a:lnTo>
                  <a:lnTo>
                    <a:pt x="8804" y="603664"/>
                  </a:lnTo>
                  <a:lnTo>
                    <a:pt x="0" y="560070"/>
                  </a:lnTo>
                  <a:lnTo>
                    <a:pt x="0" y="112013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543303" y="2896615"/>
            <a:ext cx="42976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1270" marR="5080" indent="-125920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İŞLEM</a:t>
            </a:r>
            <a:r>
              <a:rPr sz="12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YAPILACAK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PERSONELİN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T.C.</a:t>
            </a:r>
            <a:r>
              <a:rPr sz="12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KİMLİK</a:t>
            </a:r>
            <a:r>
              <a:rPr sz="12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NUMARASI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İLE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ARAMA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 YAPILARAK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72</a:t>
            </a:fld>
            <a:endParaRPr spc="-25"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HİTAP</a:t>
            </a:r>
            <a:r>
              <a:rPr spc="-65" dirty="0"/>
              <a:t> </a:t>
            </a:r>
            <a:r>
              <a:rPr spc="-10" dirty="0"/>
              <a:t>ÖZLÜK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4000" y="709993"/>
            <a:ext cx="12200890" cy="5715635"/>
            <a:chOff x="-4000" y="709993"/>
            <a:chExt cx="12200890" cy="57156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19327"/>
              <a:ext cx="12192000" cy="56967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14755"/>
              <a:ext cx="12191365" cy="5706110"/>
            </a:xfrm>
            <a:custGeom>
              <a:avLst/>
              <a:gdLst/>
              <a:ahLst/>
              <a:cxnLst/>
              <a:rect l="l" t="t" r="r" b="b"/>
              <a:pathLst>
                <a:path w="12191365" h="5706110">
                  <a:moveTo>
                    <a:pt x="0" y="5705856"/>
                  </a:moveTo>
                  <a:lnTo>
                    <a:pt x="12191238" y="5705856"/>
                  </a:lnTo>
                </a:path>
                <a:path w="12191365" h="5706110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700777" y="1376933"/>
              <a:ext cx="304800" cy="99060"/>
            </a:xfrm>
            <a:custGeom>
              <a:avLst/>
              <a:gdLst/>
              <a:ahLst/>
              <a:cxnLst/>
              <a:rect l="l" t="t" r="r" b="b"/>
              <a:pathLst>
                <a:path w="304800" h="99059">
                  <a:moveTo>
                    <a:pt x="152400" y="0"/>
                  </a:moveTo>
                  <a:lnTo>
                    <a:pt x="93065" y="3899"/>
                  </a:lnTo>
                  <a:lnTo>
                    <a:pt x="44624" y="14525"/>
                  </a:lnTo>
                  <a:lnTo>
                    <a:pt x="11971" y="30271"/>
                  </a:lnTo>
                  <a:lnTo>
                    <a:pt x="0" y="49529"/>
                  </a:lnTo>
                  <a:lnTo>
                    <a:pt x="11971" y="68788"/>
                  </a:lnTo>
                  <a:lnTo>
                    <a:pt x="44624" y="84534"/>
                  </a:lnTo>
                  <a:lnTo>
                    <a:pt x="93065" y="95160"/>
                  </a:lnTo>
                  <a:lnTo>
                    <a:pt x="152400" y="99060"/>
                  </a:lnTo>
                  <a:lnTo>
                    <a:pt x="211734" y="95160"/>
                  </a:lnTo>
                  <a:lnTo>
                    <a:pt x="260175" y="84534"/>
                  </a:lnTo>
                  <a:lnTo>
                    <a:pt x="292828" y="68788"/>
                  </a:lnTo>
                  <a:lnTo>
                    <a:pt x="304800" y="49529"/>
                  </a:lnTo>
                  <a:lnTo>
                    <a:pt x="292828" y="30271"/>
                  </a:lnTo>
                  <a:lnTo>
                    <a:pt x="260175" y="14525"/>
                  </a:lnTo>
                  <a:lnTo>
                    <a:pt x="211734" y="389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00777" y="1376933"/>
              <a:ext cx="304800" cy="99060"/>
            </a:xfrm>
            <a:custGeom>
              <a:avLst/>
              <a:gdLst/>
              <a:ahLst/>
              <a:cxnLst/>
              <a:rect l="l" t="t" r="r" b="b"/>
              <a:pathLst>
                <a:path w="304800" h="99059">
                  <a:moveTo>
                    <a:pt x="0" y="49529"/>
                  </a:moveTo>
                  <a:lnTo>
                    <a:pt x="11971" y="30271"/>
                  </a:lnTo>
                  <a:lnTo>
                    <a:pt x="44624" y="14525"/>
                  </a:lnTo>
                  <a:lnTo>
                    <a:pt x="93065" y="3899"/>
                  </a:lnTo>
                  <a:lnTo>
                    <a:pt x="152400" y="0"/>
                  </a:lnTo>
                  <a:lnTo>
                    <a:pt x="211734" y="3899"/>
                  </a:lnTo>
                  <a:lnTo>
                    <a:pt x="260175" y="14525"/>
                  </a:lnTo>
                  <a:lnTo>
                    <a:pt x="292828" y="30271"/>
                  </a:lnTo>
                  <a:lnTo>
                    <a:pt x="304800" y="49529"/>
                  </a:lnTo>
                  <a:lnTo>
                    <a:pt x="292828" y="68788"/>
                  </a:lnTo>
                  <a:lnTo>
                    <a:pt x="260175" y="84534"/>
                  </a:lnTo>
                  <a:lnTo>
                    <a:pt x="211734" y="95160"/>
                  </a:lnTo>
                  <a:lnTo>
                    <a:pt x="152400" y="99060"/>
                  </a:lnTo>
                  <a:lnTo>
                    <a:pt x="93065" y="95160"/>
                  </a:lnTo>
                  <a:lnTo>
                    <a:pt x="44624" y="84534"/>
                  </a:lnTo>
                  <a:lnTo>
                    <a:pt x="11971" y="68788"/>
                  </a:lnTo>
                  <a:lnTo>
                    <a:pt x="0" y="49529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5359" y="2101595"/>
              <a:ext cx="233171" cy="7162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5359" y="2455163"/>
              <a:ext cx="233171" cy="7162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7546" y="2881122"/>
              <a:ext cx="2575560" cy="748283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77546" y="2881122"/>
              <a:ext cx="2575560" cy="748665"/>
            </a:xfrm>
            <a:custGeom>
              <a:avLst/>
              <a:gdLst/>
              <a:ahLst/>
              <a:cxnLst/>
              <a:rect l="l" t="t" r="r" b="b"/>
              <a:pathLst>
                <a:path w="2575560" h="748664">
                  <a:moveTo>
                    <a:pt x="0" y="124713"/>
                  </a:moveTo>
                  <a:lnTo>
                    <a:pt x="9801" y="76188"/>
                  </a:lnTo>
                  <a:lnTo>
                    <a:pt x="36529" y="36544"/>
                  </a:lnTo>
                  <a:lnTo>
                    <a:pt x="76172" y="9806"/>
                  </a:lnTo>
                  <a:lnTo>
                    <a:pt x="124714" y="0"/>
                  </a:lnTo>
                  <a:lnTo>
                    <a:pt x="2450846" y="0"/>
                  </a:lnTo>
                  <a:lnTo>
                    <a:pt x="2499371" y="9806"/>
                  </a:lnTo>
                  <a:lnTo>
                    <a:pt x="2539015" y="36544"/>
                  </a:lnTo>
                  <a:lnTo>
                    <a:pt x="2565753" y="76188"/>
                  </a:lnTo>
                  <a:lnTo>
                    <a:pt x="2575560" y="124713"/>
                  </a:lnTo>
                  <a:lnTo>
                    <a:pt x="2575560" y="623569"/>
                  </a:lnTo>
                  <a:lnTo>
                    <a:pt x="2565753" y="672095"/>
                  </a:lnTo>
                  <a:lnTo>
                    <a:pt x="2539015" y="711739"/>
                  </a:lnTo>
                  <a:lnTo>
                    <a:pt x="2499371" y="738477"/>
                  </a:lnTo>
                  <a:lnTo>
                    <a:pt x="2450846" y="748283"/>
                  </a:lnTo>
                  <a:lnTo>
                    <a:pt x="124714" y="748283"/>
                  </a:lnTo>
                  <a:lnTo>
                    <a:pt x="76172" y="738477"/>
                  </a:lnTo>
                  <a:lnTo>
                    <a:pt x="36529" y="711739"/>
                  </a:lnTo>
                  <a:lnTo>
                    <a:pt x="9801" y="672095"/>
                  </a:lnTo>
                  <a:lnTo>
                    <a:pt x="0" y="623569"/>
                  </a:lnTo>
                  <a:lnTo>
                    <a:pt x="0" y="124713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46049" y="3058159"/>
            <a:ext cx="2239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352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İLGİLİN</a:t>
            </a:r>
            <a:r>
              <a:rPr sz="1200" spc="-10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HİTAP</a:t>
            </a:r>
            <a:r>
              <a:rPr sz="12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</a:rPr>
              <a:t>ÖZLÜK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SAYFASINA</a:t>
            </a:r>
            <a:r>
              <a:rPr sz="1200" spc="-10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ULAŞILACAKTIR.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049267" y="1363980"/>
            <a:ext cx="1022985" cy="4864735"/>
            <a:chOff x="4049267" y="1363980"/>
            <a:chExt cx="1022985" cy="4864735"/>
          </a:xfrm>
        </p:grpSpPr>
        <p:sp>
          <p:nvSpPr>
            <p:cNvPr id="14" name="object 14"/>
            <p:cNvSpPr/>
            <p:nvPr/>
          </p:nvSpPr>
          <p:spPr>
            <a:xfrm>
              <a:off x="4062221" y="1376934"/>
              <a:ext cx="451484" cy="4838700"/>
            </a:xfrm>
            <a:custGeom>
              <a:avLst/>
              <a:gdLst/>
              <a:ahLst/>
              <a:cxnLst/>
              <a:rect l="l" t="t" r="r" b="b"/>
              <a:pathLst>
                <a:path w="451485" h="4838700">
                  <a:moveTo>
                    <a:pt x="225551" y="0"/>
                  </a:moveTo>
                  <a:lnTo>
                    <a:pt x="225551" y="1209675"/>
                  </a:lnTo>
                  <a:lnTo>
                    <a:pt x="0" y="1209675"/>
                  </a:lnTo>
                  <a:lnTo>
                    <a:pt x="0" y="3629025"/>
                  </a:lnTo>
                  <a:lnTo>
                    <a:pt x="225551" y="3629025"/>
                  </a:lnTo>
                  <a:lnTo>
                    <a:pt x="225551" y="4838700"/>
                  </a:lnTo>
                  <a:lnTo>
                    <a:pt x="451103" y="2419349"/>
                  </a:lnTo>
                  <a:lnTo>
                    <a:pt x="225551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062221" y="1376934"/>
              <a:ext cx="451484" cy="4838700"/>
            </a:xfrm>
            <a:custGeom>
              <a:avLst/>
              <a:gdLst/>
              <a:ahLst/>
              <a:cxnLst/>
              <a:rect l="l" t="t" r="r" b="b"/>
              <a:pathLst>
                <a:path w="451485" h="4838700">
                  <a:moveTo>
                    <a:pt x="0" y="1209675"/>
                  </a:moveTo>
                  <a:lnTo>
                    <a:pt x="225551" y="1209675"/>
                  </a:lnTo>
                  <a:lnTo>
                    <a:pt x="225551" y="0"/>
                  </a:lnTo>
                  <a:lnTo>
                    <a:pt x="451103" y="2419349"/>
                  </a:lnTo>
                  <a:lnTo>
                    <a:pt x="225551" y="4838700"/>
                  </a:lnTo>
                  <a:lnTo>
                    <a:pt x="225551" y="3629025"/>
                  </a:lnTo>
                  <a:lnTo>
                    <a:pt x="0" y="3629025"/>
                  </a:lnTo>
                  <a:lnTo>
                    <a:pt x="0" y="1209675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754117" y="1806702"/>
              <a:ext cx="304800" cy="45720"/>
            </a:xfrm>
            <a:custGeom>
              <a:avLst/>
              <a:gdLst/>
              <a:ahLst/>
              <a:cxnLst/>
              <a:rect l="l" t="t" r="r" b="b"/>
              <a:pathLst>
                <a:path w="304800" h="45719">
                  <a:moveTo>
                    <a:pt x="152400" y="0"/>
                  </a:moveTo>
                  <a:lnTo>
                    <a:pt x="93065" y="1803"/>
                  </a:lnTo>
                  <a:lnTo>
                    <a:pt x="44624" y="6715"/>
                  </a:lnTo>
                  <a:lnTo>
                    <a:pt x="11971" y="13983"/>
                  </a:lnTo>
                  <a:lnTo>
                    <a:pt x="0" y="22860"/>
                  </a:lnTo>
                  <a:lnTo>
                    <a:pt x="11971" y="31736"/>
                  </a:lnTo>
                  <a:lnTo>
                    <a:pt x="44624" y="39004"/>
                  </a:lnTo>
                  <a:lnTo>
                    <a:pt x="93065" y="43916"/>
                  </a:lnTo>
                  <a:lnTo>
                    <a:pt x="152400" y="45720"/>
                  </a:lnTo>
                  <a:lnTo>
                    <a:pt x="211734" y="43916"/>
                  </a:lnTo>
                  <a:lnTo>
                    <a:pt x="260175" y="39004"/>
                  </a:lnTo>
                  <a:lnTo>
                    <a:pt x="292828" y="31736"/>
                  </a:lnTo>
                  <a:lnTo>
                    <a:pt x="304800" y="22860"/>
                  </a:lnTo>
                  <a:lnTo>
                    <a:pt x="292828" y="13983"/>
                  </a:lnTo>
                  <a:lnTo>
                    <a:pt x="260175" y="6715"/>
                  </a:lnTo>
                  <a:lnTo>
                    <a:pt x="211734" y="1803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754117" y="1806702"/>
              <a:ext cx="304800" cy="45720"/>
            </a:xfrm>
            <a:custGeom>
              <a:avLst/>
              <a:gdLst/>
              <a:ahLst/>
              <a:cxnLst/>
              <a:rect l="l" t="t" r="r" b="b"/>
              <a:pathLst>
                <a:path w="304800" h="45719">
                  <a:moveTo>
                    <a:pt x="0" y="22860"/>
                  </a:moveTo>
                  <a:lnTo>
                    <a:pt x="11971" y="13983"/>
                  </a:lnTo>
                  <a:lnTo>
                    <a:pt x="44624" y="6715"/>
                  </a:lnTo>
                  <a:lnTo>
                    <a:pt x="93065" y="1803"/>
                  </a:lnTo>
                  <a:lnTo>
                    <a:pt x="152400" y="0"/>
                  </a:lnTo>
                  <a:lnTo>
                    <a:pt x="211734" y="1803"/>
                  </a:lnTo>
                  <a:lnTo>
                    <a:pt x="260175" y="6715"/>
                  </a:lnTo>
                  <a:lnTo>
                    <a:pt x="292828" y="13983"/>
                  </a:lnTo>
                  <a:lnTo>
                    <a:pt x="304800" y="22860"/>
                  </a:lnTo>
                  <a:lnTo>
                    <a:pt x="292828" y="31736"/>
                  </a:lnTo>
                  <a:lnTo>
                    <a:pt x="260175" y="39004"/>
                  </a:lnTo>
                  <a:lnTo>
                    <a:pt x="211734" y="43916"/>
                  </a:lnTo>
                  <a:lnTo>
                    <a:pt x="152400" y="45720"/>
                  </a:lnTo>
                  <a:lnTo>
                    <a:pt x="93065" y="43916"/>
                  </a:lnTo>
                  <a:lnTo>
                    <a:pt x="44624" y="39004"/>
                  </a:lnTo>
                  <a:lnTo>
                    <a:pt x="11971" y="31736"/>
                  </a:lnTo>
                  <a:lnTo>
                    <a:pt x="0" y="22860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73</a:t>
            </a:fld>
            <a:endParaRPr spc="-25" dirty="0"/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ÖZLÜK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4000" y="737425"/>
            <a:ext cx="12200890" cy="5721985"/>
            <a:chOff x="-4000" y="737425"/>
            <a:chExt cx="12200890" cy="57219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46759"/>
              <a:ext cx="12192000" cy="570280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42187"/>
              <a:ext cx="12191365" cy="5712460"/>
            </a:xfrm>
            <a:custGeom>
              <a:avLst/>
              <a:gdLst/>
              <a:ahLst/>
              <a:cxnLst/>
              <a:rect l="l" t="t" r="r" b="b"/>
              <a:pathLst>
                <a:path w="12191365" h="5712460">
                  <a:moveTo>
                    <a:pt x="0" y="5711952"/>
                  </a:moveTo>
                  <a:lnTo>
                    <a:pt x="12191238" y="5711952"/>
                  </a:lnTo>
                </a:path>
                <a:path w="12191365" h="5712460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5937" y="4507229"/>
              <a:ext cx="3509772" cy="190347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65937" y="4507229"/>
              <a:ext cx="3510279" cy="1903730"/>
            </a:xfrm>
            <a:custGeom>
              <a:avLst/>
              <a:gdLst/>
              <a:ahLst/>
              <a:cxnLst/>
              <a:rect l="l" t="t" r="r" b="b"/>
              <a:pathLst>
                <a:path w="3510279" h="1903729">
                  <a:moveTo>
                    <a:pt x="0" y="317246"/>
                  </a:moveTo>
                  <a:lnTo>
                    <a:pt x="3439" y="270354"/>
                  </a:lnTo>
                  <a:lnTo>
                    <a:pt x="13432" y="225602"/>
                  </a:lnTo>
                  <a:lnTo>
                    <a:pt x="29486" y="183481"/>
                  </a:lnTo>
                  <a:lnTo>
                    <a:pt x="51111" y="144480"/>
                  </a:lnTo>
                  <a:lnTo>
                    <a:pt x="77816" y="109089"/>
                  </a:lnTo>
                  <a:lnTo>
                    <a:pt x="109111" y="77798"/>
                  </a:lnTo>
                  <a:lnTo>
                    <a:pt x="144505" y="51097"/>
                  </a:lnTo>
                  <a:lnTo>
                    <a:pt x="183508" y="29477"/>
                  </a:lnTo>
                  <a:lnTo>
                    <a:pt x="225628" y="13427"/>
                  </a:lnTo>
                  <a:lnTo>
                    <a:pt x="270375" y="3438"/>
                  </a:lnTo>
                  <a:lnTo>
                    <a:pt x="317258" y="0"/>
                  </a:lnTo>
                  <a:lnTo>
                    <a:pt x="3192526" y="0"/>
                  </a:lnTo>
                  <a:lnTo>
                    <a:pt x="3239417" y="3438"/>
                  </a:lnTo>
                  <a:lnTo>
                    <a:pt x="3284169" y="13427"/>
                  </a:lnTo>
                  <a:lnTo>
                    <a:pt x="3326290" y="29477"/>
                  </a:lnTo>
                  <a:lnTo>
                    <a:pt x="3365291" y="51097"/>
                  </a:lnTo>
                  <a:lnTo>
                    <a:pt x="3400682" y="77798"/>
                  </a:lnTo>
                  <a:lnTo>
                    <a:pt x="3431973" y="109089"/>
                  </a:lnTo>
                  <a:lnTo>
                    <a:pt x="3458674" y="144480"/>
                  </a:lnTo>
                  <a:lnTo>
                    <a:pt x="3480294" y="183481"/>
                  </a:lnTo>
                  <a:lnTo>
                    <a:pt x="3496344" y="225602"/>
                  </a:lnTo>
                  <a:lnTo>
                    <a:pt x="3506333" y="270354"/>
                  </a:lnTo>
                  <a:lnTo>
                    <a:pt x="3509772" y="317246"/>
                  </a:lnTo>
                  <a:lnTo>
                    <a:pt x="3509772" y="1586217"/>
                  </a:lnTo>
                  <a:lnTo>
                    <a:pt x="3506333" y="1633100"/>
                  </a:lnTo>
                  <a:lnTo>
                    <a:pt x="3496344" y="1677847"/>
                  </a:lnTo>
                  <a:lnTo>
                    <a:pt x="3480294" y="1719967"/>
                  </a:lnTo>
                  <a:lnTo>
                    <a:pt x="3458674" y="1758970"/>
                  </a:lnTo>
                  <a:lnTo>
                    <a:pt x="3431973" y="1794364"/>
                  </a:lnTo>
                  <a:lnTo>
                    <a:pt x="3400682" y="1825659"/>
                  </a:lnTo>
                  <a:lnTo>
                    <a:pt x="3365291" y="1852364"/>
                  </a:lnTo>
                  <a:lnTo>
                    <a:pt x="3326290" y="1873989"/>
                  </a:lnTo>
                  <a:lnTo>
                    <a:pt x="3284169" y="1890043"/>
                  </a:lnTo>
                  <a:lnTo>
                    <a:pt x="3239417" y="1900036"/>
                  </a:lnTo>
                  <a:lnTo>
                    <a:pt x="3192526" y="1903476"/>
                  </a:lnTo>
                  <a:lnTo>
                    <a:pt x="317258" y="1903476"/>
                  </a:lnTo>
                  <a:lnTo>
                    <a:pt x="270375" y="1900036"/>
                  </a:lnTo>
                  <a:lnTo>
                    <a:pt x="225628" y="1890043"/>
                  </a:lnTo>
                  <a:lnTo>
                    <a:pt x="183508" y="1873989"/>
                  </a:lnTo>
                  <a:lnTo>
                    <a:pt x="144505" y="1852364"/>
                  </a:lnTo>
                  <a:lnTo>
                    <a:pt x="109111" y="1825659"/>
                  </a:lnTo>
                  <a:lnTo>
                    <a:pt x="77816" y="1794364"/>
                  </a:lnTo>
                  <a:lnTo>
                    <a:pt x="51111" y="1758970"/>
                  </a:lnTo>
                  <a:lnTo>
                    <a:pt x="29486" y="1719967"/>
                  </a:lnTo>
                  <a:lnTo>
                    <a:pt x="13432" y="1677847"/>
                  </a:lnTo>
                  <a:lnTo>
                    <a:pt x="3439" y="1633100"/>
                  </a:lnTo>
                  <a:lnTo>
                    <a:pt x="0" y="1586217"/>
                  </a:lnTo>
                  <a:lnTo>
                    <a:pt x="0" y="317246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80466" y="4530597"/>
            <a:ext cx="3080385" cy="185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-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KAYITLI</a:t>
            </a:r>
            <a:r>
              <a:rPr sz="12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OLAN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(06\05\2015)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MEMURİYETE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İLK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BAŞLAMA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TARİHİNİN,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DEĞİŞTİRİLEREK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EKİM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2008</a:t>
            </a:r>
            <a:r>
              <a:rPr sz="12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ÖNCESİ</a:t>
            </a:r>
            <a:endParaRPr sz="1200">
              <a:latin typeface="Verdana"/>
              <a:cs typeface="Verdana"/>
            </a:endParaRPr>
          </a:p>
          <a:p>
            <a:pPr marL="70485" marR="64769" algn="ctr">
              <a:lnSpc>
                <a:spcPct val="100000"/>
              </a:lnSpc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OLMASI</a:t>
            </a:r>
            <a:r>
              <a:rPr sz="12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VEYA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EKİM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2008</a:t>
            </a:r>
            <a:r>
              <a:rPr sz="12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ÖNCE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</a:rPr>
              <a:t>OLAN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MEMURİYETE</a:t>
            </a:r>
            <a:r>
              <a:rPr sz="1200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BAŞLAMA</a:t>
            </a:r>
            <a:r>
              <a:rPr sz="12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TARİHİNİN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DEĞİŞTİRİLMESİ</a:t>
            </a:r>
            <a:r>
              <a:rPr sz="1200" spc="-9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SONRASINDA</a:t>
            </a:r>
            <a:r>
              <a:rPr sz="1200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</a:rPr>
              <a:t>EKİM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2008</a:t>
            </a:r>
            <a:r>
              <a:rPr sz="12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SONRASI</a:t>
            </a:r>
            <a:r>
              <a:rPr sz="12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OLMASI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HALİNDE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BU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TARİHİN</a:t>
            </a:r>
            <a:r>
              <a:rPr sz="12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GÜNCELLENMESİ</a:t>
            </a:r>
            <a:r>
              <a:rPr sz="12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VE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HİZMET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CETVELİ</a:t>
            </a:r>
            <a:r>
              <a:rPr sz="12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KAYDININ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AKTARIMI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BU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SAYFADAN</a:t>
            </a:r>
            <a:r>
              <a:rPr sz="1200" spc="-10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YAPILIR.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550797" y="1630045"/>
            <a:ext cx="2378075" cy="2849880"/>
            <a:chOff x="1550797" y="1630045"/>
            <a:chExt cx="2378075" cy="2849880"/>
          </a:xfrm>
        </p:grpSpPr>
        <p:sp>
          <p:nvSpPr>
            <p:cNvPr id="10" name="object 10"/>
            <p:cNvSpPr/>
            <p:nvPr/>
          </p:nvSpPr>
          <p:spPr>
            <a:xfrm>
              <a:off x="1563497" y="1642745"/>
              <a:ext cx="2352675" cy="2824480"/>
            </a:xfrm>
            <a:custGeom>
              <a:avLst/>
              <a:gdLst/>
              <a:ahLst/>
              <a:cxnLst/>
              <a:rect l="l" t="t" r="r" b="b"/>
              <a:pathLst>
                <a:path w="2352675" h="2824479">
                  <a:moveTo>
                    <a:pt x="2343530" y="0"/>
                  </a:moveTo>
                  <a:lnTo>
                    <a:pt x="2247391" y="9016"/>
                  </a:lnTo>
                  <a:lnTo>
                    <a:pt x="2273680" y="30860"/>
                  </a:lnTo>
                  <a:lnTo>
                    <a:pt x="0" y="2780410"/>
                  </a:lnTo>
                  <a:lnTo>
                    <a:pt x="52578" y="2823972"/>
                  </a:lnTo>
                  <a:lnTo>
                    <a:pt x="2326386" y="74294"/>
                  </a:lnTo>
                  <a:lnTo>
                    <a:pt x="2352675" y="96012"/>
                  </a:lnTo>
                  <a:lnTo>
                    <a:pt x="2343530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63497" y="1642745"/>
              <a:ext cx="2352675" cy="2824480"/>
            </a:xfrm>
            <a:custGeom>
              <a:avLst/>
              <a:gdLst/>
              <a:ahLst/>
              <a:cxnLst/>
              <a:rect l="l" t="t" r="r" b="b"/>
              <a:pathLst>
                <a:path w="2352675" h="2824479">
                  <a:moveTo>
                    <a:pt x="0" y="2780410"/>
                  </a:moveTo>
                  <a:lnTo>
                    <a:pt x="2273680" y="30860"/>
                  </a:lnTo>
                  <a:lnTo>
                    <a:pt x="2247391" y="9016"/>
                  </a:lnTo>
                  <a:lnTo>
                    <a:pt x="2343530" y="0"/>
                  </a:lnTo>
                  <a:lnTo>
                    <a:pt x="2352675" y="96012"/>
                  </a:lnTo>
                  <a:lnTo>
                    <a:pt x="2326386" y="74294"/>
                  </a:lnTo>
                  <a:lnTo>
                    <a:pt x="52578" y="2823972"/>
                  </a:lnTo>
                  <a:lnTo>
                    <a:pt x="0" y="2780410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74</a:t>
            </a:fld>
            <a:endParaRPr spc="-25"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000" y="737425"/>
            <a:ext cx="12200890" cy="5791835"/>
            <a:chOff x="-4000" y="737425"/>
            <a:chExt cx="12200890" cy="57918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46759"/>
              <a:ext cx="12192000" cy="574548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" y="742187"/>
              <a:ext cx="12191365" cy="5755005"/>
            </a:xfrm>
            <a:custGeom>
              <a:avLst/>
              <a:gdLst/>
              <a:ahLst/>
              <a:cxnLst/>
              <a:rect l="l" t="t" r="r" b="b"/>
              <a:pathLst>
                <a:path w="12191365" h="5755005">
                  <a:moveTo>
                    <a:pt x="0" y="5754624"/>
                  </a:moveTo>
                  <a:lnTo>
                    <a:pt x="12191238" y="5754624"/>
                  </a:lnTo>
                </a:path>
                <a:path w="12191365" h="5755005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430017" y="4543805"/>
              <a:ext cx="1268095" cy="205740"/>
            </a:xfrm>
            <a:custGeom>
              <a:avLst/>
              <a:gdLst/>
              <a:ahLst/>
              <a:cxnLst/>
              <a:rect l="l" t="t" r="r" b="b"/>
              <a:pathLst>
                <a:path w="1268095" h="205739">
                  <a:moveTo>
                    <a:pt x="1165097" y="0"/>
                  </a:moveTo>
                  <a:lnTo>
                    <a:pt x="1165097" y="51435"/>
                  </a:lnTo>
                  <a:lnTo>
                    <a:pt x="0" y="51435"/>
                  </a:lnTo>
                  <a:lnTo>
                    <a:pt x="0" y="154305"/>
                  </a:lnTo>
                  <a:lnTo>
                    <a:pt x="1165097" y="154305"/>
                  </a:lnTo>
                  <a:lnTo>
                    <a:pt x="1165097" y="205740"/>
                  </a:lnTo>
                  <a:lnTo>
                    <a:pt x="1267968" y="102870"/>
                  </a:lnTo>
                  <a:lnTo>
                    <a:pt x="1165097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30017" y="4543805"/>
              <a:ext cx="1268095" cy="205740"/>
            </a:xfrm>
            <a:custGeom>
              <a:avLst/>
              <a:gdLst/>
              <a:ahLst/>
              <a:cxnLst/>
              <a:rect l="l" t="t" r="r" b="b"/>
              <a:pathLst>
                <a:path w="1268095" h="205739">
                  <a:moveTo>
                    <a:pt x="0" y="51435"/>
                  </a:moveTo>
                  <a:lnTo>
                    <a:pt x="1165097" y="51435"/>
                  </a:lnTo>
                  <a:lnTo>
                    <a:pt x="1165097" y="0"/>
                  </a:lnTo>
                  <a:lnTo>
                    <a:pt x="1267968" y="102870"/>
                  </a:lnTo>
                  <a:lnTo>
                    <a:pt x="1165097" y="205740"/>
                  </a:lnTo>
                  <a:lnTo>
                    <a:pt x="1165097" y="154305"/>
                  </a:lnTo>
                  <a:lnTo>
                    <a:pt x="0" y="154305"/>
                  </a:lnTo>
                  <a:lnTo>
                    <a:pt x="0" y="51435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919209" y="3678173"/>
              <a:ext cx="245745" cy="688975"/>
            </a:xfrm>
            <a:custGeom>
              <a:avLst/>
              <a:gdLst/>
              <a:ahLst/>
              <a:cxnLst/>
              <a:rect l="l" t="t" r="r" b="b"/>
              <a:pathLst>
                <a:path w="245745" h="688975">
                  <a:moveTo>
                    <a:pt x="184023" y="0"/>
                  </a:moveTo>
                  <a:lnTo>
                    <a:pt x="61341" y="0"/>
                  </a:lnTo>
                  <a:lnTo>
                    <a:pt x="61341" y="566165"/>
                  </a:lnTo>
                  <a:lnTo>
                    <a:pt x="0" y="566165"/>
                  </a:lnTo>
                  <a:lnTo>
                    <a:pt x="122682" y="688848"/>
                  </a:lnTo>
                  <a:lnTo>
                    <a:pt x="245364" y="566165"/>
                  </a:lnTo>
                  <a:lnTo>
                    <a:pt x="184023" y="566165"/>
                  </a:lnTo>
                  <a:lnTo>
                    <a:pt x="184023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919209" y="3678173"/>
              <a:ext cx="245745" cy="688975"/>
            </a:xfrm>
            <a:custGeom>
              <a:avLst/>
              <a:gdLst/>
              <a:ahLst/>
              <a:cxnLst/>
              <a:rect l="l" t="t" r="r" b="b"/>
              <a:pathLst>
                <a:path w="245745" h="688975">
                  <a:moveTo>
                    <a:pt x="0" y="566165"/>
                  </a:moveTo>
                  <a:lnTo>
                    <a:pt x="61341" y="566165"/>
                  </a:lnTo>
                  <a:lnTo>
                    <a:pt x="61341" y="0"/>
                  </a:lnTo>
                  <a:lnTo>
                    <a:pt x="184023" y="0"/>
                  </a:lnTo>
                  <a:lnTo>
                    <a:pt x="184023" y="566165"/>
                  </a:lnTo>
                  <a:lnTo>
                    <a:pt x="245364" y="566165"/>
                  </a:lnTo>
                  <a:lnTo>
                    <a:pt x="122682" y="688848"/>
                  </a:lnTo>
                  <a:lnTo>
                    <a:pt x="0" y="566165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064001" y="1642109"/>
              <a:ext cx="711835" cy="207645"/>
            </a:xfrm>
            <a:custGeom>
              <a:avLst/>
              <a:gdLst/>
              <a:ahLst/>
              <a:cxnLst/>
              <a:rect l="l" t="t" r="r" b="b"/>
              <a:pathLst>
                <a:path w="711835" h="207644">
                  <a:moveTo>
                    <a:pt x="608076" y="0"/>
                  </a:moveTo>
                  <a:lnTo>
                    <a:pt x="608076" y="51815"/>
                  </a:lnTo>
                  <a:lnTo>
                    <a:pt x="0" y="51815"/>
                  </a:lnTo>
                  <a:lnTo>
                    <a:pt x="0" y="155448"/>
                  </a:lnTo>
                  <a:lnTo>
                    <a:pt x="608076" y="155448"/>
                  </a:lnTo>
                  <a:lnTo>
                    <a:pt x="608076" y="207263"/>
                  </a:lnTo>
                  <a:lnTo>
                    <a:pt x="711708" y="103631"/>
                  </a:lnTo>
                  <a:lnTo>
                    <a:pt x="608076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64001" y="1642109"/>
              <a:ext cx="711835" cy="207645"/>
            </a:xfrm>
            <a:custGeom>
              <a:avLst/>
              <a:gdLst/>
              <a:ahLst/>
              <a:cxnLst/>
              <a:rect l="l" t="t" r="r" b="b"/>
              <a:pathLst>
                <a:path w="711835" h="207644">
                  <a:moveTo>
                    <a:pt x="0" y="51815"/>
                  </a:moveTo>
                  <a:lnTo>
                    <a:pt x="608076" y="51815"/>
                  </a:lnTo>
                  <a:lnTo>
                    <a:pt x="608076" y="0"/>
                  </a:lnTo>
                  <a:lnTo>
                    <a:pt x="711708" y="103631"/>
                  </a:lnTo>
                  <a:lnTo>
                    <a:pt x="608076" y="207263"/>
                  </a:lnTo>
                  <a:lnTo>
                    <a:pt x="608076" y="155448"/>
                  </a:lnTo>
                  <a:lnTo>
                    <a:pt x="0" y="155448"/>
                  </a:lnTo>
                  <a:lnTo>
                    <a:pt x="0" y="51815"/>
                  </a:lnTo>
                  <a:close/>
                </a:path>
              </a:pathLst>
            </a:custGeom>
            <a:ln w="2590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6745" y="1966721"/>
              <a:ext cx="2221991" cy="46329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396745" y="1966721"/>
              <a:ext cx="2222500" cy="463550"/>
            </a:xfrm>
            <a:custGeom>
              <a:avLst/>
              <a:gdLst/>
              <a:ahLst/>
              <a:cxnLst/>
              <a:rect l="l" t="t" r="r" b="b"/>
              <a:pathLst>
                <a:path w="2222500" h="463550">
                  <a:moveTo>
                    <a:pt x="0" y="77215"/>
                  </a:moveTo>
                  <a:lnTo>
                    <a:pt x="6064" y="47148"/>
                  </a:lnTo>
                  <a:lnTo>
                    <a:pt x="22606" y="22605"/>
                  </a:lnTo>
                  <a:lnTo>
                    <a:pt x="47148" y="6064"/>
                  </a:lnTo>
                  <a:lnTo>
                    <a:pt x="77215" y="0"/>
                  </a:lnTo>
                  <a:lnTo>
                    <a:pt x="2144776" y="0"/>
                  </a:lnTo>
                  <a:lnTo>
                    <a:pt x="2174843" y="6064"/>
                  </a:lnTo>
                  <a:lnTo>
                    <a:pt x="2199386" y="22606"/>
                  </a:lnTo>
                  <a:lnTo>
                    <a:pt x="2215927" y="47148"/>
                  </a:lnTo>
                  <a:lnTo>
                    <a:pt x="2221991" y="77215"/>
                  </a:lnTo>
                  <a:lnTo>
                    <a:pt x="2221991" y="386079"/>
                  </a:lnTo>
                  <a:lnTo>
                    <a:pt x="2215927" y="416147"/>
                  </a:lnTo>
                  <a:lnTo>
                    <a:pt x="2199385" y="440689"/>
                  </a:lnTo>
                  <a:lnTo>
                    <a:pt x="2174843" y="457231"/>
                  </a:lnTo>
                  <a:lnTo>
                    <a:pt x="2144776" y="463295"/>
                  </a:lnTo>
                  <a:lnTo>
                    <a:pt x="77215" y="463295"/>
                  </a:lnTo>
                  <a:lnTo>
                    <a:pt x="47148" y="457231"/>
                  </a:lnTo>
                  <a:lnTo>
                    <a:pt x="22605" y="440689"/>
                  </a:lnTo>
                  <a:lnTo>
                    <a:pt x="6064" y="416147"/>
                  </a:lnTo>
                  <a:lnTo>
                    <a:pt x="0" y="386079"/>
                  </a:lnTo>
                  <a:lnTo>
                    <a:pt x="0" y="77215"/>
                  </a:lnTo>
                  <a:close/>
                </a:path>
              </a:pathLst>
            </a:custGeom>
            <a:ln w="25907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ÖZLÜK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513077" y="2001139"/>
            <a:ext cx="1987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1)TARİH</a:t>
            </a:r>
            <a:r>
              <a:rPr sz="1200" spc="-8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DEĞİŞİKLİĞİ</a:t>
            </a:r>
            <a:r>
              <a:rPr sz="1200" spc="-10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endParaRPr sz="1200">
              <a:latin typeface="Verdana"/>
              <a:cs typeface="Verdana"/>
            </a:endParaRPr>
          </a:p>
          <a:p>
            <a:pPr marL="635" algn="ctr">
              <a:lnSpc>
                <a:spcPct val="100000"/>
              </a:lnSpc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ALANDAN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YAPILIR.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594733" y="1635760"/>
            <a:ext cx="7136130" cy="2477770"/>
            <a:chOff x="4594733" y="1635760"/>
            <a:chExt cx="7136130" cy="2477770"/>
          </a:xfrm>
        </p:grpSpPr>
        <p:sp>
          <p:nvSpPr>
            <p:cNvPr id="16" name="object 16"/>
            <p:cNvSpPr/>
            <p:nvPr/>
          </p:nvSpPr>
          <p:spPr>
            <a:xfrm>
              <a:off x="4594733" y="1635760"/>
              <a:ext cx="3988435" cy="2247900"/>
            </a:xfrm>
            <a:custGeom>
              <a:avLst/>
              <a:gdLst/>
              <a:ahLst/>
              <a:cxnLst/>
              <a:rect l="l" t="t" r="r" b="b"/>
              <a:pathLst>
                <a:path w="3988434" h="2247900">
                  <a:moveTo>
                    <a:pt x="3918705" y="2215518"/>
                  </a:moveTo>
                  <a:lnTo>
                    <a:pt x="3903091" y="2243201"/>
                  </a:lnTo>
                  <a:lnTo>
                    <a:pt x="3988181" y="2247391"/>
                  </a:lnTo>
                  <a:lnTo>
                    <a:pt x="3970878" y="2221738"/>
                  </a:lnTo>
                  <a:lnTo>
                    <a:pt x="3929761" y="2221738"/>
                  </a:lnTo>
                  <a:lnTo>
                    <a:pt x="3918705" y="2215518"/>
                  </a:lnTo>
                  <a:close/>
                </a:path>
                <a:path w="3988434" h="2247900">
                  <a:moveTo>
                    <a:pt x="3924935" y="2204473"/>
                  </a:moveTo>
                  <a:lnTo>
                    <a:pt x="3918705" y="2215518"/>
                  </a:lnTo>
                  <a:lnTo>
                    <a:pt x="3929761" y="2221738"/>
                  </a:lnTo>
                  <a:lnTo>
                    <a:pt x="3935984" y="2210689"/>
                  </a:lnTo>
                  <a:lnTo>
                    <a:pt x="3924935" y="2204473"/>
                  </a:lnTo>
                  <a:close/>
                </a:path>
                <a:path w="3988434" h="2247900">
                  <a:moveTo>
                    <a:pt x="3940556" y="2176779"/>
                  </a:moveTo>
                  <a:lnTo>
                    <a:pt x="3924935" y="2204473"/>
                  </a:lnTo>
                  <a:lnTo>
                    <a:pt x="3935984" y="2210689"/>
                  </a:lnTo>
                  <a:lnTo>
                    <a:pt x="3929761" y="2221738"/>
                  </a:lnTo>
                  <a:lnTo>
                    <a:pt x="3970878" y="2221738"/>
                  </a:lnTo>
                  <a:lnTo>
                    <a:pt x="3940556" y="2176779"/>
                  </a:lnTo>
                  <a:close/>
                </a:path>
                <a:path w="3988434" h="2247900">
                  <a:moveTo>
                    <a:pt x="6350" y="0"/>
                  </a:moveTo>
                  <a:lnTo>
                    <a:pt x="0" y="11175"/>
                  </a:lnTo>
                  <a:lnTo>
                    <a:pt x="3918705" y="2215518"/>
                  </a:lnTo>
                  <a:lnTo>
                    <a:pt x="3924935" y="2204473"/>
                  </a:lnTo>
                  <a:lnTo>
                    <a:pt x="63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98329" y="3678174"/>
              <a:ext cx="2218944" cy="422148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498329" y="3678174"/>
              <a:ext cx="2219325" cy="422275"/>
            </a:xfrm>
            <a:custGeom>
              <a:avLst/>
              <a:gdLst/>
              <a:ahLst/>
              <a:cxnLst/>
              <a:rect l="l" t="t" r="r" b="b"/>
              <a:pathLst>
                <a:path w="2219325" h="422275">
                  <a:moveTo>
                    <a:pt x="0" y="211074"/>
                  </a:moveTo>
                  <a:lnTo>
                    <a:pt x="22539" y="168531"/>
                  </a:lnTo>
                  <a:lnTo>
                    <a:pt x="61232" y="141739"/>
                  </a:lnTo>
                  <a:lnTo>
                    <a:pt x="117317" y="116496"/>
                  </a:lnTo>
                  <a:lnTo>
                    <a:pt x="189472" y="93054"/>
                  </a:lnTo>
                  <a:lnTo>
                    <a:pt x="231163" y="82087"/>
                  </a:lnTo>
                  <a:lnTo>
                    <a:pt x="276375" y="71664"/>
                  </a:lnTo>
                  <a:lnTo>
                    <a:pt x="324945" y="61817"/>
                  </a:lnTo>
                  <a:lnTo>
                    <a:pt x="376706" y="52577"/>
                  </a:lnTo>
                  <a:lnTo>
                    <a:pt x="431493" y="43975"/>
                  </a:lnTo>
                  <a:lnTo>
                    <a:pt x="489142" y="36044"/>
                  </a:lnTo>
                  <a:lnTo>
                    <a:pt x="549486" y="28814"/>
                  </a:lnTo>
                  <a:lnTo>
                    <a:pt x="612361" y="22317"/>
                  </a:lnTo>
                  <a:lnTo>
                    <a:pt x="677602" y="16585"/>
                  </a:lnTo>
                  <a:lnTo>
                    <a:pt x="745043" y="11648"/>
                  </a:lnTo>
                  <a:lnTo>
                    <a:pt x="814519" y="7538"/>
                  </a:lnTo>
                  <a:lnTo>
                    <a:pt x="885865" y="4287"/>
                  </a:lnTo>
                  <a:lnTo>
                    <a:pt x="958916" y="1926"/>
                  </a:lnTo>
                  <a:lnTo>
                    <a:pt x="1033507" y="486"/>
                  </a:lnTo>
                  <a:lnTo>
                    <a:pt x="1109472" y="0"/>
                  </a:lnTo>
                  <a:lnTo>
                    <a:pt x="1185436" y="486"/>
                  </a:lnTo>
                  <a:lnTo>
                    <a:pt x="1260027" y="1926"/>
                  </a:lnTo>
                  <a:lnTo>
                    <a:pt x="1333078" y="4287"/>
                  </a:lnTo>
                  <a:lnTo>
                    <a:pt x="1404424" y="7538"/>
                  </a:lnTo>
                  <a:lnTo>
                    <a:pt x="1473900" y="11648"/>
                  </a:lnTo>
                  <a:lnTo>
                    <a:pt x="1541341" y="16585"/>
                  </a:lnTo>
                  <a:lnTo>
                    <a:pt x="1606582" y="22317"/>
                  </a:lnTo>
                  <a:lnTo>
                    <a:pt x="1669457" y="28814"/>
                  </a:lnTo>
                  <a:lnTo>
                    <a:pt x="1729801" y="36044"/>
                  </a:lnTo>
                  <a:lnTo>
                    <a:pt x="1787450" y="43975"/>
                  </a:lnTo>
                  <a:lnTo>
                    <a:pt x="1842237" y="52577"/>
                  </a:lnTo>
                  <a:lnTo>
                    <a:pt x="1893998" y="61817"/>
                  </a:lnTo>
                  <a:lnTo>
                    <a:pt x="1942568" y="71664"/>
                  </a:lnTo>
                  <a:lnTo>
                    <a:pt x="1987780" y="82087"/>
                  </a:lnTo>
                  <a:lnTo>
                    <a:pt x="2029471" y="93054"/>
                  </a:lnTo>
                  <a:lnTo>
                    <a:pt x="2067475" y="104535"/>
                  </a:lnTo>
                  <a:lnTo>
                    <a:pt x="2131760" y="128908"/>
                  </a:lnTo>
                  <a:lnTo>
                    <a:pt x="2179314" y="154957"/>
                  </a:lnTo>
                  <a:lnTo>
                    <a:pt x="2208816" y="182429"/>
                  </a:lnTo>
                  <a:lnTo>
                    <a:pt x="2218944" y="211074"/>
                  </a:lnTo>
                  <a:lnTo>
                    <a:pt x="2216384" y="225526"/>
                  </a:lnTo>
                  <a:lnTo>
                    <a:pt x="2179314" y="267190"/>
                  </a:lnTo>
                  <a:lnTo>
                    <a:pt x="2131760" y="293239"/>
                  </a:lnTo>
                  <a:lnTo>
                    <a:pt x="2067475" y="317612"/>
                  </a:lnTo>
                  <a:lnTo>
                    <a:pt x="2029471" y="329093"/>
                  </a:lnTo>
                  <a:lnTo>
                    <a:pt x="1987780" y="340060"/>
                  </a:lnTo>
                  <a:lnTo>
                    <a:pt x="1942568" y="350483"/>
                  </a:lnTo>
                  <a:lnTo>
                    <a:pt x="1893998" y="360330"/>
                  </a:lnTo>
                  <a:lnTo>
                    <a:pt x="1842237" y="369570"/>
                  </a:lnTo>
                  <a:lnTo>
                    <a:pt x="1787450" y="378172"/>
                  </a:lnTo>
                  <a:lnTo>
                    <a:pt x="1729801" y="386103"/>
                  </a:lnTo>
                  <a:lnTo>
                    <a:pt x="1669457" y="393333"/>
                  </a:lnTo>
                  <a:lnTo>
                    <a:pt x="1606582" y="399830"/>
                  </a:lnTo>
                  <a:lnTo>
                    <a:pt x="1541341" y="405562"/>
                  </a:lnTo>
                  <a:lnTo>
                    <a:pt x="1473900" y="410499"/>
                  </a:lnTo>
                  <a:lnTo>
                    <a:pt x="1404424" y="414609"/>
                  </a:lnTo>
                  <a:lnTo>
                    <a:pt x="1333078" y="417860"/>
                  </a:lnTo>
                  <a:lnTo>
                    <a:pt x="1260027" y="420221"/>
                  </a:lnTo>
                  <a:lnTo>
                    <a:pt x="1185436" y="421661"/>
                  </a:lnTo>
                  <a:lnTo>
                    <a:pt x="1109472" y="422148"/>
                  </a:lnTo>
                  <a:lnTo>
                    <a:pt x="1033507" y="421661"/>
                  </a:lnTo>
                  <a:lnTo>
                    <a:pt x="958916" y="420221"/>
                  </a:lnTo>
                  <a:lnTo>
                    <a:pt x="885865" y="417860"/>
                  </a:lnTo>
                  <a:lnTo>
                    <a:pt x="814519" y="414609"/>
                  </a:lnTo>
                  <a:lnTo>
                    <a:pt x="745043" y="410499"/>
                  </a:lnTo>
                  <a:lnTo>
                    <a:pt x="677602" y="405562"/>
                  </a:lnTo>
                  <a:lnTo>
                    <a:pt x="612361" y="399830"/>
                  </a:lnTo>
                  <a:lnTo>
                    <a:pt x="549486" y="393333"/>
                  </a:lnTo>
                  <a:lnTo>
                    <a:pt x="489142" y="386103"/>
                  </a:lnTo>
                  <a:lnTo>
                    <a:pt x="431493" y="378172"/>
                  </a:lnTo>
                  <a:lnTo>
                    <a:pt x="376706" y="369570"/>
                  </a:lnTo>
                  <a:lnTo>
                    <a:pt x="324945" y="360330"/>
                  </a:lnTo>
                  <a:lnTo>
                    <a:pt x="276375" y="350483"/>
                  </a:lnTo>
                  <a:lnTo>
                    <a:pt x="231163" y="340060"/>
                  </a:lnTo>
                  <a:lnTo>
                    <a:pt x="189472" y="329093"/>
                  </a:lnTo>
                  <a:lnTo>
                    <a:pt x="151468" y="317612"/>
                  </a:lnTo>
                  <a:lnTo>
                    <a:pt x="87183" y="293239"/>
                  </a:lnTo>
                  <a:lnTo>
                    <a:pt x="39629" y="267190"/>
                  </a:lnTo>
                  <a:lnTo>
                    <a:pt x="10127" y="239718"/>
                  </a:lnTo>
                  <a:lnTo>
                    <a:pt x="0" y="211074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9965817" y="3692397"/>
            <a:ext cx="12846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2)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 GÜNCELLEME</a:t>
            </a:r>
            <a:endParaRPr sz="12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YAPILIR.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88392" y="4221226"/>
            <a:ext cx="9675495" cy="2284730"/>
            <a:chOff x="88392" y="4221226"/>
            <a:chExt cx="9675495" cy="2284730"/>
          </a:xfrm>
        </p:grpSpPr>
        <p:sp>
          <p:nvSpPr>
            <p:cNvPr id="21" name="object 21"/>
            <p:cNvSpPr/>
            <p:nvPr/>
          </p:nvSpPr>
          <p:spPr>
            <a:xfrm>
              <a:off x="3028187" y="4221226"/>
              <a:ext cx="6736080" cy="744220"/>
            </a:xfrm>
            <a:custGeom>
              <a:avLst/>
              <a:gdLst/>
              <a:ahLst/>
              <a:cxnLst/>
              <a:rect l="l" t="t" r="r" b="b"/>
              <a:pathLst>
                <a:path w="6736080" h="744220">
                  <a:moveTo>
                    <a:pt x="71755" y="668401"/>
                  </a:moveTo>
                  <a:lnTo>
                    <a:pt x="0" y="714248"/>
                  </a:lnTo>
                  <a:lnTo>
                    <a:pt x="79756" y="744219"/>
                  </a:lnTo>
                  <a:lnTo>
                    <a:pt x="76593" y="714248"/>
                  </a:lnTo>
                  <a:lnTo>
                    <a:pt x="76566" y="713994"/>
                  </a:lnTo>
                  <a:lnTo>
                    <a:pt x="63754" y="713994"/>
                  </a:lnTo>
                  <a:lnTo>
                    <a:pt x="62484" y="701294"/>
                  </a:lnTo>
                  <a:lnTo>
                    <a:pt x="75086" y="699969"/>
                  </a:lnTo>
                  <a:lnTo>
                    <a:pt x="71755" y="668401"/>
                  </a:lnTo>
                  <a:close/>
                </a:path>
                <a:path w="6736080" h="744220">
                  <a:moveTo>
                    <a:pt x="75086" y="699969"/>
                  </a:moveTo>
                  <a:lnTo>
                    <a:pt x="62484" y="701294"/>
                  </a:lnTo>
                  <a:lnTo>
                    <a:pt x="63754" y="713994"/>
                  </a:lnTo>
                  <a:lnTo>
                    <a:pt x="76425" y="712662"/>
                  </a:lnTo>
                  <a:lnTo>
                    <a:pt x="75086" y="699969"/>
                  </a:lnTo>
                  <a:close/>
                </a:path>
                <a:path w="6736080" h="744220">
                  <a:moveTo>
                    <a:pt x="76425" y="712662"/>
                  </a:moveTo>
                  <a:lnTo>
                    <a:pt x="63754" y="713994"/>
                  </a:lnTo>
                  <a:lnTo>
                    <a:pt x="76566" y="713994"/>
                  </a:lnTo>
                  <a:lnTo>
                    <a:pt x="76425" y="712662"/>
                  </a:lnTo>
                  <a:close/>
                </a:path>
                <a:path w="6736080" h="744220">
                  <a:moveTo>
                    <a:pt x="6734429" y="0"/>
                  </a:moveTo>
                  <a:lnTo>
                    <a:pt x="75086" y="699969"/>
                  </a:lnTo>
                  <a:lnTo>
                    <a:pt x="76425" y="712662"/>
                  </a:lnTo>
                  <a:lnTo>
                    <a:pt x="6735698" y="12700"/>
                  </a:lnTo>
                  <a:lnTo>
                    <a:pt x="673442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346" y="4808982"/>
              <a:ext cx="3782567" cy="168402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01346" y="4808982"/>
              <a:ext cx="3782695" cy="1684020"/>
            </a:xfrm>
            <a:custGeom>
              <a:avLst/>
              <a:gdLst/>
              <a:ahLst/>
              <a:cxnLst/>
              <a:rect l="l" t="t" r="r" b="b"/>
              <a:pathLst>
                <a:path w="3782695" h="1684020">
                  <a:moveTo>
                    <a:pt x="0" y="280670"/>
                  </a:moveTo>
                  <a:lnTo>
                    <a:pt x="3673" y="235129"/>
                  </a:lnTo>
                  <a:lnTo>
                    <a:pt x="14309" y="191934"/>
                  </a:lnTo>
                  <a:lnTo>
                    <a:pt x="31329" y="151660"/>
                  </a:lnTo>
                  <a:lnTo>
                    <a:pt x="54155" y="114885"/>
                  </a:lnTo>
                  <a:lnTo>
                    <a:pt x="82210" y="82184"/>
                  </a:lnTo>
                  <a:lnTo>
                    <a:pt x="114915" y="54136"/>
                  </a:lnTo>
                  <a:lnTo>
                    <a:pt x="151693" y="31317"/>
                  </a:lnTo>
                  <a:lnTo>
                    <a:pt x="191965" y="14303"/>
                  </a:lnTo>
                  <a:lnTo>
                    <a:pt x="235154" y="3671"/>
                  </a:lnTo>
                  <a:lnTo>
                    <a:pt x="280682" y="0"/>
                  </a:lnTo>
                  <a:lnTo>
                    <a:pt x="3501898" y="0"/>
                  </a:lnTo>
                  <a:lnTo>
                    <a:pt x="3547438" y="3671"/>
                  </a:lnTo>
                  <a:lnTo>
                    <a:pt x="3590633" y="14303"/>
                  </a:lnTo>
                  <a:lnTo>
                    <a:pt x="3630907" y="31317"/>
                  </a:lnTo>
                  <a:lnTo>
                    <a:pt x="3667682" y="54136"/>
                  </a:lnTo>
                  <a:lnTo>
                    <a:pt x="3700383" y="82184"/>
                  </a:lnTo>
                  <a:lnTo>
                    <a:pt x="3728431" y="114885"/>
                  </a:lnTo>
                  <a:lnTo>
                    <a:pt x="3751250" y="151660"/>
                  </a:lnTo>
                  <a:lnTo>
                    <a:pt x="3768264" y="191934"/>
                  </a:lnTo>
                  <a:lnTo>
                    <a:pt x="3778896" y="235129"/>
                  </a:lnTo>
                  <a:lnTo>
                    <a:pt x="3782567" y="280670"/>
                  </a:lnTo>
                  <a:lnTo>
                    <a:pt x="3782567" y="1403337"/>
                  </a:lnTo>
                  <a:lnTo>
                    <a:pt x="3778896" y="1448865"/>
                  </a:lnTo>
                  <a:lnTo>
                    <a:pt x="3768264" y="1492054"/>
                  </a:lnTo>
                  <a:lnTo>
                    <a:pt x="3751250" y="1532326"/>
                  </a:lnTo>
                  <a:lnTo>
                    <a:pt x="3728431" y="1569104"/>
                  </a:lnTo>
                  <a:lnTo>
                    <a:pt x="3700383" y="1601809"/>
                  </a:lnTo>
                  <a:lnTo>
                    <a:pt x="3667682" y="1629864"/>
                  </a:lnTo>
                  <a:lnTo>
                    <a:pt x="3630907" y="1652690"/>
                  </a:lnTo>
                  <a:lnTo>
                    <a:pt x="3590633" y="1669710"/>
                  </a:lnTo>
                  <a:lnTo>
                    <a:pt x="3547438" y="1680346"/>
                  </a:lnTo>
                  <a:lnTo>
                    <a:pt x="3501898" y="1684020"/>
                  </a:lnTo>
                  <a:lnTo>
                    <a:pt x="280682" y="1684020"/>
                  </a:lnTo>
                  <a:lnTo>
                    <a:pt x="235154" y="1680346"/>
                  </a:lnTo>
                  <a:lnTo>
                    <a:pt x="191965" y="1669710"/>
                  </a:lnTo>
                  <a:lnTo>
                    <a:pt x="151693" y="1652690"/>
                  </a:lnTo>
                  <a:lnTo>
                    <a:pt x="114915" y="1629864"/>
                  </a:lnTo>
                  <a:lnTo>
                    <a:pt x="82210" y="1601809"/>
                  </a:lnTo>
                  <a:lnTo>
                    <a:pt x="54155" y="1569104"/>
                  </a:lnTo>
                  <a:lnTo>
                    <a:pt x="31329" y="1532326"/>
                  </a:lnTo>
                  <a:lnTo>
                    <a:pt x="14309" y="1492054"/>
                  </a:lnTo>
                  <a:lnTo>
                    <a:pt x="3673" y="1448865"/>
                  </a:lnTo>
                  <a:lnTo>
                    <a:pt x="0" y="1403337"/>
                  </a:lnTo>
                  <a:lnTo>
                    <a:pt x="0" y="280670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324408" y="4814442"/>
            <a:ext cx="333502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4470" marR="196850" indent="11557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3)</a:t>
            </a:r>
            <a:r>
              <a:rPr sz="1200" spc="-1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«5434-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5510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ARASINDA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HİZMET AKTARIMI»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BUTONUNUN</a:t>
            </a:r>
            <a:r>
              <a:rPr sz="12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TIKLANMASI</a:t>
            </a:r>
            <a:endParaRPr sz="1200">
              <a:latin typeface="Verdana"/>
              <a:cs typeface="Verdana"/>
            </a:endParaRPr>
          </a:p>
          <a:p>
            <a:pPr marL="12700" marR="5080" indent="415925">
              <a:lnSpc>
                <a:spcPct val="100000"/>
              </a:lnSpc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GEREKMEKTEDİR.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İŞLEMLER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SONUCUNDA</a:t>
            </a:r>
            <a:r>
              <a:rPr sz="12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SİGORTALININ</a:t>
            </a:r>
            <a:r>
              <a:rPr sz="1200" spc="-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STATÜSÜNÜN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DEĞİŞİKLİĞİ</a:t>
            </a:r>
            <a:r>
              <a:rPr sz="12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SAĞLANMIŞ</a:t>
            </a:r>
            <a:r>
              <a:rPr sz="12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OLUR.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İŞLEM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SONRASI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PRİM</a:t>
            </a:r>
            <a:r>
              <a:rPr sz="12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TAHAKKUKLARI</a:t>
            </a:r>
            <a:r>
              <a:rPr sz="1200" spc="-1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KONTROL</a:t>
            </a:r>
            <a:endParaRPr sz="1200">
              <a:latin typeface="Verdana"/>
              <a:cs typeface="Verdana"/>
            </a:endParaRPr>
          </a:p>
          <a:p>
            <a:pPr marL="143510" marR="137795" algn="ctr">
              <a:lnSpc>
                <a:spcPct val="100000"/>
              </a:lnSpc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EDİLİR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VE</a:t>
            </a:r>
            <a:r>
              <a:rPr sz="1200" spc="-1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GEREKİR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İSE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DÜZELTİLMESİ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KESENEK</a:t>
            </a:r>
            <a:r>
              <a:rPr sz="1200" spc="-1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BİLGİ</a:t>
            </a:r>
            <a:r>
              <a:rPr sz="12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SİSTEMİ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ÜZERİNDEN SAĞLANIR.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75</a:t>
            </a:fld>
            <a:endParaRPr spc="-25" dirty="0"/>
          </a:p>
        </p:txBody>
      </p:sp>
      <p:sp>
        <p:nvSpPr>
          <p:cNvPr id="26" name="object 2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Not:İşlem</a:t>
            </a:r>
            <a:r>
              <a:rPr spc="-35" dirty="0"/>
              <a:t> </a:t>
            </a:r>
            <a:r>
              <a:rPr dirty="0"/>
              <a:t>yapılan</a:t>
            </a:r>
            <a:r>
              <a:rPr spc="-50" dirty="0"/>
              <a:t> </a:t>
            </a:r>
            <a:r>
              <a:rPr dirty="0"/>
              <a:t>son</a:t>
            </a:r>
            <a:r>
              <a:rPr spc="-60" dirty="0"/>
              <a:t> </a:t>
            </a:r>
            <a:r>
              <a:rPr dirty="0"/>
              <a:t>personel</a:t>
            </a:r>
            <a:r>
              <a:rPr spc="-65" dirty="0"/>
              <a:t> </a:t>
            </a:r>
            <a:r>
              <a:rPr dirty="0"/>
              <a:t>bilgilerine</a:t>
            </a:r>
            <a:r>
              <a:rPr spc="-30" dirty="0"/>
              <a:t> </a:t>
            </a:r>
            <a:r>
              <a:rPr spc="-10" dirty="0"/>
              <a:t>ulaşmak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4000" y="728281"/>
            <a:ext cx="12106275" cy="5711190"/>
            <a:chOff x="-4000" y="728281"/>
            <a:chExt cx="12106275" cy="57111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37616"/>
              <a:ext cx="12092940" cy="569213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33044"/>
              <a:ext cx="12096750" cy="5701665"/>
            </a:xfrm>
            <a:custGeom>
              <a:avLst/>
              <a:gdLst/>
              <a:ahLst/>
              <a:cxnLst/>
              <a:rect l="l" t="t" r="r" b="b"/>
              <a:pathLst>
                <a:path w="12096750" h="5701665">
                  <a:moveTo>
                    <a:pt x="0" y="5701284"/>
                  </a:moveTo>
                  <a:lnTo>
                    <a:pt x="12096750" y="5701284"/>
                  </a:lnTo>
                  <a:lnTo>
                    <a:pt x="1209675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8729" y="3795522"/>
              <a:ext cx="8249412" cy="6096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68729" y="3795522"/>
              <a:ext cx="8249920" cy="609600"/>
            </a:xfrm>
            <a:custGeom>
              <a:avLst/>
              <a:gdLst/>
              <a:ahLst/>
              <a:cxnLst/>
              <a:rect l="l" t="t" r="r" b="b"/>
              <a:pathLst>
                <a:path w="8249920" h="609600">
                  <a:moveTo>
                    <a:pt x="0" y="101600"/>
                  </a:moveTo>
                  <a:lnTo>
                    <a:pt x="7981" y="62043"/>
                  </a:lnTo>
                  <a:lnTo>
                    <a:pt x="29749" y="29749"/>
                  </a:lnTo>
                  <a:lnTo>
                    <a:pt x="62043" y="7981"/>
                  </a:lnTo>
                  <a:lnTo>
                    <a:pt x="101600" y="0"/>
                  </a:lnTo>
                  <a:lnTo>
                    <a:pt x="8147812" y="0"/>
                  </a:lnTo>
                  <a:lnTo>
                    <a:pt x="8187368" y="7981"/>
                  </a:lnTo>
                  <a:lnTo>
                    <a:pt x="8219662" y="29749"/>
                  </a:lnTo>
                  <a:lnTo>
                    <a:pt x="8241430" y="62043"/>
                  </a:lnTo>
                  <a:lnTo>
                    <a:pt x="8249412" y="101600"/>
                  </a:lnTo>
                  <a:lnTo>
                    <a:pt x="8249412" y="508000"/>
                  </a:lnTo>
                  <a:lnTo>
                    <a:pt x="8241430" y="547556"/>
                  </a:lnTo>
                  <a:lnTo>
                    <a:pt x="8219662" y="579850"/>
                  </a:lnTo>
                  <a:lnTo>
                    <a:pt x="8187368" y="601618"/>
                  </a:lnTo>
                  <a:lnTo>
                    <a:pt x="8147812" y="609600"/>
                  </a:lnTo>
                  <a:lnTo>
                    <a:pt x="101600" y="609600"/>
                  </a:lnTo>
                  <a:lnTo>
                    <a:pt x="62043" y="601618"/>
                  </a:lnTo>
                  <a:lnTo>
                    <a:pt x="29749" y="579850"/>
                  </a:lnTo>
                  <a:lnTo>
                    <a:pt x="7981" y="547556"/>
                  </a:lnTo>
                  <a:lnTo>
                    <a:pt x="0" y="508000"/>
                  </a:lnTo>
                  <a:lnTo>
                    <a:pt x="0" y="101600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382013" y="3812540"/>
            <a:ext cx="802068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BİR</a:t>
            </a:r>
            <a:r>
              <a:rPr sz="12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PERSONEL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HAKKINDA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İŞLEM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YAPILMAKTA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İKEN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SOL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TARAFTA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BULUNAN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PANELE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GEÇİŞ</a:t>
            </a:r>
            <a:r>
              <a:rPr sz="12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YAPILARAK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69121" y="4005579"/>
            <a:ext cx="727075" cy="18605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2540" rIns="0" bIns="0" rtlCol="0">
            <a:spAutoFit/>
          </a:bodyPr>
          <a:lstStyle/>
          <a:p>
            <a:pPr marL="635">
              <a:lnSpc>
                <a:spcPct val="100000"/>
              </a:lnSpc>
              <a:spcBef>
                <a:spcPts val="20"/>
              </a:spcBef>
            </a:pPr>
            <a:r>
              <a:rPr sz="1200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Verdana"/>
                <a:cs typeface="Verdana"/>
              </a:rPr>
              <a:t>BU</a:t>
            </a:r>
            <a:r>
              <a:rPr sz="1200" u="sng" spc="-1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Verdana"/>
                <a:cs typeface="Verdana"/>
              </a:rPr>
              <a:t> </a:t>
            </a:r>
            <a:r>
              <a:rPr sz="1200" u="sng" spc="-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Verdana"/>
                <a:cs typeface="Verdana"/>
              </a:rPr>
              <a:t>İKON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30426" y="3995420"/>
            <a:ext cx="68116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TEKRAR</a:t>
            </a:r>
            <a:r>
              <a:rPr sz="12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İŞLEM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YAPILMAKTA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OLAN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PERSONELİN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BİLGİLERİNE</a:t>
            </a:r>
            <a:r>
              <a:rPr sz="12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DÖNÜŞ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YAPILABİLMESİNİ</a:t>
            </a:r>
            <a:endParaRPr sz="1200">
              <a:latin typeface="Verdana"/>
              <a:cs typeface="Verdana"/>
            </a:endParaRPr>
          </a:p>
          <a:p>
            <a:pPr marL="714375" algn="ctr">
              <a:lnSpc>
                <a:spcPct val="100000"/>
              </a:lnSpc>
            </a:pP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SAĞLAMAKTADIR.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662427" y="1121663"/>
            <a:ext cx="134620" cy="2687320"/>
            <a:chOff x="2662427" y="1121663"/>
            <a:chExt cx="134620" cy="2687320"/>
          </a:xfrm>
        </p:grpSpPr>
        <p:sp>
          <p:nvSpPr>
            <p:cNvPr id="12" name="object 12"/>
            <p:cNvSpPr/>
            <p:nvPr/>
          </p:nvSpPr>
          <p:spPr>
            <a:xfrm>
              <a:off x="2675381" y="1134617"/>
              <a:ext cx="108585" cy="2661285"/>
            </a:xfrm>
            <a:custGeom>
              <a:avLst/>
              <a:gdLst/>
              <a:ahLst/>
              <a:cxnLst/>
              <a:rect l="l" t="t" r="r" b="b"/>
              <a:pathLst>
                <a:path w="108585" h="2661285">
                  <a:moveTo>
                    <a:pt x="54101" y="0"/>
                  </a:moveTo>
                  <a:lnTo>
                    <a:pt x="0" y="54102"/>
                  </a:lnTo>
                  <a:lnTo>
                    <a:pt x="27050" y="54102"/>
                  </a:lnTo>
                  <a:lnTo>
                    <a:pt x="27050" y="2660904"/>
                  </a:lnTo>
                  <a:lnTo>
                    <a:pt x="81153" y="2660904"/>
                  </a:lnTo>
                  <a:lnTo>
                    <a:pt x="81153" y="54102"/>
                  </a:lnTo>
                  <a:lnTo>
                    <a:pt x="108204" y="54102"/>
                  </a:lnTo>
                  <a:lnTo>
                    <a:pt x="54101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675381" y="1134617"/>
              <a:ext cx="108585" cy="2661285"/>
            </a:xfrm>
            <a:custGeom>
              <a:avLst/>
              <a:gdLst/>
              <a:ahLst/>
              <a:cxnLst/>
              <a:rect l="l" t="t" r="r" b="b"/>
              <a:pathLst>
                <a:path w="108585" h="2661285">
                  <a:moveTo>
                    <a:pt x="27050" y="2660904"/>
                  </a:moveTo>
                  <a:lnTo>
                    <a:pt x="27050" y="54102"/>
                  </a:lnTo>
                  <a:lnTo>
                    <a:pt x="0" y="54102"/>
                  </a:lnTo>
                  <a:lnTo>
                    <a:pt x="54101" y="0"/>
                  </a:lnTo>
                  <a:lnTo>
                    <a:pt x="108204" y="54102"/>
                  </a:lnTo>
                  <a:lnTo>
                    <a:pt x="81153" y="54102"/>
                  </a:lnTo>
                  <a:lnTo>
                    <a:pt x="81153" y="2660904"/>
                  </a:lnTo>
                  <a:lnTo>
                    <a:pt x="27050" y="2660904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76</a:t>
            </a:fld>
            <a:endParaRPr spc="-25"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92300">
              <a:lnSpc>
                <a:spcPct val="100000"/>
              </a:lnSpc>
              <a:spcBef>
                <a:spcPts val="105"/>
              </a:spcBef>
            </a:pPr>
            <a:r>
              <a:rPr dirty="0"/>
              <a:t>HİTAP</a:t>
            </a:r>
            <a:r>
              <a:rPr spc="-50" dirty="0"/>
              <a:t> </a:t>
            </a:r>
            <a:r>
              <a:rPr dirty="0"/>
              <a:t>mahkeme</a:t>
            </a:r>
            <a:r>
              <a:rPr spc="-65" dirty="0"/>
              <a:t> </a:t>
            </a:r>
            <a:r>
              <a:rPr dirty="0"/>
              <a:t>bilgi</a:t>
            </a:r>
            <a:r>
              <a:rPr spc="-25" dirty="0"/>
              <a:t> </a:t>
            </a:r>
            <a:r>
              <a:rPr spc="-10" dirty="0"/>
              <a:t>girişleri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714755"/>
            <a:ext cx="12192000" cy="5724525"/>
            <a:chOff x="0" y="714755"/>
            <a:chExt cx="12192000" cy="57245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23899"/>
              <a:ext cx="12192000" cy="57058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1" y="719327"/>
              <a:ext cx="12191365" cy="5715000"/>
            </a:xfrm>
            <a:custGeom>
              <a:avLst/>
              <a:gdLst/>
              <a:ahLst/>
              <a:cxnLst/>
              <a:rect l="l" t="t" r="r" b="b"/>
              <a:pathLst>
                <a:path w="12191365" h="5715000">
                  <a:moveTo>
                    <a:pt x="0" y="5715000"/>
                  </a:moveTo>
                  <a:lnTo>
                    <a:pt x="12191238" y="5715000"/>
                  </a:lnTo>
                </a:path>
                <a:path w="12191365" h="5715000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29761" y="2449829"/>
              <a:ext cx="784860" cy="337185"/>
            </a:xfrm>
            <a:custGeom>
              <a:avLst/>
              <a:gdLst/>
              <a:ahLst/>
              <a:cxnLst/>
              <a:rect l="l" t="t" r="r" b="b"/>
              <a:pathLst>
                <a:path w="784860" h="337185">
                  <a:moveTo>
                    <a:pt x="392429" y="0"/>
                  </a:moveTo>
                  <a:lnTo>
                    <a:pt x="328762" y="2205"/>
                  </a:lnTo>
                  <a:lnTo>
                    <a:pt x="268370" y="8589"/>
                  </a:lnTo>
                  <a:lnTo>
                    <a:pt x="212061" y="18804"/>
                  </a:lnTo>
                  <a:lnTo>
                    <a:pt x="160641" y="32503"/>
                  </a:lnTo>
                  <a:lnTo>
                    <a:pt x="114919" y="49339"/>
                  </a:lnTo>
                  <a:lnTo>
                    <a:pt x="75700" y="68964"/>
                  </a:lnTo>
                  <a:lnTo>
                    <a:pt x="43791" y="91030"/>
                  </a:lnTo>
                  <a:lnTo>
                    <a:pt x="5134" y="141096"/>
                  </a:lnTo>
                  <a:lnTo>
                    <a:pt x="0" y="168402"/>
                  </a:lnTo>
                  <a:lnTo>
                    <a:pt x="5134" y="195707"/>
                  </a:lnTo>
                  <a:lnTo>
                    <a:pt x="43791" y="245773"/>
                  </a:lnTo>
                  <a:lnTo>
                    <a:pt x="75700" y="267839"/>
                  </a:lnTo>
                  <a:lnTo>
                    <a:pt x="114919" y="287464"/>
                  </a:lnTo>
                  <a:lnTo>
                    <a:pt x="160641" y="304300"/>
                  </a:lnTo>
                  <a:lnTo>
                    <a:pt x="212061" y="317999"/>
                  </a:lnTo>
                  <a:lnTo>
                    <a:pt x="268370" y="328214"/>
                  </a:lnTo>
                  <a:lnTo>
                    <a:pt x="328762" y="334598"/>
                  </a:lnTo>
                  <a:lnTo>
                    <a:pt x="392429" y="336804"/>
                  </a:lnTo>
                  <a:lnTo>
                    <a:pt x="456097" y="334598"/>
                  </a:lnTo>
                  <a:lnTo>
                    <a:pt x="516489" y="328214"/>
                  </a:lnTo>
                  <a:lnTo>
                    <a:pt x="572798" y="317999"/>
                  </a:lnTo>
                  <a:lnTo>
                    <a:pt x="624218" y="304300"/>
                  </a:lnTo>
                  <a:lnTo>
                    <a:pt x="669940" y="287464"/>
                  </a:lnTo>
                  <a:lnTo>
                    <a:pt x="709159" y="267839"/>
                  </a:lnTo>
                  <a:lnTo>
                    <a:pt x="741068" y="245773"/>
                  </a:lnTo>
                  <a:lnTo>
                    <a:pt x="779725" y="195707"/>
                  </a:lnTo>
                  <a:lnTo>
                    <a:pt x="784860" y="168402"/>
                  </a:lnTo>
                  <a:lnTo>
                    <a:pt x="779725" y="141096"/>
                  </a:lnTo>
                  <a:lnTo>
                    <a:pt x="741068" y="91030"/>
                  </a:lnTo>
                  <a:lnTo>
                    <a:pt x="709159" y="68964"/>
                  </a:lnTo>
                  <a:lnTo>
                    <a:pt x="669940" y="49339"/>
                  </a:lnTo>
                  <a:lnTo>
                    <a:pt x="624218" y="32503"/>
                  </a:lnTo>
                  <a:lnTo>
                    <a:pt x="572798" y="18804"/>
                  </a:lnTo>
                  <a:lnTo>
                    <a:pt x="516489" y="8589"/>
                  </a:lnTo>
                  <a:lnTo>
                    <a:pt x="456097" y="2205"/>
                  </a:lnTo>
                  <a:lnTo>
                    <a:pt x="392429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29761" y="2449829"/>
              <a:ext cx="784860" cy="337185"/>
            </a:xfrm>
            <a:custGeom>
              <a:avLst/>
              <a:gdLst/>
              <a:ahLst/>
              <a:cxnLst/>
              <a:rect l="l" t="t" r="r" b="b"/>
              <a:pathLst>
                <a:path w="784860" h="337185">
                  <a:moveTo>
                    <a:pt x="0" y="168402"/>
                  </a:moveTo>
                  <a:lnTo>
                    <a:pt x="20000" y="115190"/>
                  </a:lnTo>
                  <a:lnTo>
                    <a:pt x="75700" y="68964"/>
                  </a:lnTo>
                  <a:lnTo>
                    <a:pt x="114919" y="49339"/>
                  </a:lnTo>
                  <a:lnTo>
                    <a:pt x="160641" y="32503"/>
                  </a:lnTo>
                  <a:lnTo>
                    <a:pt x="212061" y="18804"/>
                  </a:lnTo>
                  <a:lnTo>
                    <a:pt x="268370" y="8589"/>
                  </a:lnTo>
                  <a:lnTo>
                    <a:pt x="328762" y="2205"/>
                  </a:lnTo>
                  <a:lnTo>
                    <a:pt x="392429" y="0"/>
                  </a:lnTo>
                  <a:lnTo>
                    <a:pt x="456097" y="2205"/>
                  </a:lnTo>
                  <a:lnTo>
                    <a:pt x="516489" y="8589"/>
                  </a:lnTo>
                  <a:lnTo>
                    <a:pt x="572798" y="18804"/>
                  </a:lnTo>
                  <a:lnTo>
                    <a:pt x="624218" y="32503"/>
                  </a:lnTo>
                  <a:lnTo>
                    <a:pt x="669940" y="49339"/>
                  </a:lnTo>
                  <a:lnTo>
                    <a:pt x="709159" y="68964"/>
                  </a:lnTo>
                  <a:lnTo>
                    <a:pt x="741068" y="91030"/>
                  </a:lnTo>
                  <a:lnTo>
                    <a:pt x="779725" y="141096"/>
                  </a:lnTo>
                  <a:lnTo>
                    <a:pt x="784860" y="168402"/>
                  </a:lnTo>
                  <a:lnTo>
                    <a:pt x="779725" y="195707"/>
                  </a:lnTo>
                  <a:lnTo>
                    <a:pt x="741068" y="245773"/>
                  </a:lnTo>
                  <a:lnTo>
                    <a:pt x="709159" y="267839"/>
                  </a:lnTo>
                  <a:lnTo>
                    <a:pt x="669940" y="287464"/>
                  </a:lnTo>
                  <a:lnTo>
                    <a:pt x="624218" y="304300"/>
                  </a:lnTo>
                  <a:lnTo>
                    <a:pt x="572798" y="317999"/>
                  </a:lnTo>
                  <a:lnTo>
                    <a:pt x="516489" y="328214"/>
                  </a:lnTo>
                  <a:lnTo>
                    <a:pt x="456097" y="334598"/>
                  </a:lnTo>
                  <a:lnTo>
                    <a:pt x="392429" y="336804"/>
                  </a:lnTo>
                  <a:lnTo>
                    <a:pt x="328762" y="334598"/>
                  </a:lnTo>
                  <a:lnTo>
                    <a:pt x="268370" y="328214"/>
                  </a:lnTo>
                  <a:lnTo>
                    <a:pt x="212061" y="317999"/>
                  </a:lnTo>
                  <a:lnTo>
                    <a:pt x="160641" y="304300"/>
                  </a:lnTo>
                  <a:lnTo>
                    <a:pt x="114919" y="287464"/>
                  </a:lnTo>
                  <a:lnTo>
                    <a:pt x="75700" y="267839"/>
                  </a:lnTo>
                  <a:lnTo>
                    <a:pt x="43791" y="245773"/>
                  </a:lnTo>
                  <a:lnTo>
                    <a:pt x="5134" y="195707"/>
                  </a:lnTo>
                  <a:lnTo>
                    <a:pt x="0" y="168402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34617" y="1942338"/>
              <a:ext cx="440690" cy="104139"/>
            </a:xfrm>
            <a:custGeom>
              <a:avLst/>
              <a:gdLst/>
              <a:ahLst/>
              <a:cxnLst/>
              <a:rect l="l" t="t" r="r" b="b"/>
              <a:pathLst>
                <a:path w="440690" h="104139">
                  <a:moveTo>
                    <a:pt x="388619" y="0"/>
                  </a:moveTo>
                  <a:lnTo>
                    <a:pt x="388619" y="25908"/>
                  </a:lnTo>
                  <a:lnTo>
                    <a:pt x="0" y="25908"/>
                  </a:lnTo>
                  <a:lnTo>
                    <a:pt x="0" y="77724"/>
                  </a:lnTo>
                  <a:lnTo>
                    <a:pt x="388619" y="77724"/>
                  </a:lnTo>
                  <a:lnTo>
                    <a:pt x="388619" y="103632"/>
                  </a:lnTo>
                  <a:lnTo>
                    <a:pt x="440435" y="51815"/>
                  </a:lnTo>
                  <a:lnTo>
                    <a:pt x="388619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34617" y="1942338"/>
              <a:ext cx="440690" cy="104139"/>
            </a:xfrm>
            <a:custGeom>
              <a:avLst/>
              <a:gdLst/>
              <a:ahLst/>
              <a:cxnLst/>
              <a:rect l="l" t="t" r="r" b="b"/>
              <a:pathLst>
                <a:path w="440690" h="104139">
                  <a:moveTo>
                    <a:pt x="0" y="25908"/>
                  </a:moveTo>
                  <a:lnTo>
                    <a:pt x="388619" y="25908"/>
                  </a:lnTo>
                  <a:lnTo>
                    <a:pt x="388619" y="0"/>
                  </a:lnTo>
                  <a:lnTo>
                    <a:pt x="440435" y="51815"/>
                  </a:lnTo>
                  <a:lnTo>
                    <a:pt x="388619" y="103632"/>
                  </a:lnTo>
                  <a:lnTo>
                    <a:pt x="388619" y="77724"/>
                  </a:lnTo>
                  <a:lnTo>
                    <a:pt x="0" y="77724"/>
                  </a:lnTo>
                  <a:lnTo>
                    <a:pt x="0" y="25908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77</a:t>
            </a:fld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9559" y="886967"/>
            <a:ext cx="11416665" cy="5641975"/>
            <a:chOff x="289559" y="886967"/>
            <a:chExt cx="11416665" cy="56419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8703" y="896111"/>
              <a:ext cx="11230356" cy="56067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4131" y="891539"/>
              <a:ext cx="11239500" cy="5615940"/>
            </a:xfrm>
            <a:custGeom>
              <a:avLst/>
              <a:gdLst/>
              <a:ahLst/>
              <a:cxnLst/>
              <a:rect l="l" t="t" r="r" b="b"/>
              <a:pathLst>
                <a:path w="11239500" h="5615940">
                  <a:moveTo>
                    <a:pt x="0" y="5615940"/>
                  </a:moveTo>
                  <a:lnTo>
                    <a:pt x="11239500" y="5615940"/>
                  </a:lnTo>
                  <a:lnTo>
                    <a:pt x="11239500" y="0"/>
                  </a:lnTo>
                  <a:lnTo>
                    <a:pt x="0" y="0"/>
                  </a:lnTo>
                  <a:lnTo>
                    <a:pt x="0" y="5615940"/>
                  </a:lnTo>
                  <a:close/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09594" y="2626613"/>
              <a:ext cx="393700" cy="254635"/>
            </a:xfrm>
            <a:custGeom>
              <a:avLst/>
              <a:gdLst/>
              <a:ahLst/>
              <a:cxnLst/>
              <a:rect l="l" t="t" r="r" b="b"/>
              <a:pathLst>
                <a:path w="393700" h="254635">
                  <a:moveTo>
                    <a:pt x="196595" y="0"/>
                  </a:moveTo>
                  <a:lnTo>
                    <a:pt x="144330" y="4549"/>
                  </a:lnTo>
                  <a:lnTo>
                    <a:pt x="97366" y="17384"/>
                  </a:lnTo>
                  <a:lnTo>
                    <a:pt x="57578" y="37290"/>
                  </a:lnTo>
                  <a:lnTo>
                    <a:pt x="26839" y="63048"/>
                  </a:lnTo>
                  <a:lnTo>
                    <a:pt x="0" y="127253"/>
                  </a:lnTo>
                  <a:lnTo>
                    <a:pt x="7022" y="161065"/>
                  </a:lnTo>
                  <a:lnTo>
                    <a:pt x="57578" y="217217"/>
                  </a:lnTo>
                  <a:lnTo>
                    <a:pt x="97366" y="237123"/>
                  </a:lnTo>
                  <a:lnTo>
                    <a:pt x="144330" y="249958"/>
                  </a:lnTo>
                  <a:lnTo>
                    <a:pt x="196595" y="254508"/>
                  </a:lnTo>
                  <a:lnTo>
                    <a:pt x="248861" y="249958"/>
                  </a:lnTo>
                  <a:lnTo>
                    <a:pt x="295825" y="237123"/>
                  </a:lnTo>
                  <a:lnTo>
                    <a:pt x="335613" y="217217"/>
                  </a:lnTo>
                  <a:lnTo>
                    <a:pt x="366352" y="191459"/>
                  </a:lnTo>
                  <a:lnTo>
                    <a:pt x="393191" y="127253"/>
                  </a:lnTo>
                  <a:lnTo>
                    <a:pt x="386169" y="93442"/>
                  </a:lnTo>
                  <a:lnTo>
                    <a:pt x="335613" y="37290"/>
                  </a:lnTo>
                  <a:lnTo>
                    <a:pt x="295825" y="17384"/>
                  </a:lnTo>
                  <a:lnTo>
                    <a:pt x="248861" y="4549"/>
                  </a:lnTo>
                  <a:lnTo>
                    <a:pt x="196595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09594" y="2626613"/>
              <a:ext cx="393700" cy="254635"/>
            </a:xfrm>
            <a:custGeom>
              <a:avLst/>
              <a:gdLst/>
              <a:ahLst/>
              <a:cxnLst/>
              <a:rect l="l" t="t" r="r" b="b"/>
              <a:pathLst>
                <a:path w="393700" h="254635">
                  <a:moveTo>
                    <a:pt x="0" y="127253"/>
                  </a:moveTo>
                  <a:lnTo>
                    <a:pt x="26839" y="63048"/>
                  </a:lnTo>
                  <a:lnTo>
                    <a:pt x="57578" y="37290"/>
                  </a:lnTo>
                  <a:lnTo>
                    <a:pt x="97366" y="17384"/>
                  </a:lnTo>
                  <a:lnTo>
                    <a:pt x="144330" y="4549"/>
                  </a:lnTo>
                  <a:lnTo>
                    <a:pt x="196595" y="0"/>
                  </a:lnTo>
                  <a:lnTo>
                    <a:pt x="248861" y="4549"/>
                  </a:lnTo>
                  <a:lnTo>
                    <a:pt x="295825" y="17384"/>
                  </a:lnTo>
                  <a:lnTo>
                    <a:pt x="335613" y="37290"/>
                  </a:lnTo>
                  <a:lnTo>
                    <a:pt x="366352" y="63048"/>
                  </a:lnTo>
                  <a:lnTo>
                    <a:pt x="393191" y="127253"/>
                  </a:lnTo>
                  <a:lnTo>
                    <a:pt x="386169" y="161065"/>
                  </a:lnTo>
                  <a:lnTo>
                    <a:pt x="335613" y="217217"/>
                  </a:lnTo>
                  <a:lnTo>
                    <a:pt x="295825" y="237123"/>
                  </a:lnTo>
                  <a:lnTo>
                    <a:pt x="248861" y="249958"/>
                  </a:lnTo>
                  <a:lnTo>
                    <a:pt x="196595" y="254508"/>
                  </a:lnTo>
                  <a:lnTo>
                    <a:pt x="144330" y="249958"/>
                  </a:lnTo>
                  <a:lnTo>
                    <a:pt x="97366" y="237123"/>
                  </a:lnTo>
                  <a:lnTo>
                    <a:pt x="57578" y="217217"/>
                  </a:lnTo>
                  <a:lnTo>
                    <a:pt x="26839" y="191459"/>
                  </a:lnTo>
                  <a:lnTo>
                    <a:pt x="0" y="127253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92300">
              <a:lnSpc>
                <a:spcPct val="100000"/>
              </a:lnSpc>
              <a:spcBef>
                <a:spcPts val="105"/>
              </a:spcBef>
            </a:pPr>
            <a:r>
              <a:rPr dirty="0"/>
              <a:t>HİTAP</a:t>
            </a:r>
            <a:r>
              <a:rPr spc="-50" dirty="0"/>
              <a:t> </a:t>
            </a:r>
            <a:r>
              <a:rPr dirty="0"/>
              <a:t>mahkeme</a:t>
            </a:r>
            <a:r>
              <a:rPr spc="-65" dirty="0"/>
              <a:t> </a:t>
            </a:r>
            <a:r>
              <a:rPr dirty="0"/>
              <a:t>bilgi</a:t>
            </a:r>
            <a:r>
              <a:rPr spc="-25" dirty="0"/>
              <a:t> </a:t>
            </a:r>
            <a:r>
              <a:rPr spc="-10" dirty="0"/>
              <a:t>girişleri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78</a:t>
            </a:fld>
            <a:endParaRPr spc="-2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HİTAP</a:t>
            </a:r>
            <a:r>
              <a:rPr spc="-45" dirty="0"/>
              <a:t> </a:t>
            </a:r>
            <a:r>
              <a:rPr dirty="0"/>
              <a:t>mahkeme</a:t>
            </a:r>
            <a:r>
              <a:rPr spc="-60" dirty="0"/>
              <a:t> </a:t>
            </a:r>
            <a:r>
              <a:rPr dirty="0"/>
              <a:t>bilgi</a:t>
            </a:r>
            <a:r>
              <a:rPr spc="-25" dirty="0"/>
              <a:t> </a:t>
            </a:r>
            <a:r>
              <a:rPr dirty="0"/>
              <a:t>girişleri</a:t>
            </a:r>
            <a:r>
              <a:rPr spc="-45" dirty="0"/>
              <a:t> </a:t>
            </a:r>
            <a:r>
              <a:rPr dirty="0"/>
              <a:t>«yaş</a:t>
            </a:r>
            <a:r>
              <a:rPr spc="-55" dirty="0"/>
              <a:t> </a:t>
            </a:r>
            <a:r>
              <a:rPr spc="-10" dirty="0"/>
              <a:t>tashihi»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85965" y="812101"/>
            <a:ext cx="11240135" cy="5627370"/>
            <a:chOff x="485965" y="812101"/>
            <a:chExt cx="11240135" cy="56273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5299" y="821435"/>
              <a:ext cx="11221212" cy="56083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90727" y="816863"/>
              <a:ext cx="11230610" cy="5617845"/>
            </a:xfrm>
            <a:custGeom>
              <a:avLst/>
              <a:gdLst/>
              <a:ahLst/>
              <a:cxnLst/>
              <a:rect l="l" t="t" r="r" b="b"/>
              <a:pathLst>
                <a:path w="11230610" h="5617845">
                  <a:moveTo>
                    <a:pt x="0" y="5617464"/>
                  </a:moveTo>
                  <a:lnTo>
                    <a:pt x="11230356" y="5617464"/>
                  </a:lnTo>
                  <a:lnTo>
                    <a:pt x="11230356" y="0"/>
                  </a:lnTo>
                  <a:lnTo>
                    <a:pt x="0" y="0"/>
                  </a:lnTo>
                  <a:lnTo>
                    <a:pt x="0" y="5617464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79286" y="890777"/>
              <a:ext cx="5218175" cy="267766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479286" y="890777"/>
              <a:ext cx="5218430" cy="2677795"/>
            </a:xfrm>
            <a:custGeom>
              <a:avLst/>
              <a:gdLst/>
              <a:ahLst/>
              <a:cxnLst/>
              <a:rect l="l" t="t" r="r" b="b"/>
              <a:pathLst>
                <a:path w="5218430" h="2677795">
                  <a:moveTo>
                    <a:pt x="0" y="2677668"/>
                  </a:moveTo>
                  <a:lnTo>
                    <a:pt x="5218175" y="2677668"/>
                  </a:lnTo>
                  <a:lnTo>
                    <a:pt x="5218175" y="0"/>
                  </a:lnTo>
                  <a:lnTo>
                    <a:pt x="0" y="0"/>
                  </a:lnTo>
                  <a:lnTo>
                    <a:pt x="0" y="2677668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571233" y="1041272"/>
            <a:ext cx="5048885" cy="2373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just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YAŞ</a:t>
            </a:r>
            <a:r>
              <a:rPr sz="1400" spc="21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TASHİHİ</a:t>
            </a:r>
            <a:r>
              <a:rPr sz="1400" spc="21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BİLGİLERİ:</a:t>
            </a:r>
            <a:r>
              <a:rPr sz="1400" spc="450" dirty="0">
                <a:solidFill>
                  <a:srgbClr val="FF0000"/>
                </a:solidFill>
                <a:latin typeface="Verdana"/>
                <a:cs typeface="Verdana"/>
              </a:rPr>
              <a:t>  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Sigortalının</a:t>
            </a:r>
            <a:r>
              <a:rPr sz="1400" spc="22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400" spc="-10" dirty="0">
                <a:solidFill>
                  <a:srgbClr val="FF0000"/>
                </a:solidFill>
                <a:latin typeface="Verdana"/>
                <a:cs typeface="Verdana"/>
              </a:rPr>
              <a:t>Emeklilikte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geçerli</a:t>
            </a:r>
            <a:r>
              <a:rPr sz="1400" spc="3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doğum</a:t>
            </a:r>
            <a:r>
              <a:rPr sz="1400" spc="3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tarihine</a:t>
            </a:r>
            <a:r>
              <a:rPr sz="1400" spc="3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esas</a:t>
            </a:r>
            <a:r>
              <a:rPr sz="1400" spc="3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olmak</a:t>
            </a:r>
            <a:r>
              <a:rPr sz="1400" spc="3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üzere</a:t>
            </a:r>
            <a:r>
              <a:rPr sz="1400" spc="3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yapılan</a:t>
            </a:r>
            <a:r>
              <a:rPr sz="1400" spc="3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spc="-25" dirty="0">
                <a:solidFill>
                  <a:srgbClr val="FF0000"/>
                </a:solidFill>
                <a:latin typeface="Verdana"/>
                <a:cs typeface="Verdana"/>
              </a:rPr>
              <a:t>yaş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tashihine</a:t>
            </a:r>
            <a:r>
              <a:rPr sz="1400" spc="4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ait</a:t>
            </a:r>
            <a:r>
              <a:rPr sz="1400" spc="4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Mahkeme</a:t>
            </a:r>
            <a:r>
              <a:rPr sz="1400" spc="4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Adı</a:t>
            </a:r>
            <a:r>
              <a:rPr sz="1400" spc="49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Karar</a:t>
            </a:r>
            <a:r>
              <a:rPr sz="1400" spc="4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tarihi</a:t>
            </a:r>
            <a:r>
              <a:rPr sz="1400" spc="484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Karar</a:t>
            </a:r>
            <a:r>
              <a:rPr sz="1400" spc="4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Verdana"/>
                <a:cs typeface="Verdana"/>
              </a:rPr>
              <a:t>Sayısı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Tashih</a:t>
            </a:r>
            <a:r>
              <a:rPr sz="1400" spc="14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(mahkemece</a:t>
            </a:r>
            <a:r>
              <a:rPr sz="1400" spc="13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düzeltilen)</a:t>
            </a:r>
            <a:r>
              <a:rPr sz="1400" spc="14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Doğum</a:t>
            </a:r>
            <a:r>
              <a:rPr sz="1400" spc="13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Tarihi,</a:t>
            </a:r>
            <a:r>
              <a:rPr sz="1400" spc="14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400" spc="-20" dirty="0">
                <a:solidFill>
                  <a:srgbClr val="FF0000"/>
                </a:solidFill>
                <a:latin typeface="Verdana"/>
                <a:cs typeface="Verdana"/>
              </a:rPr>
              <a:t>Asıl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Doğum</a:t>
            </a:r>
            <a:r>
              <a:rPr sz="1400" spc="33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ve</a:t>
            </a:r>
            <a:r>
              <a:rPr sz="1400" spc="3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Kurumunuzca</a:t>
            </a:r>
            <a:r>
              <a:rPr sz="1400" spc="3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tespit</a:t>
            </a:r>
            <a:r>
              <a:rPr sz="1400" spc="3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edilen</a:t>
            </a:r>
            <a:r>
              <a:rPr sz="1400" spc="3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ilgili</a:t>
            </a:r>
            <a:r>
              <a:rPr sz="1400" spc="3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Verdana"/>
                <a:cs typeface="Verdana"/>
              </a:rPr>
              <a:t>Kanunlar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gereğince</a:t>
            </a:r>
            <a:r>
              <a:rPr sz="1400" spc="14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emeklilikte</a:t>
            </a:r>
            <a:r>
              <a:rPr sz="1400" spc="14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geçerli</a:t>
            </a:r>
            <a:r>
              <a:rPr sz="1400" spc="14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Doğum</a:t>
            </a:r>
            <a:r>
              <a:rPr sz="1400" spc="15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400" dirty="0">
                <a:solidFill>
                  <a:srgbClr val="FF0000"/>
                </a:solidFill>
                <a:latin typeface="Verdana"/>
                <a:cs typeface="Verdana"/>
              </a:rPr>
              <a:t>tarihi</a:t>
            </a:r>
            <a:r>
              <a:rPr sz="1400" spc="15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400" spc="-10" dirty="0">
                <a:solidFill>
                  <a:srgbClr val="FF0000"/>
                </a:solidFill>
                <a:latin typeface="Verdana"/>
                <a:cs typeface="Verdana"/>
              </a:rPr>
              <a:t>alanları doldurulacaktır.</a:t>
            </a:r>
            <a:endParaRPr sz="1400">
              <a:latin typeface="Verdana"/>
              <a:cs typeface="Verdana"/>
            </a:endParaRPr>
          </a:p>
          <a:p>
            <a:pPr marR="5715" algn="just">
              <a:lnSpc>
                <a:spcPct val="100000"/>
              </a:lnSpc>
            </a:pPr>
            <a:r>
              <a:rPr sz="1400" spc="-10" dirty="0">
                <a:solidFill>
                  <a:srgbClr val="006FC0"/>
                </a:solidFill>
                <a:latin typeface="Verdana"/>
                <a:cs typeface="Verdana"/>
              </a:rPr>
              <a:t>-</a:t>
            </a:r>
            <a:r>
              <a:rPr sz="1400" dirty="0">
                <a:solidFill>
                  <a:srgbClr val="006FC0"/>
                </a:solidFill>
                <a:latin typeface="Verdana"/>
                <a:cs typeface="Verdana"/>
              </a:rPr>
              <a:t>(önce</a:t>
            </a:r>
            <a:r>
              <a:rPr sz="1400" spc="180" dirty="0">
                <a:solidFill>
                  <a:srgbClr val="006FC0"/>
                </a:solidFill>
                <a:latin typeface="Verdana"/>
                <a:cs typeface="Verdana"/>
              </a:rPr>
              <a:t>  </a:t>
            </a:r>
            <a:r>
              <a:rPr sz="1400" dirty="0">
                <a:solidFill>
                  <a:srgbClr val="006FC0"/>
                </a:solidFill>
                <a:latin typeface="Verdana"/>
                <a:cs typeface="Verdana"/>
              </a:rPr>
              <a:t>Kurumumuzla</a:t>
            </a:r>
            <a:r>
              <a:rPr sz="1400" spc="180" dirty="0">
                <a:solidFill>
                  <a:srgbClr val="006FC0"/>
                </a:solidFill>
                <a:latin typeface="Verdana"/>
                <a:cs typeface="Verdana"/>
              </a:rPr>
              <a:t>  </a:t>
            </a:r>
            <a:r>
              <a:rPr sz="1400" dirty="0">
                <a:solidFill>
                  <a:srgbClr val="006FC0"/>
                </a:solidFill>
                <a:latin typeface="Verdana"/>
                <a:cs typeface="Verdana"/>
              </a:rPr>
              <a:t>yazışma</a:t>
            </a:r>
            <a:r>
              <a:rPr sz="1400" spc="175" dirty="0">
                <a:solidFill>
                  <a:srgbClr val="006FC0"/>
                </a:solidFill>
                <a:latin typeface="Verdana"/>
                <a:cs typeface="Verdana"/>
              </a:rPr>
              <a:t>  </a:t>
            </a:r>
            <a:r>
              <a:rPr sz="1400" dirty="0">
                <a:solidFill>
                  <a:srgbClr val="006FC0"/>
                </a:solidFill>
                <a:latin typeface="Verdana"/>
                <a:cs typeface="Verdana"/>
              </a:rPr>
              <a:t>yapılarak</a:t>
            </a:r>
            <a:r>
              <a:rPr sz="1400" spc="180" dirty="0">
                <a:solidFill>
                  <a:srgbClr val="006FC0"/>
                </a:solidFill>
                <a:latin typeface="Verdana"/>
                <a:cs typeface="Verdana"/>
              </a:rPr>
              <a:t>  </a:t>
            </a:r>
            <a:r>
              <a:rPr sz="1400" spc="-10" dirty="0">
                <a:solidFill>
                  <a:srgbClr val="006FC0"/>
                </a:solidFill>
                <a:latin typeface="Verdana"/>
                <a:cs typeface="Verdana"/>
              </a:rPr>
              <a:t>emeklilikte </a:t>
            </a:r>
            <a:r>
              <a:rPr sz="1400" dirty="0">
                <a:solidFill>
                  <a:srgbClr val="006FC0"/>
                </a:solidFill>
                <a:latin typeface="Verdana"/>
                <a:cs typeface="Verdana"/>
              </a:rPr>
              <a:t>geçerli</a:t>
            </a:r>
            <a:r>
              <a:rPr sz="1400" spc="195" dirty="0">
                <a:solidFill>
                  <a:srgbClr val="006FC0"/>
                </a:solidFill>
                <a:latin typeface="Verdana"/>
                <a:cs typeface="Verdana"/>
              </a:rPr>
              <a:t>  </a:t>
            </a:r>
            <a:r>
              <a:rPr sz="1400" dirty="0">
                <a:solidFill>
                  <a:srgbClr val="006FC0"/>
                </a:solidFill>
                <a:latin typeface="Verdana"/>
                <a:cs typeface="Verdana"/>
              </a:rPr>
              <a:t>doğum</a:t>
            </a:r>
            <a:r>
              <a:rPr sz="1400" spc="175" dirty="0">
                <a:solidFill>
                  <a:srgbClr val="006FC0"/>
                </a:solidFill>
                <a:latin typeface="Verdana"/>
                <a:cs typeface="Verdana"/>
              </a:rPr>
              <a:t>  </a:t>
            </a:r>
            <a:r>
              <a:rPr sz="1400" dirty="0">
                <a:solidFill>
                  <a:srgbClr val="006FC0"/>
                </a:solidFill>
                <a:latin typeface="Verdana"/>
                <a:cs typeface="Verdana"/>
              </a:rPr>
              <a:t>tarihi</a:t>
            </a:r>
            <a:r>
              <a:rPr sz="1400" spc="185" dirty="0">
                <a:solidFill>
                  <a:srgbClr val="006FC0"/>
                </a:solidFill>
                <a:latin typeface="Verdana"/>
                <a:cs typeface="Verdana"/>
              </a:rPr>
              <a:t>  </a:t>
            </a:r>
            <a:r>
              <a:rPr sz="1400" dirty="0">
                <a:solidFill>
                  <a:srgbClr val="006FC0"/>
                </a:solidFill>
                <a:latin typeface="Verdana"/>
                <a:cs typeface="Verdana"/>
              </a:rPr>
              <a:t>ve</a:t>
            </a:r>
            <a:r>
              <a:rPr sz="1400" spc="185" dirty="0">
                <a:solidFill>
                  <a:srgbClr val="006FC0"/>
                </a:solidFill>
                <a:latin typeface="Verdana"/>
                <a:cs typeface="Verdana"/>
              </a:rPr>
              <a:t>  </a:t>
            </a:r>
            <a:r>
              <a:rPr sz="1400" dirty="0">
                <a:solidFill>
                  <a:srgbClr val="006FC0"/>
                </a:solidFill>
                <a:latin typeface="Verdana"/>
                <a:cs typeface="Verdana"/>
              </a:rPr>
              <a:t>bu</a:t>
            </a:r>
            <a:r>
              <a:rPr sz="1400" spc="180" dirty="0">
                <a:solidFill>
                  <a:srgbClr val="006FC0"/>
                </a:solidFill>
                <a:latin typeface="Verdana"/>
                <a:cs typeface="Verdana"/>
              </a:rPr>
              <a:t>  </a:t>
            </a:r>
            <a:r>
              <a:rPr sz="1400" dirty="0">
                <a:solidFill>
                  <a:srgbClr val="006FC0"/>
                </a:solidFill>
                <a:latin typeface="Verdana"/>
                <a:cs typeface="Verdana"/>
              </a:rPr>
              <a:t>doğum</a:t>
            </a:r>
            <a:r>
              <a:rPr sz="1400" spc="180" dirty="0">
                <a:solidFill>
                  <a:srgbClr val="006FC0"/>
                </a:solidFill>
                <a:latin typeface="Verdana"/>
                <a:cs typeface="Verdana"/>
              </a:rPr>
              <a:t>  </a:t>
            </a:r>
            <a:r>
              <a:rPr sz="1400" dirty="0">
                <a:solidFill>
                  <a:srgbClr val="006FC0"/>
                </a:solidFill>
                <a:latin typeface="Verdana"/>
                <a:cs typeface="Verdana"/>
              </a:rPr>
              <a:t>tarihine</a:t>
            </a:r>
            <a:r>
              <a:rPr sz="1400" spc="185" dirty="0">
                <a:solidFill>
                  <a:srgbClr val="006FC0"/>
                </a:solidFill>
                <a:latin typeface="Verdana"/>
                <a:cs typeface="Verdana"/>
              </a:rPr>
              <a:t>  </a:t>
            </a:r>
            <a:r>
              <a:rPr sz="1400" spc="-20" dirty="0">
                <a:solidFill>
                  <a:srgbClr val="006FC0"/>
                </a:solidFill>
                <a:latin typeface="Verdana"/>
                <a:cs typeface="Verdana"/>
              </a:rPr>
              <a:t>göre </a:t>
            </a:r>
            <a:r>
              <a:rPr sz="1400" dirty="0">
                <a:solidFill>
                  <a:srgbClr val="006FC0"/>
                </a:solidFill>
                <a:latin typeface="Verdana"/>
                <a:cs typeface="Verdana"/>
              </a:rPr>
              <a:t>emeklilik</a:t>
            </a:r>
            <a:r>
              <a:rPr sz="1400" spc="265" dirty="0">
                <a:solidFill>
                  <a:srgbClr val="006FC0"/>
                </a:solidFill>
                <a:latin typeface="Verdana"/>
                <a:cs typeface="Verdana"/>
              </a:rPr>
              <a:t>    </a:t>
            </a:r>
            <a:r>
              <a:rPr sz="1400" dirty="0">
                <a:solidFill>
                  <a:srgbClr val="006FC0"/>
                </a:solidFill>
                <a:latin typeface="Verdana"/>
                <a:cs typeface="Verdana"/>
              </a:rPr>
              <a:t>sicil</a:t>
            </a:r>
            <a:r>
              <a:rPr sz="1400" spc="275" dirty="0">
                <a:solidFill>
                  <a:srgbClr val="006FC0"/>
                </a:solidFill>
                <a:latin typeface="Verdana"/>
                <a:cs typeface="Verdana"/>
              </a:rPr>
              <a:t>    </a:t>
            </a:r>
            <a:r>
              <a:rPr sz="1400" dirty="0">
                <a:solidFill>
                  <a:srgbClr val="006FC0"/>
                </a:solidFill>
                <a:latin typeface="Verdana"/>
                <a:cs typeface="Verdana"/>
              </a:rPr>
              <a:t>numarasının</a:t>
            </a:r>
            <a:r>
              <a:rPr sz="1400" spc="270" dirty="0">
                <a:solidFill>
                  <a:srgbClr val="006FC0"/>
                </a:solidFill>
                <a:latin typeface="Verdana"/>
                <a:cs typeface="Verdana"/>
              </a:rPr>
              <a:t>    </a:t>
            </a:r>
            <a:r>
              <a:rPr sz="1400" dirty="0">
                <a:solidFill>
                  <a:srgbClr val="006FC0"/>
                </a:solidFill>
                <a:latin typeface="Verdana"/>
                <a:cs typeface="Verdana"/>
              </a:rPr>
              <a:t>tespit</a:t>
            </a:r>
            <a:r>
              <a:rPr sz="1400" spc="270" dirty="0">
                <a:solidFill>
                  <a:srgbClr val="006FC0"/>
                </a:solidFill>
                <a:latin typeface="Verdana"/>
                <a:cs typeface="Verdana"/>
              </a:rPr>
              <a:t>    </a:t>
            </a:r>
            <a:r>
              <a:rPr sz="1400" spc="-10" dirty="0">
                <a:solidFill>
                  <a:srgbClr val="006FC0"/>
                </a:solidFill>
                <a:latin typeface="Verdana"/>
                <a:cs typeface="Verdana"/>
              </a:rPr>
              <a:t>edilmesi gerekmektedir)</a:t>
            </a:r>
            <a:endParaRPr sz="1400">
              <a:latin typeface="Verdana"/>
              <a:cs typeface="Verdana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83992" y="2314955"/>
            <a:ext cx="890016" cy="483108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79</a:t>
            </a:fld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23"/>
            <a:ext cx="12192000" cy="1419860"/>
          </a:xfrm>
          <a:custGeom>
            <a:avLst/>
            <a:gdLst/>
            <a:ahLst/>
            <a:cxnLst/>
            <a:rect l="l" t="t" r="r" b="b"/>
            <a:pathLst>
              <a:path w="12192000" h="1419860">
                <a:moveTo>
                  <a:pt x="12192000" y="0"/>
                </a:moveTo>
                <a:lnTo>
                  <a:pt x="38100" y="0"/>
                </a:lnTo>
                <a:lnTo>
                  <a:pt x="38100" y="1194536"/>
                </a:lnTo>
                <a:lnTo>
                  <a:pt x="0" y="1194562"/>
                </a:lnTo>
                <a:lnTo>
                  <a:pt x="55029" y="1275334"/>
                </a:lnTo>
                <a:lnTo>
                  <a:pt x="446214" y="1295463"/>
                </a:lnTo>
                <a:lnTo>
                  <a:pt x="1026337" y="1321574"/>
                </a:lnTo>
                <a:lnTo>
                  <a:pt x="1662963" y="1347050"/>
                </a:lnTo>
                <a:lnTo>
                  <a:pt x="2237676" y="1367472"/>
                </a:lnTo>
                <a:lnTo>
                  <a:pt x="2768638" y="1383969"/>
                </a:lnTo>
                <a:lnTo>
                  <a:pt x="3179267" y="1394891"/>
                </a:lnTo>
                <a:lnTo>
                  <a:pt x="3522916" y="1402524"/>
                </a:lnTo>
                <a:lnTo>
                  <a:pt x="3943743" y="1409522"/>
                </a:lnTo>
                <a:lnTo>
                  <a:pt x="4485297" y="1415453"/>
                </a:lnTo>
                <a:lnTo>
                  <a:pt x="5094452" y="1418920"/>
                </a:lnTo>
                <a:lnTo>
                  <a:pt x="5820321" y="1419326"/>
                </a:lnTo>
                <a:lnTo>
                  <a:pt x="6656375" y="1415440"/>
                </a:lnTo>
                <a:lnTo>
                  <a:pt x="7534554" y="1406791"/>
                </a:lnTo>
                <a:lnTo>
                  <a:pt x="8193354" y="1397330"/>
                </a:lnTo>
                <a:lnTo>
                  <a:pt x="8747265" y="1386611"/>
                </a:lnTo>
                <a:lnTo>
                  <a:pt x="9508045" y="1368298"/>
                </a:lnTo>
                <a:lnTo>
                  <a:pt x="10382606" y="1343240"/>
                </a:lnTo>
                <a:lnTo>
                  <a:pt x="11180382" y="1316697"/>
                </a:lnTo>
                <a:lnTo>
                  <a:pt x="11750383" y="1294688"/>
                </a:lnTo>
                <a:lnTo>
                  <a:pt x="12051221" y="1281010"/>
                </a:lnTo>
                <a:lnTo>
                  <a:pt x="12131040" y="1276858"/>
                </a:lnTo>
                <a:lnTo>
                  <a:pt x="12083682" y="1222248"/>
                </a:lnTo>
                <a:lnTo>
                  <a:pt x="12192000" y="122224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6C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665" y="0"/>
            <a:ext cx="12193270" cy="6858000"/>
            <a:chOff x="-665" y="0"/>
            <a:chExt cx="12193270" cy="6858000"/>
          </a:xfrm>
        </p:grpSpPr>
        <p:sp>
          <p:nvSpPr>
            <p:cNvPr id="4" name="object 4"/>
            <p:cNvSpPr/>
            <p:nvPr/>
          </p:nvSpPr>
          <p:spPr>
            <a:xfrm>
              <a:off x="0" y="5459476"/>
              <a:ext cx="12192000" cy="1397000"/>
            </a:xfrm>
            <a:custGeom>
              <a:avLst/>
              <a:gdLst/>
              <a:ahLst/>
              <a:cxnLst/>
              <a:rect l="l" t="t" r="r" b="b"/>
              <a:pathLst>
                <a:path w="12192000" h="1397000">
                  <a:moveTo>
                    <a:pt x="12192000" y="199136"/>
                  </a:moveTo>
                  <a:lnTo>
                    <a:pt x="12076570" y="199136"/>
                  </a:lnTo>
                  <a:lnTo>
                    <a:pt x="12131040" y="138315"/>
                  </a:lnTo>
                  <a:lnTo>
                    <a:pt x="12022214" y="132905"/>
                  </a:lnTo>
                  <a:lnTo>
                    <a:pt x="11672189" y="117868"/>
                  </a:lnTo>
                  <a:lnTo>
                    <a:pt x="11081207" y="96278"/>
                  </a:lnTo>
                  <a:lnTo>
                    <a:pt x="10211384" y="68935"/>
                  </a:lnTo>
                  <a:lnTo>
                    <a:pt x="9330677" y="45288"/>
                  </a:lnTo>
                  <a:lnTo>
                    <a:pt x="8576958" y="28536"/>
                  </a:lnTo>
                  <a:lnTo>
                    <a:pt x="8038452" y="19202"/>
                  </a:lnTo>
                  <a:lnTo>
                    <a:pt x="7123798" y="7950"/>
                  </a:lnTo>
                  <a:lnTo>
                    <a:pt x="6238430" y="1612"/>
                  </a:lnTo>
                  <a:lnTo>
                    <a:pt x="5455971" y="0"/>
                  </a:lnTo>
                  <a:lnTo>
                    <a:pt x="4737151" y="2273"/>
                  </a:lnTo>
                  <a:lnTo>
                    <a:pt x="4138447" y="7391"/>
                  </a:lnTo>
                  <a:lnTo>
                    <a:pt x="3634829" y="14503"/>
                  </a:lnTo>
                  <a:lnTo>
                    <a:pt x="3294951" y="21297"/>
                  </a:lnTo>
                  <a:lnTo>
                    <a:pt x="2886595" y="31318"/>
                  </a:lnTo>
                  <a:lnTo>
                    <a:pt x="2355202" y="46774"/>
                  </a:lnTo>
                  <a:lnTo>
                    <a:pt x="1775561" y="66230"/>
                  </a:lnTo>
                  <a:lnTo>
                    <a:pt x="1126871" y="90868"/>
                  </a:lnTo>
                  <a:lnTo>
                    <a:pt x="485673" y="118414"/>
                  </a:lnTo>
                  <a:lnTo>
                    <a:pt x="55029" y="139725"/>
                  </a:lnTo>
                  <a:lnTo>
                    <a:pt x="0" y="217995"/>
                  </a:lnTo>
                  <a:lnTo>
                    <a:pt x="38100" y="218033"/>
                  </a:lnTo>
                  <a:lnTo>
                    <a:pt x="38100" y="1397000"/>
                  </a:lnTo>
                  <a:lnTo>
                    <a:pt x="12192000" y="1397000"/>
                  </a:lnTo>
                  <a:lnTo>
                    <a:pt x="12192000" y="199136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912" y="38100"/>
              <a:ext cx="12084050" cy="6781800"/>
            </a:xfrm>
            <a:custGeom>
              <a:avLst/>
              <a:gdLst/>
              <a:ahLst/>
              <a:cxnLst/>
              <a:rect l="l" t="t" r="r" b="b"/>
              <a:pathLst>
                <a:path w="12084050" h="6781800">
                  <a:moveTo>
                    <a:pt x="0" y="422275"/>
                  </a:moveTo>
                  <a:lnTo>
                    <a:pt x="2841" y="373036"/>
                  </a:lnTo>
                  <a:lnTo>
                    <a:pt x="11152" y="325465"/>
                  </a:lnTo>
                  <a:lnTo>
                    <a:pt x="24618" y="279876"/>
                  </a:lnTo>
                  <a:lnTo>
                    <a:pt x="42922" y="236588"/>
                  </a:lnTo>
                  <a:lnTo>
                    <a:pt x="65745" y="195917"/>
                  </a:lnTo>
                  <a:lnTo>
                    <a:pt x="92772" y="158182"/>
                  </a:lnTo>
                  <a:lnTo>
                    <a:pt x="123686" y="123698"/>
                  </a:lnTo>
                  <a:lnTo>
                    <a:pt x="158170" y="92782"/>
                  </a:lnTo>
                  <a:lnTo>
                    <a:pt x="195907" y="65753"/>
                  </a:lnTo>
                  <a:lnTo>
                    <a:pt x="236581" y="42928"/>
                  </a:lnTo>
                  <a:lnTo>
                    <a:pt x="279873" y="24622"/>
                  </a:lnTo>
                  <a:lnTo>
                    <a:pt x="325469" y="11154"/>
                  </a:lnTo>
                  <a:lnTo>
                    <a:pt x="373050" y="2841"/>
                  </a:lnTo>
                  <a:lnTo>
                    <a:pt x="422300" y="0"/>
                  </a:lnTo>
                  <a:lnTo>
                    <a:pt x="11661521" y="0"/>
                  </a:lnTo>
                  <a:lnTo>
                    <a:pt x="11710759" y="2841"/>
                  </a:lnTo>
                  <a:lnTo>
                    <a:pt x="11758330" y="11154"/>
                  </a:lnTo>
                  <a:lnTo>
                    <a:pt x="11803919" y="24622"/>
                  </a:lnTo>
                  <a:lnTo>
                    <a:pt x="11847207" y="42928"/>
                  </a:lnTo>
                  <a:lnTo>
                    <a:pt x="11887878" y="65753"/>
                  </a:lnTo>
                  <a:lnTo>
                    <a:pt x="11925613" y="92782"/>
                  </a:lnTo>
                  <a:lnTo>
                    <a:pt x="11960098" y="123697"/>
                  </a:lnTo>
                  <a:lnTo>
                    <a:pt x="11991013" y="158182"/>
                  </a:lnTo>
                  <a:lnTo>
                    <a:pt x="12018042" y="195917"/>
                  </a:lnTo>
                  <a:lnTo>
                    <a:pt x="12040867" y="236588"/>
                  </a:lnTo>
                  <a:lnTo>
                    <a:pt x="12059173" y="279876"/>
                  </a:lnTo>
                  <a:lnTo>
                    <a:pt x="12072641" y="325465"/>
                  </a:lnTo>
                  <a:lnTo>
                    <a:pt x="12080954" y="373036"/>
                  </a:lnTo>
                  <a:lnTo>
                    <a:pt x="12083796" y="422275"/>
                  </a:lnTo>
                  <a:lnTo>
                    <a:pt x="12083796" y="6359499"/>
                  </a:lnTo>
                  <a:lnTo>
                    <a:pt x="12080954" y="6408749"/>
                  </a:lnTo>
                  <a:lnTo>
                    <a:pt x="12072641" y="6456330"/>
                  </a:lnTo>
                  <a:lnTo>
                    <a:pt x="12059173" y="6501926"/>
                  </a:lnTo>
                  <a:lnTo>
                    <a:pt x="12040867" y="6545218"/>
                  </a:lnTo>
                  <a:lnTo>
                    <a:pt x="12018042" y="6585891"/>
                  </a:lnTo>
                  <a:lnTo>
                    <a:pt x="11991013" y="6623628"/>
                  </a:lnTo>
                  <a:lnTo>
                    <a:pt x="11960098" y="6658112"/>
                  </a:lnTo>
                  <a:lnTo>
                    <a:pt x="11925613" y="6689026"/>
                  </a:lnTo>
                  <a:lnTo>
                    <a:pt x="11887878" y="6716053"/>
                  </a:lnTo>
                  <a:lnTo>
                    <a:pt x="11847207" y="6738876"/>
                  </a:lnTo>
                  <a:lnTo>
                    <a:pt x="11803919" y="6757179"/>
                  </a:lnTo>
                  <a:lnTo>
                    <a:pt x="11758330" y="6770645"/>
                  </a:lnTo>
                  <a:lnTo>
                    <a:pt x="11710759" y="6778957"/>
                  </a:lnTo>
                  <a:lnTo>
                    <a:pt x="11661521" y="6781798"/>
                  </a:lnTo>
                  <a:lnTo>
                    <a:pt x="422300" y="6781798"/>
                  </a:lnTo>
                  <a:lnTo>
                    <a:pt x="373050" y="6778957"/>
                  </a:lnTo>
                  <a:lnTo>
                    <a:pt x="325469" y="6770645"/>
                  </a:lnTo>
                  <a:lnTo>
                    <a:pt x="279873" y="6757179"/>
                  </a:lnTo>
                  <a:lnTo>
                    <a:pt x="236581" y="6738876"/>
                  </a:lnTo>
                  <a:lnTo>
                    <a:pt x="195907" y="6716053"/>
                  </a:lnTo>
                  <a:lnTo>
                    <a:pt x="158170" y="6689026"/>
                  </a:lnTo>
                  <a:lnTo>
                    <a:pt x="123686" y="6658112"/>
                  </a:lnTo>
                  <a:lnTo>
                    <a:pt x="92772" y="6623628"/>
                  </a:lnTo>
                  <a:lnTo>
                    <a:pt x="65745" y="6585891"/>
                  </a:lnTo>
                  <a:lnTo>
                    <a:pt x="42922" y="6545218"/>
                  </a:lnTo>
                  <a:lnTo>
                    <a:pt x="24618" y="6501926"/>
                  </a:lnTo>
                  <a:lnTo>
                    <a:pt x="11152" y="6456330"/>
                  </a:lnTo>
                  <a:lnTo>
                    <a:pt x="2841" y="6408749"/>
                  </a:lnTo>
                  <a:lnTo>
                    <a:pt x="0" y="6359499"/>
                  </a:lnTo>
                  <a:lnTo>
                    <a:pt x="0" y="422275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660" y="0"/>
              <a:ext cx="12193270" cy="6858000"/>
            </a:xfrm>
            <a:custGeom>
              <a:avLst/>
              <a:gdLst/>
              <a:ahLst/>
              <a:cxnLst/>
              <a:rect l="l" t="t" r="r" b="b"/>
              <a:pathLst>
                <a:path w="12193270" h="6858000">
                  <a:moveTo>
                    <a:pt x="513562" y="6855777"/>
                  </a:moveTo>
                  <a:lnTo>
                    <a:pt x="257060" y="6704012"/>
                  </a:lnTo>
                  <a:lnTo>
                    <a:pt x="64592" y="6552095"/>
                  </a:lnTo>
                  <a:lnTo>
                    <a:pt x="0" y="6323660"/>
                  </a:lnTo>
                  <a:lnTo>
                    <a:pt x="1320" y="6857060"/>
                  </a:lnTo>
                  <a:lnTo>
                    <a:pt x="65354" y="6856895"/>
                  </a:lnTo>
                  <a:lnTo>
                    <a:pt x="513562" y="6855777"/>
                  </a:lnTo>
                  <a:close/>
                </a:path>
                <a:path w="12193270" h="6858000">
                  <a:moveTo>
                    <a:pt x="616356" y="0"/>
                  </a:moveTo>
                  <a:lnTo>
                    <a:pt x="6756" y="0"/>
                  </a:lnTo>
                  <a:lnTo>
                    <a:pt x="6756" y="57150"/>
                  </a:lnTo>
                  <a:lnTo>
                    <a:pt x="6756" y="457200"/>
                  </a:lnTo>
                  <a:lnTo>
                    <a:pt x="180924" y="228600"/>
                  </a:lnTo>
                  <a:lnTo>
                    <a:pt x="355104" y="57150"/>
                  </a:lnTo>
                  <a:lnTo>
                    <a:pt x="616356" y="0"/>
                  </a:lnTo>
                  <a:close/>
                </a:path>
                <a:path w="12193270" h="6858000">
                  <a:moveTo>
                    <a:pt x="12192660" y="6315456"/>
                  </a:moveTo>
                  <a:lnTo>
                    <a:pt x="12023496" y="6626174"/>
                  </a:lnTo>
                  <a:lnTo>
                    <a:pt x="11858396" y="6762521"/>
                  </a:lnTo>
                  <a:lnTo>
                    <a:pt x="11685168" y="6857644"/>
                  </a:lnTo>
                  <a:lnTo>
                    <a:pt x="11704803" y="6858000"/>
                  </a:lnTo>
                  <a:lnTo>
                    <a:pt x="12192660" y="6858000"/>
                  </a:lnTo>
                  <a:lnTo>
                    <a:pt x="12192660" y="6315456"/>
                  </a:lnTo>
                  <a:close/>
                </a:path>
                <a:path w="12193270" h="6858000">
                  <a:moveTo>
                    <a:pt x="12192660" y="0"/>
                  </a:moveTo>
                  <a:lnTo>
                    <a:pt x="12116460" y="0"/>
                  </a:lnTo>
                  <a:lnTo>
                    <a:pt x="11583060" y="0"/>
                  </a:lnTo>
                  <a:lnTo>
                    <a:pt x="11887860" y="130683"/>
                  </a:lnTo>
                  <a:lnTo>
                    <a:pt x="12116460" y="261251"/>
                  </a:lnTo>
                  <a:lnTo>
                    <a:pt x="12192660" y="457200"/>
                  </a:lnTo>
                  <a:lnTo>
                    <a:pt x="12192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240024" cy="138074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93997" y="400938"/>
            <a:ext cx="45091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latin typeface="Calibri"/>
                <a:cs typeface="Calibri"/>
              </a:rPr>
              <a:t>4/c</a:t>
            </a:r>
            <a:r>
              <a:rPr sz="4000" b="1" spc="-65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Tescil</a:t>
            </a:r>
            <a:r>
              <a:rPr sz="4000" b="1" spc="-55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uygulaması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998590" y="5662980"/>
            <a:ext cx="10287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-50" dirty="0">
                <a:solidFill>
                  <a:srgbClr val="79CDFB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532503" y="1610994"/>
            <a:ext cx="55994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8625" algn="l"/>
                <a:tab pos="1177925" algn="l"/>
                <a:tab pos="2667635" algn="l"/>
                <a:tab pos="4262120" algn="l"/>
              </a:tabLst>
            </a:pP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8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20" dirty="0">
                <a:solidFill>
                  <a:srgbClr val="046CA6"/>
                </a:solidFill>
                <a:latin typeface="Calibri"/>
                <a:cs typeface="Calibri"/>
              </a:rPr>
              <a:t>inci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maddesi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uyarınca,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Kanunun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341102" y="1610994"/>
            <a:ext cx="11620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27355" algn="l"/>
              </a:tabLst>
            </a:pP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4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20" dirty="0">
                <a:solidFill>
                  <a:srgbClr val="046CA6"/>
                </a:solidFill>
                <a:latin typeface="Calibri"/>
                <a:cs typeface="Calibri"/>
              </a:rPr>
              <a:t>üncü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88340" y="1610994"/>
            <a:ext cx="363474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Font typeface="Wingdings"/>
              <a:buChar char=""/>
              <a:tabLst>
                <a:tab pos="355600" algn="l"/>
                <a:tab pos="1312545" algn="l"/>
                <a:tab pos="2296795" algn="l"/>
                <a:tab pos="2408555" algn="l"/>
              </a:tabLst>
            </a:pPr>
            <a:r>
              <a:rPr sz="2800" b="1" spc="-20" dirty="0">
                <a:solidFill>
                  <a:srgbClr val="046CA6"/>
                </a:solidFill>
                <a:latin typeface="Calibri"/>
                <a:cs typeface="Calibri"/>
              </a:rPr>
              <a:t>5510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sayılı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Kanunun maddesinin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	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birinci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34383" y="2037714"/>
            <a:ext cx="538543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715135" algn="l"/>
                <a:tab pos="2417445" algn="l"/>
                <a:tab pos="3583304" algn="l"/>
              </a:tabLst>
            </a:pP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fıkrasının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25" dirty="0">
                <a:solidFill>
                  <a:srgbClr val="046CA6"/>
                </a:solidFill>
                <a:latin typeface="Calibri"/>
                <a:cs typeface="Calibri"/>
              </a:rPr>
              <a:t>(c)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bendi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kapsamında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027157" y="2037714"/>
            <a:ext cx="147637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çalışmaya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31239" y="2464130"/>
            <a:ext cx="20955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başlayanların,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17494" y="2464130"/>
            <a:ext cx="818769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715" algn="r">
              <a:lnSpc>
                <a:spcPct val="100000"/>
              </a:lnSpc>
              <a:spcBef>
                <a:spcPts val="95"/>
              </a:spcBef>
              <a:tabLst>
                <a:tab pos="2702560" algn="l"/>
                <a:tab pos="4227830" algn="l"/>
                <a:tab pos="5647055" algn="l"/>
                <a:tab pos="7029450" algn="l"/>
                <a:tab pos="7610475" algn="l"/>
              </a:tabLst>
            </a:pP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sigortalılıklarının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başladığı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tarihten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itibaren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25" dirty="0">
                <a:solidFill>
                  <a:srgbClr val="046CA6"/>
                </a:solidFill>
                <a:latin typeface="Calibri"/>
                <a:cs typeface="Calibri"/>
              </a:rPr>
              <a:t>15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25" dirty="0">
                <a:solidFill>
                  <a:srgbClr val="046CA6"/>
                </a:solidFill>
                <a:latin typeface="Calibri"/>
                <a:cs typeface="Calibri"/>
              </a:rPr>
              <a:t>gün</a:t>
            </a:r>
            <a:endParaRPr sz="28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yoluyla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31239" y="2891408"/>
            <a:ext cx="931735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160145" algn="l"/>
                <a:tab pos="2613025" algn="l"/>
                <a:tab pos="3286760" algn="l"/>
                <a:tab pos="4161154" algn="l"/>
                <a:tab pos="5770880" algn="l"/>
                <a:tab pos="6391275" algn="l"/>
                <a:tab pos="7823834" algn="l"/>
              </a:tabLst>
            </a:pP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içinde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sigortalı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25" dirty="0">
                <a:solidFill>
                  <a:srgbClr val="046CA6"/>
                </a:solidFill>
                <a:latin typeface="Calibri"/>
                <a:cs typeface="Calibri"/>
              </a:rPr>
              <a:t>işe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giriş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bildirgesi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25" dirty="0">
                <a:solidFill>
                  <a:srgbClr val="046CA6"/>
                </a:solidFill>
                <a:latin typeface="Calibri"/>
                <a:cs typeface="Calibri"/>
              </a:rPr>
              <a:t>ile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Kuruma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	</a:t>
            </a:r>
            <a:r>
              <a:rPr sz="2800" b="1" spc="-25" dirty="0">
                <a:solidFill>
                  <a:srgbClr val="046CA6"/>
                </a:solidFill>
                <a:latin typeface="Calibri"/>
                <a:cs typeface="Calibri"/>
              </a:rPr>
              <a:t>e-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sigorta bildirimlerinin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bu</a:t>
            </a:r>
            <a:r>
              <a:rPr sz="2800" b="1" spc="-8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program</a:t>
            </a:r>
            <a:r>
              <a:rPr sz="2800" b="1" spc="-5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üzerinden</a:t>
            </a:r>
            <a:r>
              <a:rPr sz="2800" b="1" spc="-7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46CA6"/>
                </a:solidFill>
                <a:latin typeface="Calibri"/>
                <a:cs typeface="Calibri"/>
              </a:rPr>
              <a:t>yapılması</a:t>
            </a:r>
            <a:r>
              <a:rPr sz="2800" b="1" spc="-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46CA6"/>
                </a:solidFill>
                <a:latin typeface="Calibri"/>
                <a:cs typeface="Calibri"/>
              </a:rPr>
              <a:t>gerekmektedir.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HİTAP</a:t>
            </a:r>
            <a:r>
              <a:rPr spc="-50" dirty="0"/>
              <a:t> </a:t>
            </a:r>
            <a:r>
              <a:rPr dirty="0"/>
              <a:t>mahkeme</a:t>
            </a:r>
            <a:r>
              <a:rPr spc="-65" dirty="0"/>
              <a:t> </a:t>
            </a:r>
            <a:r>
              <a:rPr dirty="0"/>
              <a:t>bilgi</a:t>
            </a:r>
            <a:r>
              <a:rPr spc="-25" dirty="0"/>
              <a:t> </a:t>
            </a:r>
            <a:r>
              <a:rPr spc="-10" dirty="0"/>
              <a:t>girişleri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4000" y="714565"/>
            <a:ext cx="11071860" cy="5724525"/>
            <a:chOff x="-4000" y="714565"/>
            <a:chExt cx="11071860" cy="57245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23900"/>
              <a:ext cx="11058143" cy="57058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19327"/>
              <a:ext cx="11062335" cy="5715000"/>
            </a:xfrm>
            <a:custGeom>
              <a:avLst/>
              <a:gdLst/>
              <a:ahLst/>
              <a:cxnLst/>
              <a:rect l="l" t="t" r="r" b="b"/>
              <a:pathLst>
                <a:path w="11062335" h="5715000">
                  <a:moveTo>
                    <a:pt x="0" y="5715000"/>
                  </a:moveTo>
                  <a:lnTo>
                    <a:pt x="11061954" y="5715000"/>
                  </a:lnTo>
                  <a:lnTo>
                    <a:pt x="11061954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6090" y="1288541"/>
              <a:ext cx="3855720" cy="170535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816090" y="1288541"/>
            <a:ext cx="3855720" cy="170561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27940" rIns="0" bIns="0" rtlCol="0">
            <a:spAutoFit/>
          </a:bodyPr>
          <a:lstStyle/>
          <a:p>
            <a:pPr marL="603885">
              <a:lnSpc>
                <a:spcPct val="100000"/>
              </a:lnSpc>
              <a:spcBef>
                <a:spcPts val="220"/>
              </a:spcBef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AD</a:t>
            </a:r>
            <a:r>
              <a:rPr sz="18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VE</a:t>
            </a:r>
            <a:r>
              <a:rPr sz="18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SOYAD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TASHİHİ</a:t>
            </a:r>
            <a:endParaRPr sz="1800">
              <a:latin typeface="Verdana"/>
              <a:cs typeface="Verdana"/>
            </a:endParaRPr>
          </a:p>
          <a:p>
            <a:pPr marL="233045" marR="233679" indent="316865">
              <a:lnSpc>
                <a:spcPct val="100000"/>
              </a:lnSpc>
              <a:tabLst>
                <a:tab pos="1996439" algn="l"/>
              </a:tabLst>
            </a:pP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BİLGİLERİ: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	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Sigortalının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Mahkeme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kararına</a:t>
            </a:r>
            <a:r>
              <a:rPr sz="18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göre</a:t>
            </a:r>
            <a:r>
              <a:rPr sz="18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Ad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ve/veya</a:t>
            </a:r>
            <a:r>
              <a:rPr sz="1800" spc="-114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Soyadındaki</a:t>
            </a:r>
            <a:r>
              <a:rPr sz="1800" spc="-1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tashih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bilgileri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ilgili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alanlara</a:t>
            </a:r>
            <a:r>
              <a:rPr sz="1800" spc="-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girilerek</a:t>
            </a:r>
            <a:endParaRPr sz="1800">
              <a:latin typeface="Verdana"/>
              <a:cs typeface="Verdana"/>
            </a:endParaRPr>
          </a:p>
          <a:p>
            <a:pPr marL="1042669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doldurulacaktır.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011423" y="2429255"/>
            <a:ext cx="794385" cy="379730"/>
            <a:chOff x="3011423" y="2429255"/>
            <a:chExt cx="794385" cy="379730"/>
          </a:xfrm>
        </p:grpSpPr>
        <p:sp>
          <p:nvSpPr>
            <p:cNvPr id="9" name="object 9"/>
            <p:cNvSpPr/>
            <p:nvPr/>
          </p:nvSpPr>
          <p:spPr>
            <a:xfrm>
              <a:off x="3024377" y="2442209"/>
              <a:ext cx="768350" cy="353695"/>
            </a:xfrm>
            <a:custGeom>
              <a:avLst/>
              <a:gdLst/>
              <a:ahLst/>
              <a:cxnLst/>
              <a:rect l="l" t="t" r="r" b="b"/>
              <a:pathLst>
                <a:path w="768350" h="353694">
                  <a:moveTo>
                    <a:pt x="384048" y="0"/>
                  </a:moveTo>
                  <a:lnTo>
                    <a:pt x="321756" y="2313"/>
                  </a:lnTo>
                  <a:lnTo>
                    <a:pt x="262664" y="9009"/>
                  </a:lnTo>
                  <a:lnTo>
                    <a:pt x="207561" y="19727"/>
                  </a:lnTo>
                  <a:lnTo>
                    <a:pt x="157240" y="34101"/>
                  </a:lnTo>
                  <a:lnTo>
                    <a:pt x="112490" y="51768"/>
                  </a:lnTo>
                  <a:lnTo>
                    <a:pt x="74102" y="72365"/>
                  </a:lnTo>
                  <a:lnTo>
                    <a:pt x="42869" y="95529"/>
                  </a:lnTo>
                  <a:lnTo>
                    <a:pt x="5026" y="148101"/>
                  </a:lnTo>
                  <a:lnTo>
                    <a:pt x="0" y="176784"/>
                  </a:lnTo>
                  <a:lnTo>
                    <a:pt x="5026" y="205466"/>
                  </a:lnTo>
                  <a:lnTo>
                    <a:pt x="42869" y="258038"/>
                  </a:lnTo>
                  <a:lnTo>
                    <a:pt x="74102" y="281202"/>
                  </a:lnTo>
                  <a:lnTo>
                    <a:pt x="112490" y="301799"/>
                  </a:lnTo>
                  <a:lnTo>
                    <a:pt x="157240" y="319466"/>
                  </a:lnTo>
                  <a:lnTo>
                    <a:pt x="207561" y="333840"/>
                  </a:lnTo>
                  <a:lnTo>
                    <a:pt x="262664" y="344558"/>
                  </a:lnTo>
                  <a:lnTo>
                    <a:pt x="321756" y="351254"/>
                  </a:lnTo>
                  <a:lnTo>
                    <a:pt x="384048" y="353567"/>
                  </a:lnTo>
                  <a:lnTo>
                    <a:pt x="446339" y="351254"/>
                  </a:lnTo>
                  <a:lnTo>
                    <a:pt x="505431" y="344558"/>
                  </a:lnTo>
                  <a:lnTo>
                    <a:pt x="560534" y="333840"/>
                  </a:lnTo>
                  <a:lnTo>
                    <a:pt x="610855" y="319466"/>
                  </a:lnTo>
                  <a:lnTo>
                    <a:pt x="655605" y="301799"/>
                  </a:lnTo>
                  <a:lnTo>
                    <a:pt x="693993" y="281202"/>
                  </a:lnTo>
                  <a:lnTo>
                    <a:pt x="725226" y="258038"/>
                  </a:lnTo>
                  <a:lnTo>
                    <a:pt x="763069" y="205466"/>
                  </a:lnTo>
                  <a:lnTo>
                    <a:pt x="768096" y="176784"/>
                  </a:lnTo>
                  <a:lnTo>
                    <a:pt x="763069" y="148101"/>
                  </a:lnTo>
                  <a:lnTo>
                    <a:pt x="725226" y="95529"/>
                  </a:lnTo>
                  <a:lnTo>
                    <a:pt x="693993" y="72365"/>
                  </a:lnTo>
                  <a:lnTo>
                    <a:pt x="655605" y="51768"/>
                  </a:lnTo>
                  <a:lnTo>
                    <a:pt x="610855" y="34101"/>
                  </a:lnTo>
                  <a:lnTo>
                    <a:pt x="560534" y="19727"/>
                  </a:lnTo>
                  <a:lnTo>
                    <a:pt x="505431" y="9009"/>
                  </a:lnTo>
                  <a:lnTo>
                    <a:pt x="446339" y="2313"/>
                  </a:lnTo>
                  <a:lnTo>
                    <a:pt x="384048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24377" y="2442209"/>
              <a:ext cx="768350" cy="353695"/>
            </a:xfrm>
            <a:custGeom>
              <a:avLst/>
              <a:gdLst/>
              <a:ahLst/>
              <a:cxnLst/>
              <a:rect l="l" t="t" r="r" b="b"/>
              <a:pathLst>
                <a:path w="768350" h="353694">
                  <a:moveTo>
                    <a:pt x="0" y="176784"/>
                  </a:moveTo>
                  <a:lnTo>
                    <a:pt x="19580" y="120895"/>
                  </a:lnTo>
                  <a:lnTo>
                    <a:pt x="74102" y="72365"/>
                  </a:lnTo>
                  <a:lnTo>
                    <a:pt x="112490" y="51768"/>
                  </a:lnTo>
                  <a:lnTo>
                    <a:pt x="157240" y="34101"/>
                  </a:lnTo>
                  <a:lnTo>
                    <a:pt x="207561" y="19727"/>
                  </a:lnTo>
                  <a:lnTo>
                    <a:pt x="262664" y="9009"/>
                  </a:lnTo>
                  <a:lnTo>
                    <a:pt x="321756" y="2313"/>
                  </a:lnTo>
                  <a:lnTo>
                    <a:pt x="384048" y="0"/>
                  </a:lnTo>
                  <a:lnTo>
                    <a:pt x="446339" y="2313"/>
                  </a:lnTo>
                  <a:lnTo>
                    <a:pt x="505431" y="9009"/>
                  </a:lnTo>
                  <a:lnTo>
                    <a:pt x="560534" y="19727"/>
                  </a:lnTo>
                  <a:lnTo>
                    <a:pt x="610855" y="34101"/>
                  </a:lnTo>
                  <a:lnTo>
                    <a:pt x="655605" y="51768"/>
                  </a:lnTo>
                  <a:lnTo>
                    <a:pt x="693993" y="72365"/>
                  </a:lnTo>
                  <a:lnTo>
                    <a:pt x="725226" y="95529"/>
                  </a:lnTo>
                  <a:lnTo>
                    <a:pt x="763069" y="148101"/>
                  </a:lnTo>
                  <a:lnTo>
                    <a:pt x="768096" y="176784"/>
                  </a:lnTo>
                  <a:lnTo>
                    <a:pt x="763069" y="205466"/>
                  </a:lnTo>
                  <a:lnTo>
                    <a:pt x="725226" y="258038"/>
                  </a:lnTo>
                  <a:lnTo>
                    <a:pt x="693993" y="281202"/>
                  </a:lnTo>
                  <a:lnTo>
                    <a:pt x="655605" y="301799"/>
                  </a:lnTo>
                  <a:lnTo>
                    <a:pt x="610855" y="319466"/>
                  </a:lnTo>
                  <a:lnTo>
                    <a:pt x="560534" y="333840"/>
                  </a:lnTo>
                  <a:lnTo>
                    <a:pt x="505431" y="344558"/>
                  </a:lnTo>
                  <a:lnTo>
                    <a:pt x="446339" y="351254"/>
                  </a:lnTo>
                  <a:lnTo>
                    <a:pt x="384048" y="353567"/>
                  </a:lnTo>
                  <a:lnTo>
                    <a:pt x="321756" y="351254"/>
                  </a:lnTo>
                  <a:lnTo>
                    <a:pt x="262664" y="344558"/>
                  </a:lnTo>
                  <a:lnTo>
                    <a:pt x="207561" y="333840"/>
                  </a:lnTo>
                  <a:lnTo>
                    <a:pt x="157240" y="319466"/>
                  </a:lnTo>
                  <a:lnTo>
                    <a:pt x="112490" y="301799"/>
                  </a:lnTo>
                  <a:lnTo>
                    <a:pt x="74102" y="281202"/>
                  </a:lnTo>
                  <a:lnTo>
                    <a:pt x="42869" y="258038"/>
                  </a:lnTo>
                  <a:lnTo>
                    <a:pt x="5026" y="205466"/>
                  </a:lnTo>
                  <a:lnTo>
                    <a:pt x="0" y="176784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80</a:t>
            </a:fld>
            <a:endParaRPr spc="-25"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HİTAP</a:t>
            </a:r>
            <a:r>
              <a:rPr spc="-45" dirty="0"/>
              <a:t> </a:t>
            </a:r>
            <a:r>
              <a:rPr dirty="0"/>
              <a:t>mahkeme</a:t>
            </a:r>
            <a:r>
              <a:rPr spc="-60" dirty="0"/>
              <a:t> </a:t>
            </a:r>
            <a:r>
              <a:rPr dirty="0"/>
              <a:t>bilgi</a:t>
            </a:r>
            <a:r>
              <a:rPr spc="-20" dirty="0"/>
              <a:t> </a:t>
            </a:r>
            <a:r>
              <a:rPr dirty="0"/>
              <a:t>girişleri</a:t>
            </a:r>
            <a:r>
              <a:rPr spc="-50" dirty="0"/>
              <a:t> </a:t>
            </a:r>
            <a:r>
              <a:rPr dirty="0"/>
              <a:t>«kaza-</a:t>
            </a:r>
            <a:r>
              <a:rPr spc="-60" dirty="0"/>
              <a:t> </a:t>
            </a:r>
            <a:r>
              <a:rPr dirty="0"/>
              <a:t>i</a:t>
            </a:r>
            <a:r>
              <a:rPr spc="-45" dirty="0"/>
              <a:t> </a:t>
            </a:r>
            <a:r>
              <a:rPr spc="-10" dirty="0"/>
              <a:t>rüşt»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4000" y="732853"/>
            <a:ext cx="11071860" cy="5706745"/>
            <a:chOff x="-4000" y="732853"/>
            <a:chExt cx="11071860" cy="57067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42188"/>
              <a:ext cx="11058144" cy="56875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37616"/>
              <a:ext cx="11062335" cy="5697220"/>
            </a:xfrm>
            <a:custGeom>
              <a:avLst/>
              <a:gdLst/>
              <a:ahLst/>
              <a:cxnLst/>
              <a:rect l="l" t="t" r="r" b="b"/>
              <a:pathLst>
                <a:path w="11062335" h="5697220">
                  <a:moveTo>
                    <a:pt x="0" y="5696712"/>
                  </a:moveTo>
                  <a:lnTo>
                    <a:pt x="11061954" y="5696712"/>
                  </a:lnTo>
                  <a:lnTo>
                    <a:pt x="11061954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05321" y="1306830"/>
              <a:ext cx="4716780" cy="192786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005321" y="1306830"/>
            <a:ext cx="4716780" cy="192786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138430" rIns="0" bIns="0" rtlCol="0">
            <a:spAutoFit/>
          </a:bodyPr>
          <a:lstStyle/>
          <a:p>
            <a:pPr marL="92075" marR="86360" indent="-1270" algn="ctr">
              <a:lnSpc>
                <a:spcPct val="100000"/>
              </a:lnSpc>
              <a:spcBef>
                <a:spcPts val="109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KAZAİ</a:t>
            </a:r>
            <a:r>
              <a:rPr sz="1200" spc="-1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RÜŞT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BİLGİLERİ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:</a:t>
            </a:r>
            <a:r>
              <a:rPr sz="1200" spc="3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Bir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meslek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veya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sanat</a:t>
            </a:r>
            <a:r>
              <a:rPr sz="1200" spc="-1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okulunu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bitirenlerden,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Türk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Medeni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Kanunu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Hükümlerine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göre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kazai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rüşt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kararı</a:t>
            </a:r>
            <a:r>
              <a:rPr sz="1200" spc="-1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almak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suretiyle</a:t>
            </a:r>
            <a:r>
              <a:rPr sz="1200" spc="3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öğrenimleri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ile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ilgili</a:t>
            </a:r>
            <a:r>
              <a:rPr sz="1200" spc="-1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görevlere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atananlar</a:t>
            </a:r>
            <a:r>
              <a:rPr sz="1200" spc="-1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hakkında,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ilgili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mahkeme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adı,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karar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tarihi,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karar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sayısı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ve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kesinleşme</a:t>
            </a:r>
            <a:r>
              <a:rPr sz="1200" spc="3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tarihi</a:t>
            </a:r>
            <a:r>
              <a:rPr sz="1200" spc="-1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ve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mesleği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ile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ilgili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göreve</a:t>
            </a:r>
            <a:endParaRPr sz="1200">
              <a:latin typeface="Verdana"/>
              <a:cs typeface="Verdana"/>
            </a:endParaRPr>
          </a:p>
          <a:p>
            <a:pPr marL="578485" marR="571500" algn="ctr">
              <a:lnSpc>
                <a:spcPct val="100000"/>
              </a:lnSpc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atandığı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tarihin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ilgili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alanlara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girilmek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suretiyle doldurulacaktır.</a:t>
            </a:r>
            <a:endParaRPr sz="1200">
              <a:latin typeface="Verdana"/>
              <a:cs typeface="Verdana"/>
            </a:endParaRPr>
          </a:p>
          <a:p>
            <a:pPr marL="140970" marR="133350" indent="-4445" algn="ctr">
              <a:lnSpc>
                <a:spcPct val="100000"/>
              </a:lnSpc>
            </a:pPr>
            <a:r>
              <a:rPr sz="1200" dirty="0">
                <a:solidFill>
                  <a:srgbClr val="00AF50"/>
                </a:solidFill>
                <a:latin typeface="Verdana"/>
                <a:cs typeface="Verdana"/>
              </a:rPr>
              <a:t>Bu</a:t>
            </a:r>
            <a:r>
              <a:rPr sz="1200" spc="-3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0AF50"/>
                </a:solidFill>
                <a:latin typeface="Verdana"/>
                <a:cs typeface="Verdana"/>
              </a:rPr>
              <a:t>alanın</a:t>
            </a:r>
            <a:r>
              <a:rPr sz="1200" spc="-1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0AF50"/>
                </a:solidFill>
                <a:latin typeface="Verdana"/>
                <a:cs typeface="Verdana"/>
              </a:rPr>
              <a:t>doldurulmaması</a:t>
            </a:r>
            <a:r>
              <a:rPr sz="1200" spc="-1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0AF50"/>
                </a:solidFill>
                <a:latin typeface="Verdana"/>
                <a:cs typeface="Verdana"/>
              </a:rPr>
              <a:t>halinde</a:t>
            </a:r>
            <a:r>
              <a:rPr sz="1200" spc="-1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0AF50"/>
                </a:solidFill>
                <a:latin typeface="Verdana"/>
                <a:cs typeface="Verdana"/>
              </a:rPr>
              <a:t>18</a:t>
            </a:r>
            <a:r>
              <a:rPr sz="1200" spc="-4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0AF50"/>
                </a:solidFill>
                <a:latin typeface="Verdana"/>
                <a:cs typeface="Verdana"/>
              </a:rPr>
              <a:t>yaş</a:t>
            </a:r>
            <a:r>
              <a:rPr sz="1200" spc="-2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0AF50"/>
                </a:solidFill>
                <a:latin typeface="Verdana"/>
                <a:cs typeface="Verdana"/>
              </a:rPr>
              <a:t>altı</a:t>
            </a:r>
            <a:r>
              <a:rPr sz="1200" spc="-3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0AF50"/>
                </a:solidFill>
                <a:latin typeface="Verdana"/>
                <a:cs typeface="Verdana"/>
              </a:rPr>
              <a:t>süreler</a:t>
            </a:r>
            <a:r>
              <a:rPr sz="1200" spc="-4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00AF50"/>
                </a:solidFill>
                <a:latin typeface="Verdana"/>
                <a:cs typeface="Verdana"/>
              </a:rPr>
              <a:t>hak </a:t>
            </a:r>
            <a:r>
              <a:rPr sz="1200" dirty="0">
                <a:solidFill>
                  <a:srgbClr val="00AF50"/>
                </a:solidFill>
                <a:latin typeface="Verdana"/>
                <a:cs typeface="Verdana"/>
              </a:rPr>
              <a:t>etmiş</a:t>
            </a:r>
            <a:r>
              <a:rPr sz="1200" spc="-4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0AF50"/>
                </a:solidFill>
                <a:latin typeface="Verdana"/>
                <a:cs typeface="Verdana"/>
              </a:rPr>
              <a:t>olsa</a:t>
            </a:r>
            <a:r>
              <a:rPr sz="1200" spc="-2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0AF50"/>
                </a:solidFill>
                <a:latin typeface="Verdana"/>
                <a:cs typeface="Verdana"/>
              </a:rPr>
              <a:t>dahi</a:t>
            </a:r>
            <a:r>
              <a:rPr sz="1200" spc="-20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0AF50"/>
                </a:solidFill>
                <a:latin typeface="Verdana"/>
                <a:cs typeface="Verdana"/>
              </a:rPr>
              <a:t>hizmet</a:t>
            </a:r>
            <a:r>
              <a:rPr sz="1200" spc="-3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0AF50"/>
                </a:solidFill>
                <a:latin typeface="Verdana"/>
                <a:cs typeface="Verdana"/>
              </a:rPr>
              <a:t>hesabında</a:t>
            </a:r>
            <a:r>
              <a:rPr sz="1200" spc="-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00AF50"/>
                </a:solidFill>
                <a:latin typeface="Verdana"/>
                <a:cs typeface="Verdana"/>
              </a:rPr>
              <a:t>dikkate</a:t>
            </a:r>
            <a:r>
              <a:rPr sz="1200" spc="-15" dirty="0">
                <a:solidFill>
                  <a:srgbClr val="00AF5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00AF50"/>
                </a:solidFill>
                <a:latin typeface="Verdana"/>
                <a:cs typeface="Verdana"/>
              </a:rPr>
              <a:t>alınamayacaktır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965704" y="2426207"/>
            <a:ext cx="928369" cy="408940"/>
            <a:chOff x="2965704" y="2426207"/>
            <a:chExt cx="928369" cy="408940"/>
          </a:xfrm>
        </p:grpSpPr>
        <p:sp>
          <p:nvSpPr>
            <p:cNvPr id="9" name="object 9"/>
            <p:cNvSpPr/>
            <p:nvPr/>
          </p:nvSpPr>
          <p:spPr>
            <a:xfrm>
              <a:off x="2978658" y="2439161"/>
              <a:ext cx="902335" cy="382905"/>
            </a:xfrm>
            <a:custGeom>
              <a:avLst/>
              <a:gdLst/>
              <a:ahLst/>
              <a:cxnLst/>
              <a:rect l="l" t="t" r="r" b="b"/>
              <a:pathLst>
                <a:path w="902335" h="382905">
                  <a:moveTo>
                    <a:pt x="451104" y="0"/>
                  </a:moveTo>
                  <a:lnTo>
                    <a:pt x="384435" y="2073"/>
                  </a:lnTo>
                  <a:lnTo>
                    <a:pt x="320806" y="8095"/>
                  </a:lnTo>
                  <a:lnTo>
                    <a:pt x="260914" y="17771"/>
                  </a:lnTo>
                  <a:lnTo>
                    <a:pt x="205457" y="30805"/>
                  </a:lnTo>
                  <a:lnTo>
                    <a:pt x="155131" y="46902"/>
                  </a:lnTo>
                  <a:lnTo>
                    <a:pt x="110635" y="65766"/>
                  </a:lnTo>
                  <a:lnTo>
                    <a:pt x="72666" y="87103"/>
                  </a:lnTo>
                  <a:lnTo>
                    <a:pt x="41920" y="110616"/>
                  </a:lnTo>
                  <a:lnTo>
                    <a:pt x="4890" y="162991"/>
                  </a:lnTo>
                  <a:lnTo>
                    <a:pt x="0" y="191262"/>
                  </a:lnTo>
                  <a:lnTo>
                    <a:pt x="4890" y="219532"/>
                  </a:lnTo>
                  <a:lnTo>
                    <a:pt x="41920" y="271907"/>
                  </a:lnTo>
                  <a:lnTo>
                    <a:pt x="72666" y="295420"/>
                  </a:lnTo>
                  <a:lnTo>
                    <a:pt x="110635" y="316757"/>
                  </a:lnTo>
                  <a:lnTo>
                    <a:pt x="155131" y="335621"/>
                  </a:lnTo>
                  <a:lnTo>
                    <a:pt x="205457" y="351718"/>
                  </a:lnTo>
                  <a:lnTo>
                    <a:pt x="260914" y="364752"/>
                  </a:lnTo>
                  <a:lnTo>
                    <a:pt x="320806" y="374428"/>
                  </a:lnTo>
                  <a:lnTo>
                    <a:pt x="384435" y="380450"/>
                  </a:lnTo>
                  <a:lnTo>
                    <a:pt x="451104" y="382524"/>
                  </a:lnTo>
                  <a:lnTo>
                    <a:pt x="517772" y="380450"/>
                  </a:lnTo>
                  <a:lnTo>
                    <a:pt x="581401" y="374428"/>
                  </a:lnTo>
                  <a:lnTo>
                    <a:pt x="641293" y="364752"/>
                  </a:lnTo>
                  <a:lnTo>
                    <a:pt x="696750" y="351718"/>
                  </a:lnTo>
                  <a:lnTo>
                    <a:pt x="747076" y="335621"/>
                  </a:lnTo>
                  <a:lnTo>
                    <a:pt x="791572" y="316757"/>
                  </a:lnTo>
                  <a:lnTo>
                    <a:pt x="829541" y="295420"/>
                  </a:lnTo>
                  <a:lnTo>
                    <a:pt x="860287" y="271907"/>
                  </a:lnTo>
                  <a:lnTo>
                    <a:pt x="897317" y="219532"/>
                  </a:lnTo>
                  <a:lnTo>
                    <a:pt x="902207" y="191262"/>
                  </a:lnTo>
                  <a:lnTo>
                    <a:pt x="897317" y="162991"/>
                  </a:lnTo>
                  <a:lnTo>
                    <a:pt x="860287" y="110616"/>
                  </a:lnTo>
                  <a:lnTo>
                    <a:pt x="829541" y="87103"/>
                  </a:lnTo>
                  <a:lnTo>
                    <a:pt x="791572" y="65766"/>
                  </a:lnTo>
                  <a:lnTo>
                    <a:pt x="747076" y="46902"/>
                  </a:lnTo>
                  <a:lnTo>
                    <a:pt x="696750" y="30805"/>
                  </a:lnTo>
                  <a:lnTo>
                    <a:pt x="641293" y="17771"/>
                  </a:lnTo>
                  <a:lnTo>
                    <a:pt x="581401" y="8095"/>
                  </a:lnTo>
                  <a:lnTo>
                    <a:pt x="517772" y="2073"/>
                  </a:lnTo>
                  <a:lnTo>
                    <a:pt x="451104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978658" y="2439161"/>
              <a:ext cx="902335" cy="382905"/>
            </a:xfrm>
            <a:custGeom>
              <a:avLst/>
              <a:gdLst/>
              <a:ahLst/>
              <a:cxnLst/>
              <a:rect l="l" t="t" r="r" b="b"/>
              <a:pathLst>
                <a:path w="902335" h="382905">
                  <a:moveTo>
                    <a:pt x="0" y="191262"/>
                  </a:moveTo>
                  <a:lnTo>
                    <a:pt x="19096" y="136010"/>
                  </a:lnTo>
                  <a:lnTo>
                    <a:pt x="72666" y="87103"/>
                  </a:lnTo>
                  <a:lnTo>
                    <a:pt x="110635" y="65766"/>
                  </a:lnTo>
                  <a:lnTo>
                    <a:pt x="155131" y="46902"/>
                  </a:lnTo>
                  <a:lnTo>
                    <a:pt x="205457" y="30805"/>
                  </a:lnTo>
                  <a:lnTo>
                    <a:pt x="260914" y="17771"/>
                  </a:lnTo>
                  <a:lnTo>
                    <a:pt x="320806" y="8095"/>
                  </a:lnTo>
                  <a:lnTo>
                    <a:pt x="384435" y="2073"/>
                  </a:lnTo>
                  <a:lnTo>
                    <a:pt x="451104" y="0"/>
                  </a:lnTo>
                  <a:lnTo>
                    <a:pt x="517772" y="2073"/>
                  </a:lnTo>
                  <a:lnTo>
                    <a:pt x="581401" y="8095"/>
                  </a:lnTo>
                  <a:lnTo>
                    <a:pt x="641293" y="17771"/>
                  </a:lnTo>
                  <a:lnTo>
                    <a:pt x="696750" y="30805"/>
                  </a:lnTo>
                  <a:lnTo>
                    <a:pt x="747076" y="46902"/>
                  </a:lnTo>
                  <a:lnTo>
                    <a:pt x="791572" y="65766"/>
                  </a:lnTo>
                  <a:lnTo>
                    <a:pt x="829541" y="87103"/>
                  </a:lnTo>
                  <a:lnTo>
                    <a:pt x="860287" y="110616"/>
                  </a:lnTo>
                  <a:lnTo>
                    <a:pt x="897317" y="162991"/>
                  </a:lnTo>
                  <a:lnTo>
                    <a:pt x="902207" y="191262"/>
                  </a:lnTo>
                  <a:lnTo>
                    <a:pt x="897317" y="219532"/>
                  </a:lnTo>
                  <a:lnTo>
                    <a:pt x="860287" y="271907"/>
                  </a:lnTo>
                  <a:lnTo>
                    <a:pt x="829541" y="295420"/>
                  </a:lnTo>
                  <a:lnTo>
                    <a:pt x="791572" y="316757"/>
                  </a:lnTo>
                  <a:lnTo>
                    <a:pt x="747076" y="335621"/>
                  </a:lnTo>
                  <a:lnTo>
                    <a:pt x="696750" y="351718"/>
                  </a:lnTo>
                  <a:lnTo>
                    <a:pt x="641293" y="364752"/>
                  </a:lnTo>
                  <a:lnTo>
                    <a:pt x="581401" y="374428"/>
                  </a:lnTo>
                  <a:lnTo>
                    <a:pt x="517772" y="380450"/>
                  </a:lnTo>
                  <a:lnTo>
                    <a:pt x="451104" y="382524"/>
                  </a:lnTo>
                  <a:lnTo>
                    <a:pt x="384435" y="380450"/>
                  </a:lnTo>
                  <a:lnTo>
                    <a:pt x="320806" y="374428"/>
                  </a:lnTo>
                  <a:lnTo>
                    <a:pt x="260914" y="364752"/>
                  </a:lnTo>
                  <a:lnTo>
                    <a:pt x="205457" y="351718"/>
                  </a:lnTo>
                  <a:lnTo>
                    <a:pt x="155131" y="335621"/>
                  </a:lnTo>
                  <a:lnTo>
                    <a:pt x="110635" y="316757"/>
                  </a:lnTo>
                  <a:lnTo>
                    <a:pt x="72666" y="295420"/>
                  </a:lnTo>
                  <a:lnTo>
                    <a:pt x="41920" y="271907"/>
                  </a:lnTo>
                  <a:lnTo>
                    <a:pt x="4890" y="219532"/>
                  </a:lnTo>
                  <a:lnTo>
                    <a:pt x="0" y="191262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81</a:t>
            </a:fld>
            <a:endParaRPr spc="-25"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HİTAP</a:t>
            </a:r>
            <a:r>
              <a:rPr spc="-50" dirty="0"/>
              <a:t> </a:t>
            </a:r>
            <a:r>
              <a:rPr dirty="0"/>
              <a:t>mahkeme</a:t>
            </a:r>
            <a:r>
              <a:rPr spc="-65" dirty="0"/>
              <a:t> </a:t>
            </a:r>
            <a:r>
              <a:rPr dirty="0"/>
              <a:t>bilgi</a:t>
            </a:r>
            <a:r>
              <a:rPr spc="-25" dirty="0"/>
              <a:t> </a:t>
            </a:r>
            <a:r>
              <a:rPr spc="-10" dirty="0"/>
              <a:t>girişleri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8580" y="733044"/>
            <a:ext cx="10989945" cy="5697220"/>
            <a:chOff x="68580" y="733044"/>
            <a:chExt cx="10989945" cy="56972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580" y="733044"/>
              <a:ext cx="10989564" cy="569671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58406" y="749046"/>
              <a:ext cx="3898392" cy="2392679"/>
            </a:xfrm>
            <a:prstGeom prst="rect">
              <a:avLst/>
            </a:prstGeom>
          </p:spPr>
        </p:pic>
      </p:grp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59435" y="723900"/>
          <a:ext cx="10998835" cy="5705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994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82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0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13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46CA6"/>
                      </a:solidFill>
                      <a:prstDash val="solid"/>
                    </a:lnL>
                    <a:lnR w="28575">
                      <a:solidFill>
                        <a:srgbClr val="6392A2"/>
                      </a:solidFill>
                      <a:prstDash val="solid"/>
                    </a:lnR>
                    <a:lnT w="9525">
                      <a:solidFill>
                        <a:srgbClr val="046CA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0805" marR="83820" algn="just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2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İDARİ</a:t>
                      </a:r>
                      <a:r>
                        <a:rPr sz="1200" spc="12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KAYIT</a:t>
                      </a:r>
                      <a:r>
                        <a:rPr sz="1200" spc="114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DÜZELTME:</a:t>
                      </a:r>
                      <a:r>
                        <a:rPr sz="1200" spc="114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İdarece</a:t>
                      </a:r>
                      <a:r>
                        <a:rPr sz="1200" spc="12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bir</a:t>
                      </a:r>
                      <a:r>
                        <a:rPr sz="1200" spc="12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mahkeme </a:t>
                      </a:r>
                      <a:r>
                        <a:rPr sz="12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kararı</a:t>
                      </a:r>
                      <a:r>
                        <a:rPr sz="1200" spc="4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 </a:t>
                      </a:r>
                      <a:r>
                        <a:rPr sz="12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olmaksızın</a:t>
                      </a:r>
                      <a:r>
                        <a:rPr sz="1200" spc="49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yapılan</a:t>
                      </a:r>
                      <a:r>
                        <a:rPr sz="1200" spc="5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 </a:t>
                      </a:r>
                      <a:r>
                        <a:rPr sz="12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düzeltmelere</a:t>
                      </a:r>
                      <a:r>
                        <a:rPr sz="1200" spc="4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 </a:t>
                      </a:r>
                      <a:r>
                        <a:rPr sz="12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ilişkin </a:t>
                      </a:r>
                      <a:r>
                        <a:rPr sz="12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kayıtlar</a:t>
                      </a:r>
                      <a:r>
                        <a:rPr sz="1200" spc="-1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ilgili</a:t>
                      </a:r>
                      <a:r>
                        <a:rPr sz="1200" spc="-45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alana</a:t>
                      </a:r>
                      <a:r>
                        <a:rPr sz="1200" spc="-2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10" dirty="0">
                          <a:solidFill>
                            <a:srgbClr val="00AF50"/>
                          </a:solidFill>
                          <a:latin typeface="Verdana"/>
                          <a:cs typeface="Verdana"/>
                        </a:rPr>
                        <a:t>girilecektir.</a:t>
                      </a:r>
                      <a:endParaRPr sz="1200">
                        <a:latin typeface="Verdana"/>
                        <a:cs typeface="Verdan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0805" marR="83185" algn="just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Örnek1:</a:t>
                      </a:r>
                      <a:r>
                        <a:rPr sz="1200" spc="27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Sigortalının</a:t>
                      </a:r>
                      <a:r>
                        <a:rPr sz="1200" spc="28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adı</a:t>
                      </a:r>
                      <a:r>
                        <a:rPr sz="1200" spc="26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MEHMET</a:t>
                      </a:r>
                      <a:r>
                        <a:rPr sz="1200" spc="27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iken</a:t>
                      </a:r>
                      <a:r>
                        <a:rPr sz="1200" spc="27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MEMET 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olarak</a:t>
                      </a:r>
                      <a:r>
                        <a:rPr sz="1200" spc="5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yazılması</a:t>
                      </a:r>
                      <a:r>
                        <a:rPr sz="1200" spc="4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sonucu</a:t>
                      </a:r>
                      <a:r>
                        <a:rPr sz="1200" spc="5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İdari</a:t>
                      </a:r>
                      <a:r>
                        <a:rPr sz="1200" spc="6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kayıt</a:t>
                      </a:r>
                      <a:r>
                        <a:rPr sz="1200" spc="6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düzeltme</a:t>
                      </a:r>
                      <a:r>
                        <a:rPr sz="1200" spc="6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ile 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MEHMET</a:t>
                      </a:r>
                      <a:r>
                        <a:rPr sz="1200" spc="-4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olarak</a:t>
                      </a:r>
                      <a:r>
                        <a:rPr sz="1200" spc="-6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düzeltilmesi.</a:t>
                      </a:r>
                      <a:endParaRPr sz="1200">
                        <a:latin typeface="Verdana"/>
                        <a:cs typeface="Verdana"/>
                      </a:endParaRPr>
                    </a:p>
                    <a:p>
                      <a:pPr marL="90805" marR="84455" algn="just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Örnek2:</a:t>
                      </a:r>
                      <a:r>
                        <a:rPr sz="1200" spc="16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 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Nüfus</a:t>
                      </a:r>
                      <a:r>
                        <a:rPr sz="1200" spc="17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 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cüzdanına</a:t>
                      </a:r>
                      <a:r>
                        <a:rPr sz="1200" spc="17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 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yazılırken</a:t>
                      </a:r>
                      <a:r>
                        <a:rPr sz="1200" spc="16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 </a:t>
                      </a:r>
                      <a:r>
                        <a:rPr sz="120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doğum 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tarihi</a:t>
                      </a:r>
                      <a:r>
                        <a:rPr sz="1200" spc="3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 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1973</a:t>
                      </a:r>
                      <a:r>
                        <a:rPr sz="1200" spc="3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 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yazılmış</a:t>
                      </a:r>
                      <a:r>
                        <a:rPr sz="1200" spc="30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 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ancak</a:t>
                      </a:r>
                      <a:r>
                        <a:rPr sz="1200" spc="32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 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doğum</a:t>
                      </a:r>
                      <a:r>
                        <a:rPr sz="1200" spc="3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 </a:t>
                      </a:r>
                      <a:r>
                        <a:rPr sz="120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tarihi 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kayıtlarda</a:t>
                      </a:r>
                      <a:r>
                        <a:rPr sz="1200" spc="14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30.08.1973</a:t>
                      </a:r>
                      <a:r>
                        <a:rPr sz="1200" spc="14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olarak</a:t>
                      </a:r>
                      <a:r>
                        <a:rPr sz="1200" spc="14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gözüküyor</a:t>
                      </a:r>
                      <a:r>
                        <a:rPr sz="1200" spc="14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bu</a:t>
                      </a:r>
                      <a:r>
                        <a:rPr sz="1200" spc="14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200" spc="-2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tür 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bir</a:t>
                      </a:r>
                      <a:r>
                        <a:rPr sz="1200" spc="265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 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düzeltmede</a:t>
                      </a:r>
                      <a:r>
                        <a:rPr sz="1200" spc="27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 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yine</a:t>
                      </a:r>
                      <a:r>
                        <a:rPr sz="1200" spc="27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 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idari</a:t>
                      </a:r>
                      <a:r>
                        <a:rPr sz="1200" spc="27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 </a:t>
                      </a:r>
                      <a:r>
                        <a:rPr sz="120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kayıt</a:t>
                      </a:r>
                      <a:r>
                        <a:rPr sz="1200" spc="27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  </a:t>
                      </a:r>
                      <a:r>
                        <a:rPr sz="1200" spc="-10" dirty="0">
                          <a:solidFill>
                            <a:srgbClr val="404040"/>
                          </a:solidFill>
                          <a:latin typeface="Verdana"/>
                          <a:cs typeface="Verdana"/>
                        </a:rPr>
                        <a:t>düzeltme olacaktır.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T="117475" marB="0">
                    <a:lnL w="28575">
                      <a:solidFill>
                        <a:srgbClr val="6392A2"/>
                      </a:solidFill>
                      <a:prstDash val="solid"/>
                    </a:lnL>
                    <a:lnR w="28575">
                      <a:solidFill>
                        <a:srgbClr val="6392A2"/>
                      </a:solidFill>
                      <a:prstDash val="solid"/>
                    </a:lnR>
                    <a:lnT w="9525">
                      <a:solidFill>
                        <a:srgbClr val="6392A2"/>
                      </a:solidFill>
                      <a:prstDash val="solid"/>
                    </a:lnT>
                    <a:lnB w="28575">
                      <a:solidFill>
                        <a:srgbClr val="6392A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6392A2"/>
                      </a:solidFill>
                      <a:prstDash val="solid"/>
                    </a:lnL>
                    <a:lnR w="9525">
                      <a:solidFill>
                        <a:srgbClr val="046CA6"/>
                      </a:solidFill>
                      <a:prstDash val="solid"/>
                    </a:lnR>
                    <a:lnT w="9525">
                      <a:solidFill>
                        <a:srgbClr val="046CA6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2475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46CA6"/>
                      </a:solidFill>
                      <a:prstDash val="solid"/>
                    </a:lnL>
                    <a:lnR w="9525">
                      <a:solidFill>
                        <a:srgbClr val="046CA6"/>
                      </a:solidFill>
                      <a:prstDash val="solid"/>
                    </a:lnR>
                    <a:lnB w="9525">
                      <a:solidFill>
                        <a:srgbClr val="046CA6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82</a:t>
            </a:fld>
            <a:endParaRPr spc="-25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HİTAP</a:t>
            </a:r>
            <a:r>
              <a:rPr spc="-50" dirty="0"/>
              <a:t> </a:t>
            </a:r>
            <a:r>
              <a:rPr dirty="0"/>
              <a:t>mahkeme</a:t>
            </a:r>
            <a:r>
              <a:rPr spc="-65" dirty="0"/>
              <a:t> </a:t>
            </a:r>
            <a:r>
              <a:rPr dirty="0"/>
              <a:t>bilgi</a:t>
            </a:r>
            <a:r>
              <a:rPr spc="-25" dirty="0"/>
              <a:t> </a:t>
            </a:r>
            <a:r>
              <a:rPr spc="-10" dirty="0"/>
              <a:t>girişleri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3810" y="707136"/>
            <a:ext cx="11193145" cy="5718175"/>
            <a:chOff x="-3810" y="707136"/>
            <a:chExt cx="11193145" cy="57181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19328"/>
              <a:ext cx="11180064" cy="569671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14756"/>
              <a:ext cx="11184255" cy="5706110"/>
            </a:xfrm>
            <a:custGeom>
              <a:avLst/>
              <a:gdLst/>
              <a:ahLst/>
              <a:cxnLst/>
              <a:rect l="l" t="t" r="r" b="b"/>
              <a:pathLst>
                <a:path w="11184255" h="5706110">
                  <a:moveTo>
                    <a:pt x="0" y="5705856"/>
                  </a:moveTo>
                  <a:lnTo>
                    <a:pt x="11183874" y="5705856"/>
                  </a:lnTo>
                  <a:lnTo>
                    <a:pt x="11183874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02830" y="720090"/>
              <a:ext cx="3584448" cy="198424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402830" y="720090"/>
              <a:ext cx="3584575" cy="1984375"/>
            </a:xfrm>
            <a:custGeom>
              <a:avLst/>
              <a:gdLst/>
              <a:ahLst/>
              <a:cxnLst/>
              <a:rect l="l" t="t" r="r" b="b"/>
              <a:pathLst>
                <a:path w="3584575" h="1984375">
                  <a:moveTo>
                    <a:pt x="0" y="1984248"/>
                  </a:moveTo>
                  <a:lnTo>
                    <a:pt x="3584448" y="1984248"/>
                  </a:lnTo>
                  <a:lnTo>
                    <a:pt x="3584448" y="0"/>
                  </a:lnTo>
                  <a:lnTo>
                    <a:pt x="0" y="0"/>
                  </a:lnTo>
                  <a:lnTo>
                    <a:pt x="0" y="1984248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7481061" y="782777"/>
            <a:ext cx="3429635" cy="185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İNTİBAKA</a:t>
            </a:r>
            <a:r>
              <a:rPr sz="1200" spc="35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İLİŞKİN</a:t>
            </a:r>
            <a:r>
              <a:rPr sz="1200" spc="36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MAHKEME</a:t>
            </a:r>
            <a:r>
              <a:rPr sz="1200" spc="36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KARARI:</a:t>
            </a:r>
            <a:endParaRPr sz="1200">
              <a:latin typeface="Verdana"/>
              <a:cs typeface="Verdana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İntibaka</a:t>
            </a:r>
            <a:r>
              <a:rPr sz="1200" spc="6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ilişkin</a:t>
            </a:r>
            <a:r>
              <a:rPr sz="1200" spc="6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Mahkemece</a:t>
            </a:r>
            <a:r>
              <a:rPr sz="1200" spc="6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karar</a:t>
            </a:r>
            <a:r>
              <a:rPr sz="1200" spc="60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verilen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süreler</a:t>
            </a:r>
            <a:r>
              <a:rPr sz="1200" spc="31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var</a:t>
            </a:r>
            <a:r>
              <a:rPr sz="1200" spc="30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ise</a:t>
            </a:r>
            <a:r>
              <a:rPr sz="1200" spc="31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r>
              <a:rPr sz="1200" spc="31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alana</a:t>
            </a:r>
            <a:r>
              <a:rPr sz="1200" spc="3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giriş</a:t>
            </a:r>
            <a:r>
              <a:rPr sz="1200" spc="30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yapılacaktır.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Örnek</a:t>
            </a:r>
            <a:r>
              <a:rPr sz="1200" spc="190" dirty="0">
                <a:solidFill>
                  <a:srgbClr val="FF0000"/>
                </a:solidFill>
                <a:latin typeface="Verdana"/>
                <a:cs typeface="Verdana"/>
              </a:rPr>
              <a:t>  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Bulgaristan’da</a:t>
            </a:r>
            <a:r>
              <a:rPr sz="1200" spc="195" dirty="0">
                <a:solidFill>
                  <a:srgbClr val="FF0000"/>
                </a:solidFill>
                <a:latin typeface="Verdana"/>
                <a:cs typeface="Verdana"/>
              </a:rPr>
              <a:t>  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geçen</a:t>
            </a:r>
            <a:r>
              <a:rPr sz="1200" spc="190" dirty="0">
                <a:solidFill>
                  <a:srgbClr val="FF0000"/>
                </a:solidFill>
                <a:latin typeface="Verdana"/>
                <a:cs typeface="Verdana"/>
              </a:rPr>
              <a:t>  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sürelerin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Mahkeme</a:t>
            </a:r>
            <a:r>
              <a:rPr sz="1200" spc="459" dirty="0">
                <a:solidFill>
                  <a:srgbClr val="FF0000"/>
                </a:solidFill>
                <a:latin typeface="Verdana"/>
                <a:cs typeface="Verdana"/>
              </a:rPr>
              <a:t>  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kararına</a:t>
            </a:r>
            <a:r>
              <a:rPr sz="1200" spc="455" dirty="0">
                <a:solidFill>
                  <a:srgbClr val="FF0000"/>
                </a:solidFill>
                <a:latin typeface="Verdana"/>
                <a:cs typeface="Verdana"/>
              </a:rPr>
              <a:t>  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göre</a:t>
            </a:r>
            <a:r>
              <a:rPr sz="1200" spc="459" dirty="0">
                <a:solidFill>
                  <a:srgbClr val="FF0000"/>
                </a:solidFill>
                <a:latin typeface="Verdana"/>
                <a:cs typeface="Verdana"/>
              </a:rPr>
              <a:t>  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intibakta değerlendirilmesi.</a:t>
            </a:r>
            <a:endParaRPr sz="1200">
              <a:latin typeface="Verdana"/>
              <a:cs typeface="Verdana"/>
            </a:endParaRPr>
          </a:p>
          <a:p>
            <a:pPr marL="12700" marR="7620" algn="just">
              <a:lnSpc>
                <a:spcPct val="100000"/>
              </a:lnSpc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Türkiye’de</a:t>
            </a:r>
            <a:r>
              <a:rPr sz="1200" spc="484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geçen</a:t>
            </a:r>
            <a:r>
              <a:rPr sz="1200" spc="4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ve</a:t>
            </a:r>
            <a:r>
              <a:rPr sz="1200" spc="484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mahkeme</a:t>
            </a:r>
            <a:r>
              <a:rPr sz="1200" spc="49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kararı</a:t>
            </a:r>
            <a:r>
              <a:rPr sz="1200" spc="484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ile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KHA</a:t>
            </a:r>
            <a:r>
              <a:rPr sz="1200" spc="4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değerlendirilmesine</a:t>
            </a:r>
            <a:r>
              <a:rPr sz="1200" spc="4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karar</a:t>
            </a:r>
            <a:r>
              <a:rPr sz="1200" spc="4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verilen</a:t>
            </a:r>
            <a:r>
              <a:rPr sz="1200" spc="4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bir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hizmet</a:t>
            </a:r>
            <a:r>
              <a:rPr sz="1200" spc="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varsa</a:t>
            </a:r>
            <a:r>
              <a:rPr sz="1200" spc="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r>
              <a:rPr sz="1200" spc="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süre</a:t>
            </a:r>
            <a:r>
              <a:rPr sz="1200" spc="65" dirty="0">
                <a:solidFill>
                  <a:srgbClr val="FF0000"/>
                </a:solidFill>
                <a:latin typeface="Verdana"/>
                <a:cs typeface="Verdana"/>
              </a:rPr>
              <a:t> 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diğer</a:t>
            </a:r>
            <a:r>
              <a:rPr sz="1200" spc="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hizmet</a:t>
            </a:r>
            <a:r>
              <a:rPr sz="1200" spc="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(hizmet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birleştirme)</a:t>
            </a:r>
            <a:r>
              <a:rPr sz="12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alanında</a:t>
            </a:r>
            <a:r>
              <a:rPr sz="12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girilecektir.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83</a:t>
            </a:fld>
            <a:endParaRPr spc="-2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>
                <a:latin typeface="Calibri"/>
                <a:cs typeface="Calibri"/>
              </a:rPr>
              <a:t>1416</a:t>
            </a:r>
            <a:r>
              <a:rPr b="1" spc="-2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/</a:t>
            </a:r>
            <a:r>
              <a:rPr b="1" spc="-1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K.H.A.</a:t>
            </a:r>
            <a:r>
              <a:rPr b="1" spc="-3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Değerlendirilen</a:t>
            </a:r>
            <a:r>
              <a:rPr b="1" spc="-4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Süre</a:t>
            </a:r>
            <a:r>
              <a:rPr b="1" spc="-20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Bilgileri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3810" y="707136"/>
            <a:ext cx="11108055" cy="5722620"/>
            <a:chOff x="-3810" y="707136"/>
            <a:chExt cx="11108055" cy="57226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16279"/>
              <a:ext cx="11007852" cy="570433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11708"/>
              <a:ext cx="11012170" cy="5713730"/>
            </a:xfrm>
            <a:custGeom>
              <a:avLst/>
              <a:gdLst/>
              <a:ahLst/>
              <a:cxnLst/>
              <a:rect l="l" t="t" r="r" b="b"/>
              <a:pathLst>
                <a:path w="11012170" h="5713730">
                  <a:moveTo>
                    <a:pt x="0" y="5713476"/>
                  </a:moveTo>
                  <a:lnTo>
                    <a:pt x="11011662" y="5713476"/>
                  </a:lnTo>
                  <a:lnTo>
                    <a:pt x="11011662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191512" y="2343531"/>
              <a:ext cx="191770" cy="646430"/>
            </a:xfrm>
            <a:custGeom>
              <a:avLst/>
              <a:gdLst/>
              <a:ahLst/>
              <a:cxnLst/>
              <a:rect l="l" t="t" r="r" b="b"/>
              <a:pathLst>
                <a:path w="191769" h="646430">
                  <a:moveTo>
                    <a:pt x="125094" y="0"/>
                  </a:moveTo>
                  <a:lnTo>
                    <a:pt x="37718" y="66548"/>
                  </a:lnTo>
                  <a:lnTo>
                    <a:pt x="76200" y="71755"/>
                  </a:lnTo>
                  <a:lnTo>
                    <a:pt x="0" y="636016"/>
                  </a:lnTo>
                  <a:lnTo>
                    <a:pt x="76962" y="646430"/>
                  </a:lnTo>
                  <a:lnTo>
                    <a:pt x="153162" y="82169"/>
                  </a:lnTo>
                  <a:lnTo>
                    <a:pt x="191643" y="87376"/>
                  </a:lnTo>
                  <a:lnTo>
                    <a:pt x="125094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91512" y="2343531"/>
              <a:ext cx="191770" cy="646430"/>
            </a:xfrm>
            <a:custGeom>
              <a:avLst/>
              <a:gdLst/>
              <a:ahLst/>
              <a:cxnLst/>
              <a:rect l="l" t="t" r="r" b="b"/>
              <a:pathLst>
                <a:path w="191769" h="646430">
                  <a:moveTo>
                    <a:pt x="0" y="636016"/>
                  </a:moveTo>
                  <a:lnTo>
                    <a:pt x="76200" y="71755"/>
                  </a:lnTo>
                  <a:lnTo>
                    <a:pt x="37718" y="66548"/>
                  </a:lnTo>
                  <a:lnTo>
                    <a:pt x="125094" y="0"/>
                  </a:lnTo>
                  <a:lnTo>
                    <a:pt x="191643" y="87376"/>
                  </a:lnTo>
                  <a:lnTo>
                    <a:pt x="153162" y="82169"/>
                  </a:lnTo>
                  <a:lnTo>
                    <a:pt x="76962" y="646430"/>
                  </a:lnTo>
                  <a:lnTo>
                    <a:pt x="0" y="636016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924299" y="2803906"/>
              <a:ext cx="3684270" cy="323850"/>
            </a:xfrm>
            <a:custGeom>
              <a:avLst/>
              <a:gdLst/>
              <a:ahLst/>
              <a:cxnLst/>
              <a:rect l="l" t="t" r="r" b="b"/>
              <a:pathLst>
                <a:path w="3684270" h="323850">
                  <a:moveTo>
                    <a:pt x="73025" y="247523"/>
                  </a:moveTo>
                  <a:lnTo>
                    <a:pt x="0" y="291465"/>
                  </a:lnTo>
                  <a:lnTo>
                    <a:pt x="78866" y="323596"/>
                  </a:lnTo>
                  <a:lnTo>
                    <a:pt x="76506" y="292862"/>
                  </a:lnTo>
                  <a:lnTo>
                    <a:pt x="63753" y="292862"/>
                  </a:lnTo>
                  <a:lnTo>
                    <a:pt x="62864" y="280162"/>
                  </a:lnTo>
                  <a:lnTo>
                    <a:pt x="75456" y="279187"/>
                  </a:lnTo>
                  <a:lnTo>
                    <a:pt x="73025" y="247523"/>
                  </a:lnTo>
                  <a:close/>
                </a:path>
                <a:path w="3684270" h="323850">
                  <a:moveTo>
                    <a:pt x="75456" y="279187"/>
                  </a:moveTo>
                  <a:lnTo>
                    <a:pt x="62864" y="280162"/>
                  </a:lnTo>
                  <a:lnTo>
                    <a:pt x="63656" y="291465"/>
                  </a:lnTo>
                  <a:lnTo>
                    <a:pt x="63753" y="292862"/>
                  </a:lnTo>
                  <a:lnTo>
                    <a:pt x="76431" y="291880"/>
                  </a:lnTo>
                  <a:lnTo>
                    <a:pt x="75531" y="280162"/>
                  </a:lnTo>
                  <a:lnTo>
                    <a:pt x="75456" y="279187"/>
                  </a:lnTo>
                  <a:close/>
                </a:path>
                <a:path w="3684270" h="323850">
                  <a:moveTo>
                    <a:pt x="76431" y="291880"/>
                  </a:moveTo>
                  <a:lnTo>
                    <a:pt x="63753" y="292862"/>
                  </a:lnTo>
                  <a:lnTo>
                    <a:pt x="76506" y="292862"/>
                  </a:lnTo>
                  <a:lnTo>
                    <a:pt x="76431" y="291880"/>
                  </a:lnTo>
                  <a:close/>
                </a:path>
                <a:path w="3684270" h="323850">
                  <a:moveTo>
                    <a:pt x="3683000" y="0"/>
                  </a:moveTo>
                  <a:lnTo>
                    <a:pt x="75456" y="279187"/>
                  </a:lnTo>
                  <a:lnTo>
                    <a:pt x="76399" y="291465"/>
                  </a:lnTo>
                  <a:lnTo>
                    <a:pt x="76431" y="291880"/>
                  </a:lnTo>
                  <a:lnTo>
                    <a:pt x="3684016" y="12700"/>
                  </a:lnTo>
                  <a:lnTo>
                    <a:pt x="36830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08570" y="1207769"/>
              <a:ext cx="3482339" cy="243382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608570" y="1207769"/>
              <a:ext cx="3482340" cy="2433955"/>
            </a:xfrm>
            <a:custGeom>
              <a:avLst/>
              <a:gdLst/>
              <a:ahLst/>
              <a:cxnLst/>
              <a:rect l="l" t="t" r="r" b="b"/>
              <a:pathLst>
                <a:path w="3482340" h="2433954">
                  <a:moveTo>
                    <a:pt x="0" y="2433828"/>
                  </a:moveTo>
                  <a:lnTo>
                    <a:pt x="3482339" y="2433828"/>
                  </a:lnTo>
                  <a:lnTo>
                    <a:pt x="3482339" y="0"/>
                  </a:lnTo>
                  <a:lnTo>
                    <a:pt x="0" y="0"/>
                  </a:lnTo>
                  <a:lnTo>
                    <a:pt x="0" y="2433828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691373" y="1313179"/>
            <a:ext cx="3312795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1416</a:t>
            </a:r>
            <a:r>
              <a:rPr sz="1800" spc="-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/</a:t>
            </a:r>
            <a:r>
              <a:rPr sz="18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K.H.A.</a:t>
            </a:r>
            <a:endParaRPr sz="1800">
              <a:latin typeface="Verdana"/>
              <a:cs typeface="Verdana"/>
            </a:endParaRPr>
          </a:p>
          <a:p>
            <a:pPr marL="12700" marR="5080" algn="ctr">
              <a:lnSpc>
                <a:spcPct val="100000"/>
              </a:lnSpc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Değerlendirilen</a:t>
            </a:r>
            <a:r>
              <a:rPr sz="1800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Süre</a:t>
            </a:r>
            <a:r>
              <a:rPr sz="1800" spc="-9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Bilgileri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r>
              <a:rPr sz="1800" spc="-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alandan</a:t>
            </a:r>
            <a:r>
              <a:rPr sz="18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giriş yapılmaktadır.</a:t>
            </a:r>
            <a:endParaRPr sz="1800">
              <a:latin typeface="Verdana"/>
              <a:cs typeface="Verdana"/>
            </a:endParaRPr>
          </a:p>
          <a:p>
            <a:pPr marL="132715" marR="125095" algn="ctr">
              <a:lnSpc>
                <a:spcPct val="100000"/>
              </a:lnSpc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Yeni</a:t>
            </a:r>
            <a:r>
              <a:rPr sz="1800" spc="-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kayıt</a:t>
            </a:r>
            <a:r>
              <a:rPr sz="1800" spc="-10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linkine</a:t>
            </a:r>
            <a:r>
              <a:rPr sz="1800" spc="-10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basılarak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işlem</a:t>
            </a:r>
            <a:r>
              <a:rPr sz="18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başlatılır.</a:t>
            </a: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Daha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FF0000"/>
                </a:solidFill>
                <a:latin typeface="Verdana"/>
                <a:cs typeface="Verdana"/>
              </a:rPr>
              <a:t>önce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girilmiş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olan</a:t>
            </a: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kayıtlar</a:t>
            </a:r>
            <a:r>
              <a:rPr sz="18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alt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kısımda</a:t>
            </a:r>
            <a:r>
              <a:rPr sz="18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görüntülenecektir.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84</a:t>
            </a:fld>
            <a:endParaRPr spc="-25"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1416</a:t>
            </a:r>
            <a:r>
              <a:rPr spc="-20" dirty="0"/>
              <a:t> </a:t>
            </a:r>
            <a:r>
              <a:rPr dirty="0"/>
              <a:t>/</a:t>
            </a:r>
            <a:r>
              <a:rPr spc="-15" dirty="0"/>
              <a:t> </a:t>
            </a:r>
            <a:r>
              <a:rPr dirty="0"/>
              <a:t>K.H.A.</a:t>
            </a:r>
            <a:r>
              <a:rPr spc="5" dirty="0"/>
              <a:t> </a:t>
            </a:r>
            <a:r>
              <a:rPr dirty="0"/>
              <a:t>Değerlendirilen</a:t>
            </a:r>
            <a:r>
              <a:rPr spc="-20" dirty="0"/>
              <a:t> </a:t>
            </a:r>
            <a:r>
              <a:rPr dirty="0"/>
              <a:t>Süre</a:t>
            </a:r>
            <a:r>
              <a:rPr spc="-15" dirty="0"/>
              <a:t> </a:t>
            </a:r>
            <a:r>
              <a:rPr spc="-10" dirty="0"/>
              <a:t>Bilgileri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69976" y="817784"/>
            <a:ext cx="11056620" cy="5612130"/>
            <a:chOff x="569976" y="817784"/>
            <a:chExt cx="11056620" cy="56121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9976" y="817784"/>
              <a:ext cx="11056620" cy="561197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86521" y="1207770"/>
              <a:ext cx="3355848" cy="2584704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7986521" y="1207769"/>
            <a:ext cx="3355975" cy="2585085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679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35"/>
              </a:spcBef>
            </a:pP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1416</a:t>
            </a:r>
            <a:r>
              <a:rPr sz="1800" spc="-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/</a:t>
            </a:r>
            <a:r>
              <a:rPr sz="18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K.H.A.</a:t>
            </a:r>
            <a:endParaRPr sz="1800">
              <a:latin typeface="Verdana"/>
              <a:cs typeface="Verdana"/>
            </a:endParaRPr>
          </a:p>
          <a:p>
            <a:pPr marL="292100" marR="287020" indent="1905" algn="ctr">
              <a:lnSpc>
                <a:spcPct val="100000"/>
              </a:lnSpc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Değerlendirilen</a:t>
            </a:r>
            <a:r>
              <a:rPr sz="1800" spc="-1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FF0000"/>
                </a:solidFill>
                <a:latin typeface="Verdana"/>
                <a:cs typeface="Verdana"/>
              </a:rPr>
              <a:t>Süre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Bilgileri</a:t>
            </a:r>
            <a:r>
              <a:rPr sz="18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r>
              <a:rPr sz="18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alandan</a:t>
            </a:r>
            <a:r>
              <a:rPr sz="18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FF0000"/>
                </a:solidFill>
                <a:latin typeface="Verdana"/>
                <a:cs typeface="Verdana"/>
              </a:rPr>
              <a:t>giriş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yapılmaktadır.</a:t>
            </a:r>
            <a:endParaRPr sz="1800">
              <a:latin typeface="Verdana"/>
              <a:cs typeface="Verdana"/>
            </a:endParaRPr>
          </a:p>
          <a:p>
            <a:pPr marL="151765" marR="149225" algn="ctr">
              <a:lnSpc>
                <a:spcPct val="100000"/>
              </a:lnSpc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Yeni</a:t>
            </a:r>
            <a:r>
              <a:rPr sz="1800" spc="-8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kayıt</a:t>
            </a:r>
            <a:r>
              <a:rPr sz="1800" spc="-10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linkine</a:t>
            </a:r>
            <a:r>
              <a:rPr sz="1800" spc="-10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basılarak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işlem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başlatılır.</a:t>
            </a:r>
            <a:r>
              <a:rPr sz="18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Girilecek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nevi</a:t>
            </a: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seçilir.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162300" y="2275332"/>
            <a:ext cx="914400" cy="318770"/>
            <a:chOff x="3162300" y="2275332"/>
            <a:chExt cx="914400" cy="318770"/>
          </a:xfrm>
        </p:grpSpPr>
        <p:sp>
          <p:nvSpPr>
            <p:cNvPr id="8" name="object 8"/>
            <p:cNvSpPr/>
            <p:nvPr/>
          </p:nvSpPr>
          <p:spPr>
            <a:xfrm>
              <a:off x="3175253" y="2288286"/>
              <a:ext cx="889000" cy="292735"/>
            </a:xfrm>
            <a:custGeom>
              <a:avLst/>
              <a:gdLst/>
              <a:ahLst/>
              <a:cxnLst/>
              <a:rect l="l" t="t" r="r" b="b"/>
              <a:pathLst>
                <a:path w="889000" h="292735">
                  <a:moveTo>
                    <a:pt x="444245" y="0"/>
                  </a:moveTo>
                  <a:lnTo>
                    <a:pt x="378595" y="1586"/>
                  </a:lnTo>
                  <a:lnTo>
                    <a:pt x="315936" y="6196"/>
                  </a:lnTo>
                  <a:lnTo>
                    <a:pt x="256957" y="13602"/>
                  </a:lnTo>
                  <a:lnTo>
                    <a:pt x="202343" y="23577"/>
                  </a:lnTo>
                  <a:lnTo>
                    <a:pt x="152782" y="35895"/>
                  </a:lnTo>
                  <a:lnTo>
                    <a:pt x="108961" y="50329"/>
                  </a:lnTo>
                  <a:lnTo>
                    <a:pt x="71567" y="66652"/>
                  </a:lnTo>
                  <a:lnTo>
                    <a:pt x="18807" y="104060"/>
                  </a:lnTo>
                  <a:lnTo>
                    <a:pt x="0" y="146303"/>
                  </a:lnTo>
                  <a:lnTo>
                    <a:pt x="4816" y="167917"/>
                  </a:lnTo>
                  <a:lnTo>
                    <a:pt x="41287" y="207969"/>
                  </a:lnTo>
                  <a:lnTo>
                    <a:pt x="108961" y="242278"/>
                  </a:lnTo>
                  <a:lnTo>
                    <a:pt x="152782" y="256712"/>
                  </a:lnTo>
                  <a:lnTo>
                    <a:pt x="202343" y="269030"/>
                  </a:lnTo>
                  <a:lnTo>
                    <a:pt x="256957" y="279005"/>
                  </a:lnTo>
                  <a:lnTo>
                    <a:pt x="315936" y="286411"/>
                  </a:lnTo>
                  <a:lnTo>
                    <a:pt x="378595" y="291021"/>
                  </a:lnTo>
                  <a:lnTo>
                    <a:pt x="444245" y="292608"/>
                  </a:lnTo>
                  <a:lnTo>
                    <a:pt x="509896" y="291021"/>
                  </a:lnTo>
                  <a:lnTo>
                    <a:pt x="572555" y="286411"/>
                  </a:lnTo>
                  <a:lnTo>
                    <a:pt x="631534" y="279005"/>
                  </a:lnTo>
                  <a:lnTo>
                    <a:pt x="686148" y="269030"/>
                  </a:lnTo>
                  <a:lnTo>
                    <a:pt x="735709" y="256712"/>
                  </a:lnTo>
                  <a:lnTo>
                    <a:pt x="779530" y="242278"/>
                  </a:lnTo>
                  <a:lnTo>
                    <a:pt x="816924" y="225955"/>
                  </a:lnTo>
                  <a:lnTo>
                    <a:pt x="869684" y="188547"/>
                  </a:lnTo>
                  <a:lnTo>
                    <a:pt x="888492" y="146303"/>
                  </a:lnTo>
                  <a:lnTo>
                    <a:pt x="883675" y="124690"/>
                  </a:lnTo>
                  <a:lnTo>
                    <a:pt x="847204" y="84638"/>
                  </a:lnTo>
                  <a:lnTo>
                    <a:pt x="779530" y="50329"/>
                  </a:lnTo>
                  <a:lnTo>
                    <a:pt x="735709" y="35895"/>
                  </a:lnTo>
                  <a:lnTo>
                    <a:pt x="686148" y="23577"/>
                  </a:lnTo>
                  <a:lnTo>
                    <a:pt x="631534" y="13602"/>
                  </a:lnTo>
                  <a:lnTo>
                    <a:pt x="572555" y="6196"/>
                  </a:lnTo>
                  <a:lnTo>
                    <a:pt x="509896" y="1586"/>
                  </a:lnTo>
                  <a:lnTo>
                    <a:pt x="4442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175253" y="2288286"/>
              <a:ext cx="889000" cy="292735"/>
            </a:xfrm>
            <a:custGeom>
              <a:avLst/>
              <a:gdLst/>
              <a:ahLst/>
              <a:cxnLst/>
              <a:rect l="l" t="t" r="r" b="b"/>
              <a:pathLst>
                <a:path w="889000" h="292735">
                  <a:moveTo>
                    <a:pt x="0" y="146303"/>
                  </a:moveTo>
                  <a:lnTo>
                    <a:pt x="18807" y="104060"/>
                  </a:lnTo>
                  <a:lnTo>
                    <a:pt x="71567" y="66652"/>
                  </a:lnTo>
                  <a:lnTo>
                    <a:pt x="108961" y="50329"/>
                  </a:lnTo>
                  <a:lnTo>
                    <a:pt x="152782" y="35895"/>
                  </a:lnTo>
                  <a:lnTo>
                    <a:pt x="202343" y="23577"/>
                  </a:lnTo>
                  <a:lnTo>
                    <a:pt x="256957" y="13602"/>
                  </a:lnTo>
                  <a:lnTo>
                    <a:pt x="315936" y="6196"/>
                  </a:lnTo>
                  <a:lnTo>
                    <a:pt x="378595" y="1586"/>
                  </a:lnTo>
                  <a:lnTo>
                    <a:pt x="444245" y="0"/>
                  </a:lnTo>
                  <a:lnTo>
                    <a:pt x="509896" y="1586"/>
                  </a:lnTo>
                  <a:lnTo>
                    <a:pt x="572555" y="6196"/>
                  </a:lnTo>
                  <a:lnTo>
                    <a:pt x="631534" y="13602"/>
                  </a:lnTo>
                  <a:lnTo>
                    <a:pt x="686148" y="23577"/>
                  </a:lnTo>
                  <a:lnTo>
                    <a:pt x="735709" y="35895"/>
                  </a:lnTo>
                  <a:lnTo>
                    <a:pt x="779530" y="50329"/>
                  </a:lnTo>
                  <a:lnTo>
                    <a:pt x="816924" y="66652"/>
                  </a:lnTo>
                  <a:lnTo>
                    <a:pt x="869684" y="104060"/>
                  </a:lnTo>
                  <a:lnTo>
                    <a:pt x="888492" y="146303"/>
                  </a:lnTo>
                  <a:lnTo>
                    <a:pt x="883675" y="167917"/>
                  </a:lnTo>
                  <a:lnTo>
                    <a:pt x="847204" y="207969"/>
                  </a:lnTo>
                  <a:lnTo>
                    <a:pt x="779530" y="242278"/>
                  </a:lnTo>
                  <a:lnTo>
                    <a:pt x="735709" y="256712"/>
                  </a:lnTo>
                  <a:lnTo>
                    <a:pt x="686148" y="269030"/>
                  </a:lnTo>
                  <a:lnTo>
                    <a:pt x="631534" y="279005"/>
                  </a:lnTo>
                  <a:lnTo>
                    <a:pt x="572555" y="286411"/>
                  </a:lnTo>
                  <a:lnTo>
                    <a:pt x="509896" y="291021"/>
                  </a:lnTo>
                  <a:lnTo>
                    <a:pt x="444245" y="292608"/>
                  </a:lnTo>
                  <a:lnTo>
                    <a:pt x="378595" y="291021"/>
                  </a:lnTo>
                  <a:lnTo>
                    <a:pt x="315936" y="286411"/>
                  </a:lnTo>
                  <a:lnTo>
                    <a:pt x="256957" y="279005"/>
                  </a:lnTo>
                  <a:lnTo>
                    <a:pt x="202343" y="269030"/>
                  </a:lnTo>
                  <a:lnTo>
                    <a:pt x="152782" y="256712"/>
                  </a:lnTo>
                  <a:lnTo>
                    <a:pt x="108961" y="242278"/>
                  </a:lnTo>
                  <a:lnTo>
                    <a:pt x="71567" y="225955"/>
                  </a:lnTo>
                  <a:lnTo>
                    <a:pt x="18807" y="188547"/>
                  </a:lnTo>
                  <a:lnTo>
                    <a:pt x="0" y="146303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85</a:t>
            </a:fld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17880">
              <a:lnSpc>
                <a:spcPct val="100000"/>
              </a:lnSpc>
              <a:spcBef>
                <a:spcPts val="105"/>
              </a:spcBef>
            </a:pPr>
            <a:r>
              <a:rPr dirty="0"/>
              <a:t>1416</a:t>
            </a:r>
            <a:r>
              <a:rPr spc="-20" dirty="0"/>
              <a:t> </a:t>
            </a:r>
            <a:r>
              <a:rPr dirty="0"/>
              <a:t>/</a:t>
            </a:r>
            <a:r>
              <a:rPr spc="-15" dirty="0"/>
              <a:t> </a:t>
            </a:r>
            <a:r>
              <a:rPr dirty="0"/>
              <a:t>K.H.A.</a:t>
            </a:r>
            <a:r>
              <a:rPr spc="5" dirty="0"/>
              <a:t> </a:t>
            </a:r>
            <a:r>
              <a:rPr dirty="0"/>
              <a:t>Değerlendirilen</a:t>
            </a:r>
            <a:r>
              <a:rPr spc="-20" dirty="0"/>
              <a:t> </a:t>
            </a:r>
            <a:r>
              <a:rPr dirty="0"/>
              <a:t>Süre</a:t>
            </a:r>
            <a:r>
              <a:rPr spc="-15" dirty="0"/>
              <a:t> </a:t>
            </a:r>
            <a:r>
              <a:rPr spc="-10" dirty="0"/>
              <a:t>Bilgileri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461772" y="729995"/>
            <a:ext cx="11269345" cy="5485130"/>
            <a:chOff x="461772" y="729995"/>
            <a:chExt cx="11269345" cy="548513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1772" y="729995"/>
              <a:ext cx="11013948" cy="54848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23098" y="1779270"/>
              <a:ext cx="3707892" cy="133807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023097" y="1779270"/>
            <a:ext cx="3708400" cy="133858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118745" rIns="0" bIns="0" rtlCol="0">
            <a:spAutoFit/>
          </a:bodyPr>
          <a:lstStyle/>
          <a:p>
            <a:pPr marL="158750" marR="152400" indent="154940">
              <a:lnSpc>
                <a:spcPct val="100000"/>
              </a:lnSpc>
              <a:spcBef>
                <a:spcPts val="935"/>
              </a:spcBef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1416 S.K.</a:t>
            </a:r>
            <a:r>
              <a:rPr sz="18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Göre</a:t>
            </a:r>
            <a:r>
              <a:rPr sz="18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Kazanılmış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Hak</a:t>
            </a: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Aylığında</a:t>
            </a:r>
            <a:r>
              <a:rPr sz="18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Değerlendirilen</a:t>
            </a:r>
            <a:endParaRPr sz="1800">
              <a:latin typeface="Verdana"/>
              <a:cs typeface="Verdana"/>
            </a:endParaRPr>
          </a:p>
          <a:p>
            <a:pPr marL="675640" marR="577850" indent="-94615">
              <a:lnSpc>
                <a:spcPts val="2120"/>
              </a:lnSpc>
              <a:spcBef>
                <a:spcPts val="100"/>
              </a:spcBef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Sürelerin</a:t>
            </a:r>
            <a:r>
              <a:rPr sz="18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veri</a:t>
            </a:r>
            <a:r>
              <a:rPr sz="18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girişi</a:t>
            </a:r>
            <a:r>
              <a:rPr sz="18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bu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alandan</a:t>
            </a:r>
            <a:r>
              <a:rPr sz="18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yapılacaktır.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971800" y="2142744"/>
            <a:ext cx="916305" cy="318770"/>
            <a:chOff x="2971800" y="2142744"/>
            <a:chExt cx="916305" cy="318770"/>
          </a:xfrm>
        </p:grpSpPr>
        <p:sp>
          <p:nvSpPr>
            <p:cNvPr id="8" name="object 8"/>
            <p:cNvSpPr/>
            <p:nvPr/>
          </p:nvSpPr>
          <p:spPr>
            <a:xfrm>
              <a:off x="2984753" y="2155698"/>
              <a:ext cx="890269" cy="292735"/>
            </a:xfrm>
            <a:custGeom>
              <a:avLst/>
              <a:gdLst/>
              <a:ahLst/>
              <a:cxnLst/>
              <a:rect l="l" t="t" r="r" b="b"/>
              <a:pathLst>
                <a:path w="890270" h="292735">
                  <a:moveTo>
                    <a:pt x="445007" y="0"/>
                  </a:moveTo>
                  <a:lnTo>
                    <a:pt x="379253" y="1586"/>
                  </a:lnTo>
                  <a:lnTo>
                    <a:pt x="316493" y="6196"/>
                  </a:lnTo>
                  <a:lnTo>
                    <a:pt x="257415" y="13602"/>
                  </a:lnTo>
                  <a:lnTo>
                    <a:pt x="202708" y="23577"/>
                  </a:lnTo>
                  <a:lnTo>
                    <a:pt x="153060" y="35895"/>
                  </a:lnTo>
                  <a:lnTo>
                    <a:pt x="109161" y="50329"/>
                  </a:lnTo>
                  <a:lnTo>
                    <a:pt x="71700" y="66652"/>
                  </a:lnTo>
                  <a:lnTo>
                    <a:pt x="18843" y="104060"/>
                  </a:lnTo>
                  <a:lnTo>
                    <a:pt x="0" y="146303"/>
                  </a:lnTo>
                  <a:lnTo>
                    <a:pt x="4825" y="167917"/>
                  </a:lnTo>
                  <a:lnTo>
                    <a:pt x="41364" y="207969"/>
                  </a:lnTo>
                  <a:lnTo>
                    <a:pt x="109161" y="242278"/>
                  </a:lnTo>
                  <a:lnTo>
                    <a:pt x="153060" y="256712"/>
                  </a:lnTo>
                  <a:lnTo>
                    <a:pt x="202708" y="269030"/>
                  </a:lnTo>
                  <a:lnTo>
                    <a:pt x="257415" y="279005"/>
                  </a:lnTo>
                  <a:lnTo>
                    <a:pt x="316493" y="286411"/>
                  </a:lnTo>
                  <a:lnTo>
                    <a:pt x="379253" y="291021"/>
                  </a:lnTo>
                  <a:lnTo>
                    <a:pt x="445007" y="292607"/>
                  </a:lnTo>
                  <a:lnTo>
                    <a:pt x="510762" y="291021"/>
                  </a:lnTo>
                  <a:lnTo>
                    <a:pt x="573522" y="286411"/>
                  </a:lnTo>
                  <a:lnTo>
                    <a:pt x="632600" y="279005"/>
                  </a:lnTo>
                  <a:lnTo>
                    <a:pt x="687307" y="269030"/>
                  </a:lnTo>
                  <a:lnTo>
                    <a:pt x="736955" y="256712"/>
                  </a:lnTo>
                  <a:lnTo>
                    <a:pt x="780854" y="242278"/>
                  </a:lnTo>
                  <a:lnTo>
                    <a:pt x="818315" y="225955"/>
                  </a:lnTo>
                  <a:lnTo>
                    <a:pt x="871172" y="188547"/>
                  </a:lnTo>
                  <a:lnTo>
                    <a:pt x="890016" y="146303"/>
                  </a:lnTo>
                  <a:lnTo>
                    <a:pt x="885190" y="124690"/>
                  </a:lnTo>
                  <a:lnTo>
                    <a:pt x="848651" y="84638"/>
                  </a:lnTo>
                  <a:lnTo>
                    <a:pt x="780854" y="50329"/>
                  </a:lnTo>
                  <a:lnTo>
                    <a:pt x="736955" y="35895"/>
                  </a:lnTo>
                  <a:lnTo>
                    <a:pt x="687307" y="23577"/>
                  </a:lnTo>
                  <a:lnTo>
                    <a:pt x="632600" y="13602"/>
                  </a:lnTo>
                  <a:lnTo>
                    <a:pt x="573522" y="6196"/>
                  </a:lnTo>
                  <a:lnTo>
                    <a:pt x="510762" y="1586"/>
                  </a:lnTo>
                  <a:lnTo>
                    <a:pt x="4450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984753" y="2155698"/>
              <a:ext cx="890269" cy="292735"/>
            </a:xfrm>
            <a:custGeom>
              <a:avLst/>
              <a:gdLst/>
              <a:ahLst/>
              <a:cxnLst/>
              <a:rect l="l" t="t" r="r" b="b"/>
              <a:pathLst>
                <a:path w="890270" h="292735">
                  <a:moveTo>
                    <a:pt x="0" y="146303"/>
                  </a:moveTo>
                  <a:lnTo>
                    <a:pt x="18843" y="104060"/>
                  </a:lnTo>
                  <a:lnTo>
                    <a:pt x="71700" y="66652"/>
                  </a:lnTo>
                  <a:lnTo>
                    <a:pt x="109161" y="50329"/>
                  </a:lnTo>
                  <a:lnTo>
                    <a:pt x="153060" y="35895"/>
                  </a:lnTo>
                  <a:lnTo>
                    <a:pt x="202708" y="23577"/>
                  </a:lnTo>
                  <a:lnTo>
                    <a:pt x="257415" y="13602"/>
                  </a:lnTo>
                  <a:lnTo>
                    <a:pt x="316493" y="6196"/>
                  </a:lnTo>
                  <a:lnTo>
                    <a:pt x="379253" y="1586"/>
                  </a:lnTo>
                  <a:lnTo>
                    <a:pt x="445007" y="0"/>
                  </a:lnTo>
                  <a:lnTo>
                    <a:pt x="510762" y="1586"/>
                  </a:lnTo>
                  <a:lnTo>
                    <a:pt x="573522" y="6196"/>
                  </a:lnTo>
                  <a:lnTo>
                    <a:pt x="632600" y="13602"/>
                  </a:lnTo>
                  <a:lnTo>
                    <a:pt x="687307" y="23577"/>
                  </a:lnTo>
                  <a:lnTo>
                    <a:pt x="736955" y="35895"/>
                  </a:lnTo>
                  <a:lnTo>
                    <a:pt x="780854" y="50329"/>
                  </a:lnTo>
                  <a:lnTo>
                    <a:pt x="818315" y="66652"/>
                  </a:lnTo>
                  <a:lnTo>
                    <a:pt x="871172" y="104060"/>
                  </a:lnTo>
                  <a:lnTo>
                    <a:pt x="890016" y="146303"/>
                  </a:lnTo>
                  <a:lnTo>
                    <a:pt x="885190" y="167917"/>
                  </a:lnTo>
                  <a:lnTo>
                    <a:pt x="848651" y="207969"/>
                  </a:lnTo>
                  <a:lnTo>
                    <a:pt x="780854" y="242278"/>
                  </a:lnTo>
                  <a:lnTo>
                    <a:pt x="736955" y="256712"/>
                  </a:lnTo>
                  <a:lnTo>
                    <a:pt x="687307" y="269030"/>
                  </a:lnTo>
                  <a:lnTo>
                    <a:pt x="632600" y="279005"/>
                  </a:lnTo>
                  <a:lnTo>
                    <a:pt x="573522" y="286411"/>
                  </a:lnTo>
                  <a:lnTo>
                    <a:pt x="510762" y="291021"/>
                  </a:lnTo>
                  <a:lnTo>
                    <a:pt x="445007" y="292607"/>
                  </a:lnTo>
                  <a:lnTo>
                    <a:pt x="379253" y="291021"/>
                  </a:lnTo>
                  <a:lnTo>
                    <a:pt x="316493" y="286411"/>
                  </a:lnTo>
                  <a:lnTo>
                    <a:pt x="257415" y="279005"/>
                  </a:lnTo>
                  <a:lnTo>
                    <a:pt x="202708" y="269030"/>
                  </a:lnTo>
                  <a:lnTo>
                    <a:pt x="153060" y="256712"/>
                  </a:lnTo>
                  <a:lnTo>
                    <a:pt x="109161" y="242278"/>
                  </a:lnTo>
                  <a:lnTo>
                    <a:pt x="71700" y="225955"/>
                  </a:lnTo>
                  <a:lnTo>
                    <a:pt x="18843" y="188547"/>
                  </a:lnTo>
                  <a:lnTo>
                    <a:pt x="0" y="146303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86</a:t>
            </a:fld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1416</a:t>
            </a:r>
            <a:r>
              <a:rPr spc="-20" dirty="0"/>
              <a:t> </a:t>
            </a:r>
            <a:r>
              <a:rPr dirty="0"/>
              <a:t>/</a:t>
            </a:r>
            <a:r>
              <a:rPr spc="-15" dirty="0"/>
              <a:t> </a:t>
            </a:r>
            <a:r>
              <a:rPr dirty="0"/>
              <a:t>K.H.A.</a:t>
            </a:r>
            <a:r>
              <a:rPr spc="5" dirty="0"/>
              <a:t> </a:t>
            </a:r>
            <a:r>
              <a:rPr dirty="0"/>
              <a:t>Değerlendirilen</a:t>
            </a:r>
            <a:r>
              <a:rPr spc="-20" dirty="0"/>
              <a:t> </a:t>
            </a:r>
            <a:r>
              <a:rPr dirty="0"/>
              <a:t>Süre</a:t>
            </a:r>
            <a:r>
              <a:rPr spc="-15" dirty="0"/>
              <a:t> </a:t>
            </a:r>
            <a:r>
              <a:rPr spc="-10" dirty="0"/>
              <a:t>Bilgileri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3810" y="740663"/>
            <a:ext cx="11071225" cy="5698490"/>
            <a:chOff x="-3810" y="740663"/>
            <a:chExt cx="11071225" cy="56984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49846"/>
              <a:ext cx="11000993" cy="565912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45235"/>
              <a:ext cx="11062335" cy="5689600"/>
            </a:xfrm>
            <a:custGeom>
              <a:avLst/>
              <a:gdLst/>
              <a:ahLst/>
              <a:cxnLst/>
              <a:rect l="l" t="t" r="r" b="b"/>
              <a:pathLst>
                <a:path w="11062335" h="5689600">
                  <a:moveTo>
                    <a:pt x="0" y="5689092"/>
                  </a:moveTo>
                  <a:lnTo>
                    <a:pt x="11061954" y="5689092"/>
                  </a:lnTo>
                  <a:lnTo>
                    <a:pt x="11061954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91933" y="983741"/>
              <a:ext cx="3640835" cy="198424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091933" y="983741"/>
            <a:ext cx="3641090" cy="1984375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657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S.K.</a:t>
            </a:r>
            <a:r>
              <a:rPr sz="18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108/B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ve77.</a:t>
            </a:r>
            <a:r>
              <a:rPr sz="18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Md</a:t>
            </a:r>
            <a:endParaRPr sz="1800">
              <a:latin typeface="Verdana"/>
              <a:cs typeface="Verdana"/>
            </a:endParaRPr>
          </a:p>
          <a:p>
            <a:pPr marL="137795" marR="129539" indent="-5080" algn="ctr">
              <a:lnSpc>
                <a:spcPct val="100000"/>
              </a:lnSpc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Aylıksız</a:t>
            </a:r>
            <a:r>
              <a:rPr sz="18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İzin</a:t>
            </a:r>
            <a:r>
              <a:rPr sz="18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Süresine</a:t>
            </a:r>
            <a:r>
              <a:rPr sz="18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25" dirty="0">
                <a:solidFill>
                  <a:srgbClr val="FF0000"/>
                </a:solidFill>
                <a:latin typeface="Verdana"/>
                <a:cs typeface="Verdana"/>
              </a:rPr>
              <a:t>ait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intibakta</a:t>
            </a:r>
            <a:r>
              <a:rPr sz="18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değerlendirilen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10.02.2016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tarihinden</a:t>
            </a:r>
            <a:r>
              <a:rPr sz="1800" spc="-9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sonra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geçen</a:t>
            </a:r>
            <a:r>
              <a:rPr sz="18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sürelerinin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veri</a:t>
            </a:r>
            <a:r>
              <a:rPr sz="18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girişi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r>
              <a:rPr sz="1800" spc="-1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alandan</a:t>
            </a:r>
            <a:r>
              <a:rPr sz="18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yapılmaktadır.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(Ek:</a:t>
            </a:r>
            <a:r>
              <a:rPr sz="1800" spc="-1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FF0000"/>
                </a:solidFill>
                <a:latin typeface="Verdana"/>
                <a:cs typeface="Verdana"/>
              </a:rPr>
              <a:t>29/1/2016-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6663/5</a:t>
            </a:r>
            <a:r>
              <a:rPr sz="1800" spc="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20" dirty="0">
                <a:solidFill>
                  <a:srgbClr val="FF0000"/>
                </a:solidFill>
                <a:latin typeface="Verdana"/>
                <a:cs typeface="Verdana"/>
              </a:rPr>
              <a:t>md.)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87</a:t>
            </a:fld>
            <a:endParaRPr spc="-2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000" y="789368"/>
            <a:ext cx="11715115" cy="5739765"/>
            <a:chOff x="-4000" y="789368"/>
            <a:chExt cx="11715115" cy="57397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01623"/>
              <a:ext cx="11058144" cy="569061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" y="797051"/>
              <a:ext cx="11062335" cy="5699760"/>
            </a:xfrm>
            <a:custGeom>
              <a:avLst/>
              <a:gdLst/>
              <a:ahLst/>
              <a:cxnLst/>
              <a:rect l="l" t="t" r="r" b="b"/>
              <a:pathLst>
                <a:path w="11062335" h="5699760">
                  <a:moveTo>
                    <a:pt x="0" y="5699760"/>
                  </a:moveTo>
                  <a:lnTo>
                    <a:pt x="11061954" y="5699760"/>
                  </a:lnTo>
                  <a:lnTo>
                    <a:pt x="11061954" y="0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8757" y="802385"/>
              <a:ext cx="3470148" cy="39288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588757" y="802385"/>
              <a:ext cx="3470275" cy="3929379"/>
            </a:xfrm>
            <a:custGeom>
              <a:avLst/>
              <a:gdLst/>
              <a:ahLst/>
              <a:cxnLst/>
              <a:rect l="l" t="t" r="r" b="b"/>
              <a:pathLst>
                <a:path w="3470275" h="3929379">
                  <a:moveTo>
                    <a:pt x="0" y="3928872"/>
                  </a:moveTo>
                  <a:lnTo>
                    <a:pt x="3470148" y="3928872"/>
                  </a:lnTo>
                  <a:lnTo>
                    <a:pt x="3470148" y="0"/>
                  </a:lnTo>
                  <a:lnTo>
                    <a:pt x="0" y="0"/>
                  </a:lnTo>
                  <a:lnTo>
                    <a:pt x="0" y="3928872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EĞİTİM</a:t>
            </a:r>
            <a:r>
              <a:rPr spc="-65" dirty="0"/>
              <a:t> </a:t>
            </a:r>
            <a:r>
              <a:rPr spc="-10" dirty="0"/>
              <a:t>BİLGİLERİ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667625" y="923366"/>
            <a:ext cx="3313429" cy="3684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58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EGİTİM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BİLGİLERİ</a:t>
            </a:r>
            <a:r>
              <a:rPr sz="1200" spc="3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&gt;&gt;</a:t>
            </a:r>
            <a:r>
              <a:rPr sz="1200" spc="11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OKUL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BİLGİLERİ</a:t>
            </a:r>
            <a:endParaRPr sz="1200">
              <a:latin typeface="Verdana"/>
              <a:cs typeface="Verdana"/>
            </a:endParaRPr>
          </a:p>
          <a:p>
            <a:pPr marL="688975" algn="just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Veri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giriş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ve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görüntüleme</a:t>
            </a:r>
            <a:endParaRPr sz="1200">
              <a:latin typeface="Verdana"/>
              <a:cs typeface="Verdana"/>
            </a:endParaRPr>
          </a:p>
          <a:p>
            <a:pPr marL="12700" marR="5715" algn="just">
              <a:lnSpc>
                <a:spcPct val="100000"/>
              </a:lnSpc>
            </a:pPr>
            <a:r>
              <a:rPr sz="1200" dirty="0">
                <a:latin typeface="Verdana"/>
                <a:cs typeface="Verdana"/>
              </a:rPr>
              <a:t>Okul</a:t>
            </a:r>
            <a:r>
              <a:rPr sz="1200" spc="19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bilgileri</a:t>
            </a:r>
            <a:r>
              <a:rPr sz="1200" spc="18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Sigortalının</a:t>
            </a:r>
            <a:r>
              <a:rPr sz="1200" spc="18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ilk</a:t>
            </a:r>
            <a:r>
              <a:rPr sz="1200" spc="18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defa</a:t>
            </a:r>
            <a:r>
              <a:rPr sz="1200" spc="180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sigortalı </a:t>
            </a:r>
            <a:r>
              <a:rPr sz="1200" dirty="0">
                <a:latin typeface="Verdana"/>
                <a:cs typeface="Verdana"/>
              </a:rPr>
              <a:t>olduğu</a:t>
            </a:r>
            <a:r>
              <a:rPr sz="1200" spc="375" dirty="0">
                <a:latin typeface="Verdana"/>
                <a:cs typeface="Verdana"/>
              </a:rPr>
              <a:t>   </a:t>
            </a:r>
            <a:r>
              <a:rPr sz="1200" dirty="0">
                <a:latin typeface="Verdana"/>
                <a:cs typeface="Verdana"/>
              </a:rPr>
              <a:t>tarihten</a:t>
            </a:r>
            <a:r>
              <a:rPr sz="1200" spc="380" dirty="0">
                <a:latin typeface="Verdana"/>
                <a:cs typeface="Verdana"/>
              </a:rPr>
              <a:t>   </a:t>
            </a:r>
            <a:r>
              <a:rPr sz="1200" dirty="0">
                <a:latin typeface="Verdana"/>
                <a:cs typeface="Verdana"/>
              </a:rPr>
              <a:t>itibaren</a:t>
            </a:r>
            <a:r>
              <a:rPr sz="1200" spc="375" dirty="0">
                <a:latin typeface="Verdana"/>
                <a:cs typeface="Verdana"/>
              </a:rPr>
              <a:t>   </a:t>
            </a:r>
            <a:r>
              <a:rPr sz="1200" spc="-10" dirty="0">
                <a:latin typeface="Verdana"/>
                <a:cs typeface="Verdana"/>
              </a:rPr>
              <a:t>Öğrenim </a:t>
            </a:r>
            <a:r>
              <a:rPr sz="1200" dirty="0">
                <a:latin typeface="Verdana"/>
                <a:cs typeface="Verdana"/>
              </a:rPr>
              <a:t>Durumları</a:t>
            </a:r>
            <a:r>
              <a:rPr sz="1200" spc="-3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ayrı</a:t>
            </a:r>
            <a:r>
              <a:rPr sz="1200" spc="-1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ayrı</a:t>
            </a:r>
            <a:r>
              <a:rPr sz="1200" spc="-2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veri</a:t>
            </a:r>
            <a:r>
              <a:rPr sz="1200" spc="-3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girişi</a:t>
            </a:r>
            <a:r>
              <a:rPr sz="1200" spc="-30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yapılacaktır.</a:t>
            </a:r>
            <a:endParaRPr sz="1200">
              <a:latin typeface="Verdana"/>
              <a:cs typeface="Verdana"/>
            </a:endParaRPr>
          </a:p>
          <a:p>
            <a:pPr marL="12700" marR="6985" algn="just">
              <a:lnSpc>
                <a:spcPct val="100000"/>
              </a:lnSpc>
              <a:spcBef>
                <a:spcPts val="1440"/>
              </a:spcBef>
            </a:pPr>
            <a:r>
              <a:rPr sz="1200" dirty="0">
                <a:latin typeface="Verdana"/>
                <a:cs typeface="Verdana"/>
              </a:rPr>
              <a:t>Örnek:</a:t>
            </a:r>
            <a:r>
              <a:rPr sz="1200" spc="35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Sigortalı</a:t>
            </a:r>
            <a:r>
              <a:rPr sz="1200" spc="36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göreve</a:t>
            </a:r>
            <a:r>
              <a:rPr sz="1200" spc="36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başladığı</a:t>
            </a:r>
            <a:r>
              <a:rPr sz="1200" spc="360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tarihte </a:t>
            </a:r>
            <a:r>
              <a:rPr sz="1200" dirty="0">
                <a:latin typeface="Verdana"/>
                <a:cs typeface="Verdana"/>
              </a:rPr>
              <a:t>üniversite</a:t>
            </a:r>
            <a:r>
              <a:rPr sz="1200" spc="6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mezunu,</a:t>
            </a:r>
            <a:r>
              <a:rPr sz="1200" spc="7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göreve</a:t>
            </a:r>
            <a:r>
              <a:rPr sz="1200" spc="7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girdiği</a:t>
            </a:r>
            <a:r>
              <a:rPr sz="1200" spc="70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tarihten </a:t>
            </a:r>
            <a:r>
              <a:rPr sz="1200" dirty="0">
                <a:latin typeface="Verdana"/>
                <a:cs typeface="Verdana"/>
              </a:rPr>
              <a:t>önce</a:t>
            </a:r>
            <a:r>
              <a:rPr sz="1200" spc="18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sigortalı</a:t>
            </a:r>
            <a:r>
              <a:rPr sz="1200" spc="20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((SSK</a:t>
            </a:r>
            <a:r>
              <a:rPr sz="1200" spc="19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(5510</a:t>
            </a:r>
            <a:r>
              <a:rPr sz="1200" spc="18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4/a),</a:t>
            </a:r>
            <a:r>
              <a:rPr sz="1200" spc="175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Bağ-</a:t>
            </a:r>
            <a:r>
              <a:rPr sz="1200" spc="-25" dirty="0">
                <a:latin typeface="Verdana"/>
                <a:cs typeface="Verdana"/>
              </a:rPr>
              <a:t>Kur </a:t>
            </a:r>
            <a:r>
              <a:rPr sz="1200" dirty="0">
                <a:latin typeface="Verdana"/>
                <a:cs typeface="Verdana"/>
              </a:rPr>
              <a:t>(5510</a:t>
            </a:r>
            <a:r>
              <a:rPr sz="1200" spc="33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4/b)</a:t>
            </a:r>
            <a:r>
              <a:rPr sz="1200" spc="32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vs)</a:t>
            </a:r>
            <a:r>
              <a:rPr sz="1200" spc="32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hizmeti</a:t>
            </a:r>
            <a:r>
              <a:rPr sz="1200" spc="32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ya</a:t>
            </a:r>
            <a:r>
              <a:rPr sz="1200" spc="33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da</a:t>
            </a:r>
            <a:r>
              <a:rPr sz="1200" spc="32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başka</a:t>
            </a:r>
            <a:r>
              <a:rPr sz="1200" spc="340" dirty="0">
                <a:latin typeface="Verdana"/>
                <a:cs typeface="Verdana"/>
              </a:rPr>
              <a:t> </a:t>
            </a:r>
            <a:r>
              <a:rPr sz="1200" spc="-25" dirty="0">
                <a:latin typeface="Verdana"/>
                <a:cs typeface="Verdana"/>
              </a:rPr>
              <a:t>bir </a:t>
            </a:r>
            <a:r>
              <a:rPr sz="1200" dirty="0">
                <a:latin typeface="Verdana"/>
                <a:cs typeface="Verdana"/>
              </a:rPr>
              <a:t>hizmeti</a:t>
            </a:r>
            <a:r>
              <a:rPr sz="1200" spc="38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yok</a:t>
            </a:r>
            <a:r>
              <a:rPr sz="1200" spc="39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ise</a:t>
            </a:r>
            <a:r>
              <a:rPr sz="1200" spc="39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sadece</a:t>
            </a:r>
            <a:r>
              <a:rPr sz="1200" spc="40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Üniversite’ye</a:t>
            </a:r>
            <a:r>
              <a:rPr sz="1200" spc="405" dirty="0">
                <a:latin typeface="Verdana"/>
                <a:cs typeface="Verdana"/>
              </a:rPr>
              <a:t> </a:t>
            </a:r>
            <a:r>
              <a:rPr sz="1200" spc="-25" dirty="0">
                <a:latin typeface="Verdana"/>
                <a:cs typeface="Verdana"/>
              </a:rPr>
              <a:t>ait </a:t>
            </a:r>
            <a:r>
              <a:rPr sz="1200" dirty="0">
                <a:latin typeface="Verdana"/>
                <a:cs typeface="Verdana"/>
              </a:rPr>
              <a:t>Okul</a:t>
            </a:r>
            <a:r>
              <a:rPr sz="1200" spc="-2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Bilgisi</a:t>
            </a:r>
            <a:r>
              <a:rPr sz="1200" spc="-35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girilecektir.</a:t>
            </a:r>
            <a:endParaRPr sz="1200">
              <a:latin typeface="Verdana"/>
              <a:cs typeface="Verdana"/>
            </a:endParaRPr>
          </a:p>
          <a:p>
            <a:pPr marL="12700" marR="5080" algn="just">
              <a:lnSpc>
                <a:spcPct val="100000"/>
              </a:lnSpc>
              <a:spcBef>
                <a:spcPts val="1440"/>
              </a:spcBef>
            </a:pPr>
            <a:r>
              <a:rPr sz="1200" dirty="0">
                <a:latin typeface="Verdana"/>
                <a:cs typeface="Verdana"/>
              </a:rPr>
              <a:t>Ancak</a:t>
            </a:r>
            <a:r>
              <a:rPr sz="1200" spc="95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memuriyetten</a:t>
            </a:r>
            <a:r>
              <a:rPr sz="1200" spc="95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önce</a:t>
            </a:r>
            <a:r>
              <a:rPr sz="1200" spc="95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(SSK</a:t>
            </a:r>
            <a:r>
              <a:rPr sz="1200" spc="105" dirty="0">
                <a:latin typeface="Verdana"/>
                <a:cs typeface="Verdana"/>
              </a:rPr>
              <a:t>  </a:t>
            </a:r>
            <a:r>
              <a:rPr sz="1200" spc="-10" dirty="0">
                <a:latin typeface="Verdana"/>
                <a:cs typeface="Verdana"/>
              </a:rPr>
              <a:t>(5510 </a:t>
            </a:r>
            <a:r>
              <a:rPr sz="1200" dirty="0">
                <a:latin typeface="Verdana"/>
                <a:cs typeface="Verdana"/>
              </a:rPr>
              <a:t>4/a),</a:t>
            </a:r>
            <a:r>
              <a:rPr sz="1200" spc="254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Bağ-</a:t>
            </a:r>
            <a:r>
              <a:rPr sz="1200" dirty="0">
                <a:latin typeface="Verdana"/>
                <a:cs typeface="Verdana"/>
              </a:rPr>
              <a:t>Kur</a:t>
            </a:r>
            <a:r>
              <a:rPr sz="1200" spc="26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(5510</a:t>
            </a:r>
            <a:r>
              <a:rPr sz="1200" spc="26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4/b))</a:t>
            </a:r>
            <a:r>
              <a:rPr sz="1200" spc="27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hizmeti</a:t>
            </a:r>
            <a:r>
              <a:rPr sz="1200" spc="250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varsa </a:t>
            </a:r>
            <a:r>
              <a:rPr sz="1200" dirty="0">
                <a:latin typeface="Verdana"/>
                <a:cs typeface="Verdana"/>
              </a:rPr>
              <a:t>ve</a:t>
            </a:r>
            <a:r>
              <a:rPr sz="1200" spc="25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bu</a:t>
            </a:r>
            <a:r>
              <a:rPr sz="1200" spc="254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hizmeti</a:t>
            </a:r>
            <a:r>
              <a:rPr sz="1200" spc="24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Üniversiteden</a:t>
            </a:r>
            <a:r>
              <a:rPr sz="1200" spc="240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daha</a:t>
            </a:r>
            <a:r>
              <a:rPr sz="1200" spc="250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önceki </a:t>
            </a:r>
            <a:r>
              <a:rPr sz="1200" dirty="0">
                <a:latin typeface="Verdana"/>
                <a:cs typeface="Verdana"/>
              </a:rPr>
              <a:t>öğrenim</a:t>
            </a:r>
            <a:r>
              <a:rPr sz="1200" spc="400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seviyesinde</a:t>
            </a:r>
            <a:r>
              <a:rPr sz="1200" spc="409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geçmiş</a:t>
            </a:r>
            <a:r>
              <a:rPr sz="1200" spc="405" dirty="0">
                <a:latin typeface="Verdana"/>
                <a:cs typeface="Verdana"/>
              </a:rPr>
              <a:t>  </a:t>
            </a:r>
            <a:r>
              <a:rPr sz="1200" dirty="0">
                <a:latin typeface="Verdana"/>
                <a:cs typeface="Verdana"/>
              </a:rPr>
              <a:t>ise</a:t>
            </a:r>
            <a:r>
              <a:rPr sz="1200" spc="409" dirty="0">
                <a:latin typeface="Verdana"/>
                <a:cs typeface="Verdana"/>
              </a:rPr>
              <a:t>  </a:t>
            </a:r>
            <a:r>
              <a:rPr sz="1200" spc="-25" dirty="0">
                <a:latin typeface="Verdana"/>
                <a:cs typeface="Verdana"/>
              </a:rPr>
              <a:t>ilk </a:t>
            </a:r>
            <a:r>
              <a:rPr sz="1200" dirty="0">
                <a:latin typeface="Verdana"/>
                <a:cs typeface="Verdana"/>
              </a:rPr>
              <a:t>hizmetin</a:t>
            </a:r>
            <a:r>
              <a:rPr sz="1200" spc="300" dirty="0">
                <a:latin typeface="Verdana"/>
                <a:cs typeface="Verdana"/>
              </a:rPr>
              <a:t>   </a:t>
            </a:r>
            <a:r>
              <a:rPr sz="1200" dirty="0">
                <a:latin typeface="Verdana"/>
                <a:cs typeface="Verdana"/>
              </a:rPr>
              <a:t>olduğu</a:t>
            </a:r>
            <a:r>
              <a:rPr sz="1200" spc="310" dirty="0">
                <a:latin typeface="Verdana"/>
                <a:cs typeface="Verdana"/>
              </a:rPr>
              <a:t>   </a:t>
            </a:r>
            <a:r>
              <a:rPr sz="1200" dirty="0">
                <a:latin typeface="Verdana"/>
                <a:cs typeface="Verdana"/>
              </a:rPr>
              <a:t>tarihteki</a:t>
            </a:r>
            <a:r>
              <a:rPr sz="1200" spc="310" dirty="0">
                <a:latin typeface="Verdana"/>
                <a:cs typeface="Verdana"/>
              </a:rPr>
              <a:t>   </a:t>
            </a:r>
            <a:r>
              <a:rPr sz="1200" spc="-10" dirty="0">
                <a:latin typeface="Verdana"/>
                <a:cs typeface="Verdana"/>
              </a:rPr>
              <a:t>öğrenim </a:t>
            </a:r>
            <a:r>
              <a:rPr sz="1200" dirty="0">
                <a:latin typeface="Verdana"/>
                <a:cs typeface="Verdana"/>
              </a:rPr>
              <a:t>durumundan</a:t>
            </a:r>
            <a:r>
              <a:rPr sz="1200" spc="225" dirty="0">
                <a:latin typeface="Verdana"/>
                <a:cs typeface="Verdana"/>
              </a:rPr>
              <a:t>   </a:t>
            </a:r>
            <a:r>
              <a:rPr sz="1200" dirty="0">
                <a:latin typeface="Verdana"/>
                <a:cs typeface="Verdana"/>
              </a:rPr>
              <a:t>günümüze</a:t>
            </a:r>
            <a:r>
              <a:rPr sz="1200" spc="235" dirty="0">
                <a:latin typeface="Verdana"/>
                <a:cs typeface="Verdana"/>
              </a:rPr>
              <a:t>   </a:t>
            </a:r>
            <a:r>
              <a:rPr sz="1200" dirty="0">
                <a:latin typeface="Verdana"/>
                <a:cs typeface="Verdana"/>
              </a:rPr>
              <a:t>kadar</a:t>
            </a:r>
            <a:r>
              <a:rPr sz="1200" spc="240" dirty="0">
                <a:latin typeface="Verdana"/>
                <a:cs typeface="Verdana"/>
              </a:rPr>
              <a:t>   </a:t>
            </a:r>
            <a:r>
              <a:rPr sz="1200" spc="-25" dirty="0">
                <a:latin typeface="Verdana"/>
                <a:cs typeface="Verdana"/>
              </a:rPr>
              <a:t>tüm </a:t>
            </a:r>
            <a:r>
              <a:rPr sz="1200" dirty="0">
                <a:latin typeface="Verdana"/>
                <a:cs typeface="Verdana"/>
              </a:rPr>
              <a:t>öğrenim</a:t>
            </a:r>
            <a:r>
              <a:rPr sz="1200" spc="-45" dirty="0">
                <a:latin typeface="Verdana"/>
                <a:cs typeface="Verdana"/>
              </a:rPr>
              <a:t> </a:t>
            </a:r>
            <a:r>
              <a:rPr sz="1200" dirty="0">
                <a:latin typeface="Verdana"/>
                <a:cs typeface="Verdana"/>
              </a:rPr>
              <a:t>bilgileri</a:t>
            </a:r>
            <a:r>
              <a:rPr sz="1200" spc="-25" dirty="0">
                <a:latin typeface="Verdana"/>
                <a:cs typeface="Verdana"/>
              </a:rPr>
              <a:t> </a:t>
            </a:r>
            <a:r>
              <a:rPr sz="1200" spc="-10" dirty="0">
                <a:latin typeface="Verdana"/>
                <a:cs typeface="Verdana"/>
              </a:rPr>
              <a:t>girilecektir.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473708" y="1716023"/>
            <a:ext cx="623570" cy="262255"/>
            <a:chOff x="1473708" y="1716023"/>
            <a:chExt cx="623570" cy="262255"/>
          </a:xfrm>
        </p:grpSpPr>
        <p:sp>
          <p:nvSpPr>
            <p:cNvPr id="10" name="object 10"/>
            <p:cNvSpPr/>
            <p:nvPr/>
          </p:nvSpPr>
          <p:spPr>
            <a:xfrm>
              <a:off x="1486662" y="1728977"/>
              <a:ext cx="597535" cy="236220"/>
            </a:xfrm>
            <a:custGeom>
              <a:avLst/>
              <a:gdLst/>
              <a:ahLst/>
              <a:cxnLst/>
              <a:rect l="l" t="t" r="r" b="b"/>
              <a:pathLst>
                <a:path w="597535" h="236219">
                  <a:moveTo>
                    <a:pt x="479298" y="0"/>
                  </a:moveTo>
                  <a:lnTo>
                    <a:pt x="479298" y="59055"/>
                  </a:lnTo>
                  <a:lnTo>
                    <a:pt x="0" y="59055"/>
                  </a:lnTo>
                  <a:lnTo>
                    <a:pt x="0" y="177164"/>
                  </a:lnTo>
                  <a:lnTo>
                    <a:pt x="479298" y="177164"/>
                  </a:lnTo>
                  <a:lnTo>
                    <a:pt x="479298" y="236220"/>
                  </a:lnTo>
                  <a:lnTo>
                    <a:pt x="597407" y="118110"/>
                  </a:lnTo>
                  <a:lnTo>
                    <a:pt x="479298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86662" y="1728977"/>
              <a:ext cx="597535" cy="236220"/>
            </a:xfrm>
            <a:custGeom>
              <a:avLst/>
              <a:gdLst/>
              <a:ahLst/>
              <a:cxnLst/>
              <a:rect l="l" t="t" r="r" b="b"/>
              <a:pathLst>
                <a:path w="597535" h="236219">
                  <a:moveTo>
                    <a:pt x="0" y="59055"/>
                  </a:moveTo>
                  <a:lnTo>
                    <a:pt x="479298" y="59055"/>
                  </a:lnTo>
                  <a:lnTo>
                    <a:pt x="479298" y="0"/>
                  </a:lnTo>
                  <a:lnTo>
                    <a:pt x="597407" y="118110"/>
                  </a:lnTo>
                  <a:lnTo>
                    <a:pt x="479298" y="236220"/>
                  </a:lnTo>
                  <a:lnTo>
                    <a:pt x="479298" y="177164"/>
                  </a:lnTo>
                  <a:lnTo>
                    <a:pt x="0" y="177164"/>
                  </a:lnTo>
                  <a:lnTo>
                    <a:pt x="0" y="59055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88</a:t>
            </a:fld>
            <a:endParaRPr spc="-25"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EĞİTİM</a:t>
            </a:r>
            <a:r>
              <a:rPr spc="-65" dirty="0"/>
              <a:t> </a:t>
            </a:r>
            <a:r>
              <a:rPr spc="-10" dirty="0"/>
              <a:t>BİLGİLERİ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3810" y="679704"/>
            <a:ext cx="11281410" cy="5741035"/>
            <a:chOff x="-3810" y="679704"/>
            <a:chExt cx="11281410" cy="5741035"/>
          </a:xfrm>
        </p:grpSpPr>
        <p:sp>
          <p:nvSpPr>
            <p:cNvPr id="4" name="object 4">
              <a:hlinkClick r:id="rId2"/>
            </p:cNvPr>
            <p:cNvSpPr/>
            <p:nvPr/>
          </p:nvSpPr>
          <p:spPr>
            <a:xfrm>
              <a:off x="4847843" y="3139439"/>
              <a:ext cx="2435860" cy="1343025"/>
            </a:xfrm>
            <a:custGeom>
              <a:avLst/>
              <a:gdLst/>
              <a:ahLst/>
              <a:cxnLst/>
              <a:rect l="l" t="t" r="r" b="b"/>
              <a:pathLst>
                <a:path w="2435859" h="1343025">
                  <a:moveTo>
                    <a:pt x="69798" y="31133"/>
                  </a:moveTo>
                  <a:lnTo>
                    <a:pt x="63668" y="42290"/>
                  </a:lnTo>
                  <a:lnTo>
                    <a:pt x="2429636" y="1342644"/>
                  </a:lnTo>
                  <a:lnTo>
                    <a:pt x="2435732" y="1331468"/>
                  </a:lnTo>
                  <a:lnTo>
                    <a:pt x="69798" y="31133"/>
                  </a:lnTo>
                  <a:close/>
                </a:path>
                <a:path w="2435859" h="1343025">
                  <a:moveTo>
                    <a:pt x="0" y="0"/>
                  </a:moveTo>
                  <a:lnTo>
                    <a:pt x="48386" y="70104"/>
                  </a:lnTo>
                  <a:lnTo>
                    <a:pt x="63668" y="42290"/>
                  </a:lnTo>
                  <a:lnTo>
                    <a:pt x="52577" y="36195"/>
                  </a:lnTo>
                  <a:lnTo>
                    <a:pt x="58673" y="25019"/>
                  </a:lnTo>
                  <a:lnTo>
                    <a:pt x="73158" y="25019"/>
                  </a:lnTo>
                  <a:lnTo>
                    <a:pt x="85089" y="3301"/>
                  </a:lnTo>
                  <a:lnTo>
                    <a:pt x="0" y="0"/>
                  </a:lnTo>
                  <a:close/>
                </a:path>
                <a:path w="2435859" h="1343025">
                  <a:moveTo>
                    <a:pt x="58673" y="25019"/>
                  </a:moveTo>
                  <a:lnTo>
                    <a:pt x="52577" y="36195"/>
                  </a:lnTo>
                  <a:lnTo>
                    <a:pt x="63668" y="42290"/>
                  </a:lnTo>
                  <a:lnTo>
                    <a:pt x="69798" y="31133"/>
                  </a:lnTo>
                  <a:lnTo>
                    <a:pt x="58673" y="25019"/>
                  </a:lnTo>
                  <a:close/>
                </a:path>
                <a:path w="2435859" h="1343025">
                  <a:moveTo>
                    <a:pt x="73158" y="25019"/>
                  </a:moveTo>
                  <a:lnTo>
                    <a:pt x="58673" y="25019"/>
                  </a:lnTo>
                  <a:lnTo>
                    <a:pt x="69798" y="31133"/>
                  </a:lnTo>
                  <a:lnTo>
                    <a:pt x="73158" y="2501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>
              <a:hlinkClick r:id="rId2"/>
            </p:cNvPr>
            <p:cNvSpPr/>
            <p:nvPr/>
          </p:nvSpPr>
          <p:spPr>
            <a:xfrm>
              <a:off x="2536697" y="1588770"/>
              <a:ext cx="518159" cy="198120"/>
            </a:xfrm>
            <a:custGeom>
              <a:avLst/>
              <a:gdLst/>
              <a:ahLst/>
              <a:cxnLst/>
              <a:rect l="l" t="t" r="r" b="b"/>
              <a:pathLst>
                <a:path w="518160" h="198119">
                  <a:moveTo>
                    <a:pt x="419100" y="0"/>
                  </a:moveTo>
                  <a:lnTo>
                    <a:pt x="419100" y="49529"/>
                  </a:lnTo>
                  <a:lnTo>
                    <a:pt x="0" y="49529"/>
                  </a:lnTo>
                  <a:lnTo>
                    <a:pt x="0" y="148589"/>
                  </a:lnTo>
                  <a:lnTo>
                    <a:pt x="419100" y="148589"/>
                  </a:lnTo>
                  <a:lnTo>
                    <a:pt x="419100" y="198119"/>
                  </a:lnTo>
                  <a:lnTo>
                    <a:pt x="518159" y="99059"/>
                  </a:lnTo>
                  <a:lnTo>
                    <a:pt x="419100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>
              <a:hlinkClick r:id="rId2"/>
            </p:cNvPr>
            <p:cNvSpPr/>
            <p:nvPr/>
          </p:nvSpPr>
          <p:spPr>
            <a:xfrm>
              <a:off x="2536697" y="1588770"/>
              <a:ext cx="518159" cy="198120"/>
            </a:xfrm>
            <a:custGeom>
              <a:avLst/>
              <a:gdLst/>
              <a:ahLst/>
              <a:cxnLst/>
              <a:rect l="l" t="t" r="r" b="b"/>
              <a:pathLst>
                <a:path w="518160" h="198119">
                  <a:moveTo>
                    <a:pt x="0" y="49529"/>
                  </a:moveTo>
                  <a:lnTo>
                    <a:pt x="419100" y="49529"/>
                  </a:lnTo>
                  <a:lnTo>
                    <a:pt x="419100" y="0"/>
                  </a:lnTo>
                  <a:lnTo>
                    <a:pt x="518159" y="99059"/>
                  </a:lnTo>
                  <a:lnTo>
                    <a:pt x="419100" y="198119"/>
                  </a:lnTo>
                  <a:lnTo>
                    <a:pt x="419100" y="148589"/>
                  </a:lnTo>
                  <a:lnTo>
                    <a:pt x="0" y="148589"/>
                  </a:lnTo>
                  <a:lnTo>
                    <a:pt x="0" y="49529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88848"/>
              <a:ext cx="11263884" cy="5722620"/>
            </a:xfrm>
            <a:prstGeom prst="rect">
              <a:avLst/>
            </a:prstGeom>
          </p:spPr>
        </p:pic>
        <p:sp>
          <p:nvSpPr>
            <p:cNvPr id="8" name="object 8">
              <a:hlinkClick r:id="rId2"/>
            </p:cNvPr>
            <p:cNvSpPr/>
            <p:nvPr/>
          </p:nvSpPr>
          <p:spPr>
            <a:xfrm>
              <a:off x="762" y="684276"/>
              <a:ext cx="11268075" cy="5732145"/>
            </a:xfrm>
            <a:custGeom>
              <a:avLst/>
              <a:gdLst/>
              <a:ahLst/>
              <a:cxnLst/>
              <a:rect l="l" t="t" r="r" b="b"/>
              <a:pathLst>
                <a:path w="11268075" h="5732145">
                  <a:moveTo>
                    <a:pt x="0" y="5731764"/>
                  </a:moveTo>
                  <a:lnTo>
                    <a:pt x="11267694" y="5731764"/>
                  </a:lnTo>
                  <a:lnTo>
                    <a:pt x="11267694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>
              <a:hlinkClick r:id="rId2"/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65413" y="1232154"/>
              <a:ext cx="2999231" cy="4771644"/>
            </a:xfrm>
            <a:prstGeom prst="rect">
              <a:avLst/>
            </a:prstGeom>
          </p:spPr>
        </p:pic>
        <p:sp>
          <p:nvSpPr>
            <p:cNvPr id="10" name="object 10">
              <a:hlinkClick r:id="rId2"/>
            </p:cNvPr>
            <p:cNvSpPr/>
            <p:nvPr/>
          </p:nvSpPr>
          <p:spPr>
            <a:xfrm>
              <a:off x="8265413" y="1232154"/>
              <a:ext cx="2999740" cy="4772025"/>
            </a:xfrm>
            <a:custGeom>
              <a:avLst/>
              <a:gdLst/>
              <a:ahLst/>
              <a:cxnLst/>
              <a:rect l="l" t="t" r="r" b="b"/>
              <a:pathLst>
                <a:path w="2999740" h="4772025">
                  <a:moveTo>
                    <a:pt x="0" y="4771644"/>
                  </a:moveTo>
                  <a:lnTo>
                    <a:pt x="2999231" y="4771644"/>
                  </a:lnTo>
                  <a:lnTo>
                    <a:pt x="2999231" y="0"/>
                  </a:lnTo>
                  <a:lnTo>
                    <a:pt x="0" y="0"/>
                  </a:lnTo>
                  <a:lnTo>
                    <a:pt x="0" y="4771644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369300" y="1256157"/>
            <a:ext cx="2785110" cy="47212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8585" marR="99695" indent="57785" algn="just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Öğrenim</a:t>
            </a:r>
            <a:r>
              <a:rPr sz="1400" spc="-3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durumu</a:t>
            </a:r>
            <a:r>
              <a:rPr sz="1400" spc="-2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seçilerek;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Mezuniyet</a:t>
            </a:r>
            <a:r>
              <a:rPr sz="1400" spc="-6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spc="-2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Tarihi</a:t>
            </a:r>
            <a:r>
              <a:rPr sz="1400" spc="-4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,</a:t>
            </a:r>
            <a:r>
              <a:rPr sz="1400" spc="-2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Okul</a:t>
            </a:r>
            <a:r>
              <a:rPr sz="1400" spc="-4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spc="-2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Adı,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Bölümü,</a:t>
            </a:r>
            <a:r>
              <a:rPr sz="1400" spc="-5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Öğrenim</a:t>
            </a:r>
            <a:r>
              <a:rPr sz="1400" spc="-4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süresi,</a:t>
            </a:r>
            <a:r>
              <a:rPr sz="1400" spc="-5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spc="-2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bu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belgenin</a:t>
            </a:r>
            <a:r>
              <a:rPr sz="1400" spc="-5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kuruma</a:t>
            </a:r>
            <a:r>
              <a:rPr sz="1400" spc="-6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ibraz</a:t>
            </a:r>
            <a:r>
              <a:rPr sz="1400" spc="-5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tarihi </a:t>
            </a:r>
            <a:r>
              <a:rPr sz="1400" spc="-2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girilmelidir.</a:t>
            </a:r>
            <a:r>
              <a:rPr sz="1400" spc="-6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Zorunlu</a:t>
            </a:r>
            <a:r>
              <a:rPr sz="1400" spc="-5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alanların</a:t>
            </a:r>
            <a:endParaRPr sz="1400">
              <a:latin typeface="Verdana"/>
              <a:cs typeface="Verdana"/>
            </a:endParaRPr>
          </a:p>
          <a:p>
            <a:pPr marL="913130" marR="5080" indent="-901065" algn="just">
              <a:lnSpc>
                <a:spcPct val="100000"/>
              </a:lnSpc>
            </a:pP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tamamı</a:t>
            </a:r>
            <a:r>
              <a:rPr sz="1400" spc="-5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girilmeden</a:t>
            </a:r>
            <a:r>
              <a:rPr sz="1400" spc="-6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kayıt</a:t>
            </a:r>
            <a:r>
              <a:rPr sz="1400" spc="-5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işlemi yapılamaz.</a:t>
            </a:r>
            <a:endParaRPr sz="1400">
              <a:latin typeface="Verdana"/>
              <a:cs typeface="Verdana"/>
            </a:endParaRPr>
          </a:p>
          <a:p>
            <a:pPr marL="80645" marR="6985" algn="ctr">
              <a:lnSpc>
                <a:spcPct val="100000"/>
              </a:lnSpc>
            </a:pP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Ayrıca</a:t>
            </a:r>
            <a:r>
              <a:rPr sz="1400" spc="-6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bu</a:t>
            </a:r>
            <a:r>
              <a:rPr sz="1400" spc="-4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öğrenim</a:t>
            </a:r>
            <a:r>
              <a:rPr sz="1400" spc="-5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yurtdışında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yapılmış</a:t>
            </a:r>
            <a:r>
              <a:rPr sz="1400" spc="-7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ise</a:t>
            </a:r>
            <a:r>
              <a:rPr sz="1400" spc="-4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denkliğine</a:t>
            </a:r>
            <a:r>
              <a:rPr sz="1400" spc="-7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spc="-2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ait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bilgilerinin</a:t>
            </a:r>
            <a:r>
              <a:rPr sz="1400" spc="-7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de</a:t>
            </a:r>
            <a:r>
              <a:rPr sz="1400" spc="-4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(Denklik</a:t>
            </a:r>
            <a:r>
              <a:rPr sz="1400" spc="-6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tarihi,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denk</a:t>
            </a:r>
            <a:r>
              <a:rPr sz="1400" spc="-3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olduğu</a:t>
            </a:r>
            <a:r>
              <a:rPr sz="1400" spc="-3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okul</a:t>
            </a:r>
            <a:r>
              <a:rPr sz="1400" spc="-3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ve</a:t>
            </a:r>
            <a:r>
              <a:rPr sz="1400" spc="-2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spc="-2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bölüm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adları)</a:t>
            </a:r>
            <a:r>
              <a:rPr sz="1400" spc="-5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ilgili</a:t>
            </a:r>
            <a:r>
              <a:rPr sz="1400" spc="-5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alanlara</a:t>
            </a:r>
            <a:r>
              <a:rPr sz="1400" spc="-6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girilerek doldurulması gerekmektedir.</a:t>
            </a:r>
            <a:endParaRPr sz="1400">
              <a:latin typeface="Verdana"/>
              <a:cs typeface="Verdana"/>
            </a:endParaRPr>
          </a:p>
          <a:p>
            <a:pPr marL="123825" marR="112395" indent="-2540" algn="ctr">
              <a:lnSpc>
                <a:spcPct val="100000"/>
              </a:lnSpc>
            </a:pP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Bu</a:t>
            </a:r>
            <a:r>
              <a:rPr sz="1400" spc="-3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belge</a:t>
            </a:r>
            <a:r>
              <a:rPr sz="1400" spc="-3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öğrenim</a:t>
            </a:r>
            <a:r>
              <a:rPr sz="1400" spc="-3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belgesi</a:t>
            </a:r>
            <a:r>
              <a:rPr sz="1400" spc="-3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spc="-2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ile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birlikte</a:t>
            </a:r>
            <a:r>
              <a:rPr sz="1400" spc="-7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ibraz</a:t>
            </a:r>
            <a:r>
              <a:rPr sz="1400" spc="-6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edilmezse</a:t>
            </a:r>
            <a:r>
              <a:rPr sz="1400" spc="-7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spc="-2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önce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okul</a:t>
            </a:r>
            <a:r>
              <a:rPr sz="1400" spc="-6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bilgileri</a:t>
            </a:r>
            <a:r>
              <a:rPr sz="1400" spc="-7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girilip,</a:t>
            </a:r>
            <a:r>
              <a:rPr sz="1400" spc="-7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denklik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belgesi</a:t>
            </a:r>
            <a:r>
              <a:rPr sz="1400" spc="-6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ibraz</a:t>
            </a:r>
            <a:r>
              <a:rPr sz="1400" spc="-6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edilince</a:t>
            </a:r>
            <a:r>
              <a:rPr sz="1400" spc="-8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spc="-2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kayıt</a:t>
            </a:r>
            <a:endParaRPr sz="1400">
              <a:latin typeface="Verdana"/>
              <a:cs typeface="Verdana"/>
            </a:endParaRPr>
          </a:p>
          <a:p>
            <a:pPr marL="2540" algn="ctr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üzerinde</a:t>
            </a:r>
            <a:r>
              <a:rPr sz="1400" spc="-6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güncelleme</a:t>
            </a:r>
            <a:r>
              <a:rPr sz="1400" spc="-8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spc="-1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yapılması</a:t>
            </a:r>
            <a:endParaRPr sz="1400">
              <a:latin typeface="Verdana"/>
              <a:cs typeface="Verdana"/>
            </a:endParaRPr>
          </a:p>
          <a:p>
            <a:pPr marL="6350" algn="ctr">
              <a:lnSpc>
                <a:spcPct val="100000"/>
              </a:lnSpc>
            </a:pPr>
            <a:r>
              <a:rPr sz="1400" spc="-1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gerekmektedir.</a:t>
            </a:r>
            <a:endParaRPr sz="1400">
              <a:latin typeface="Verdana"/>
              <a:cs typeface="Verdana"/>
            </a:endParaRPr>
          </a:p>
          <a:p>
            <a:pPr marL="96520" marR="85725" algn="ctr">
              <a:lnSpc>
                <a:spcPct val="100000"/>
              </a:lnSpc>
            </a:pP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Hazırlık</a:t>
            </a:r>
            <a:r>
              <a:rPr sz="1400" spc="-6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sınıfı</a:t>
            </a:r>
            <a:r>
              <a:rPr sz="1400" spc="-7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Ortaokul</a:t>
            </a:r>
            <a:r>
              <a:rPr sz="1400" spc="-4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ve</a:t>
            </a:r>
            <a:r>
              <a:rPr sz="1400" spc="-3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spc="-2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lise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öğreniminde</a:t>
            </a:r>
            <a:r>
              <a:rPr sz="1400" spc="-7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var</a:t>
            </a:r>
            <a:r>
              <a:rPr sz="1400" spc="-45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ise</a:t>
            </a:r>
            <a:r>
              <a:rPr sz="1400" spc="-5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400" spc="-2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giriş </a:t>
            </a:r>
            <a:r>
              <a:rPr sz="1400" spc="-10" dirty="0">
                <a:solidFill>
                  <a:srgbClr val="404040"/>
                </a:solidFill>
                <a:latin typeface="Verdana"/>
                <a:cs typeface="Verdana"/>
                <a:hlinkClick r:id="rId2"/>
              </a:rPr>
              <a:t>yapılacaktır.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89</a:t>
            </a:fld>
            <a:endParaRPr spc="-25"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23"/>
            <a:ext cx="12192000" cy="1419860"/>
          </a:xfrm>
          <a:custGeom>
            <a:avLst/>
            <a:gdLst/>
            <a:ahLst/>
            <a:cxnLst/>
            <a:rect l="l" t="t" r="r" b="b"/>
            <a:pathLst>
              <a:path w="12192000" h="1419860">
                <a:moveTo>
                  <a:pt x="12192000" y="0"/>
                </a:moveTo>
                <a:lnTo>
                  <a:pt x="38100" y="0"/>
                </a:lnTo>
                <a:lnTo>
                  <a:pt x="38100" y="1194536"/>
                </a:lnTo>
                <a:lnTo>
                  <a:pt x="0" y="1194562"/>
                </a:lnTo>
                <a:lnTo>
                  <a:pt x="55029" y="1275334"/>
                </a:lnTo>
                <a:lnTo>
                  <a:pt x="446214" y="1295463"/>
                </a:lnTo>
                <a:lnTo>
                  <a:pt x="1026337" y="1321574"/>
                </a:lnTo>
                <a:lnTo>
                  <a:pt x="1662963" y="1347050"/>
                </a:lnTo>
                <a:lnTo>
                  <a:pt x="2237676" y="1367472"/>
                </a:lnTo>
                <a:lnTo>
                  <a:pt x="2768638" y="1383969"/>
                </a:lnTo>
                <a:lnTo>
                  <a:pt x="3179267" y="1394891"/>
                </a:lnTo>
                <a:lnTo>
                  <a:pt x="3522916" y="1402524"/>
                </a:lnTo>
                <a:lnTo>
                  <a:pt x="3943743" y="1409522"/>
                </a:lnTo>
                <a:lnTo>
                  <a:pt x="4485297" y="1415453"/>
                </a:lnTo>
                <a:lnTo>
                  <a:pt x="5094452" y="1418920"/>
                </a:lnTo>
                <a:lnTo>
                  <a:pt x="5820321" y="1419326"/>
                </a:lnTo>
                <a:lnTo>
                  <a:pt x="6656375" y="1415440"/>
                </a:lnTo>
                <a:lnTo>
                  <a:pt x="7534554" y="1406791"/>
                </a:lnTo>
                <a:lnTo>
                  <a:pt x="8193354" y="1397330"/>
                </a:lnTo>
                <a:lnTo>
                  <a:pt x="8747265" y="1386611"/>
                </a:lnTo>
                <a:lnTo>
                  <a:pt x="9508045" y="1368298"/>
                </a:lnTo>
                <a:lnTo>
                  <a:pt x="10382606" y="1343240"/>
                </a:lnTo>
                <a:lnTo>
                  <a:pt x="11180382" y="1316697"/>
                </a:lnTo>
                <a:lnTo>
                  <a:pt x="11750383" y="1294688"/>
                </a:lnTo>
                <a:lnTo>
                  <a:pt x="12051221" y="1281010"/>
                </a:lnTo>
                <a:lnTo>
                  <a:pt x="12131040" y="1276858"/>
                </a:lnTo>
                <a:lnTo>
                  <a:pt x="12083682" y="1222248"/>
                </a:lnTo>
                <a:lnTo>
                  <a:pt x="12192000" y="1222248"/>
                </a:lnTo>
                <a:lnTo>
                  <a:pt x="12192000" y="0"/>
                </a:lnTo>
                <a:close/>
              </a:path>
            </a:pathLst>
          </a:custGeom>
          <a:solidFill>
            <a:srgbClr val="046CA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665" y="0"/>
            <a:ext cx="12193270" cy="6858000"/>
            <a:chOff x="-665" y="0"/>
            <a:chExt cx="12193270" cy="6858000"/>
          </a:xfrm>
        </p:grpSpPr>
        <p:sp>
          <p:nvSpPr>
            <p:cNvPr id="4" name="object 4"/>
            <p:cNvSpPr/>
            <p:nvPr/>
          </p:nvSpPr>
          <p:spPr>
            <a:xfrm>
              <a:off x="0" y="5459476"/>
              <a:ext cx="12192000" cy="1397000"/>
            </a:xfrm>
            <a:custGeom>
              <a:avLst/>
              <a:gdLst/>
              <a:ahLst/>
              <a:cxnLst/>
              <a:rect l="l" t="t" r="r" b="b"/>
              <a:pathLst>
                <a:path w="12192000" h="1397000">
                  <a:moveTo>
                    <a:pt x="12192000" y="199136"/>
                  </a:moveTo>
                  <a:lnTo>
                    <a:pt x="12076570" y="199136"/>
                  </a:lnTo>
                  <a:lnTo>
                    <a:pt x="12131040" y="138315"/>
                  </a:lnTo>
                  <a:lnTo>
                    <a:pt x="12022214" y="132905"/>
                  </a:lnTo>
                  <a:lnTo>
                    <a:pt x="11672189" y="117868"/>
                  </a:lnTo>
                  <a:lnTo>
                    <a:pt x="11081207" y="96278"/>
                  </a:lnTo>
                  <a:lnTo>
                    <a:pt x="10211384" y="68935"/>
                  </a:lnTo>
                  <a:lnTo>
                    <a:pt x="9330677" y="45288"/>
                  </a:lnTo>
                  <a:lnTo>
                    <a:pt x="8576958" y="28536"/>
                  </a:lnTo>
                  <a:lnTo>
                    <a:pt x="8038452" y="19202"/>
                  </a:lnTo>
                  <a:lnTo>
                    <a:pt x="7123798" y="7950"/>
                  </a:lnTo>
                  <a:lnTo>
                    <a:pt x="6238430" y="1612"/>
                  </a:lnTo>
                  <a:lnTo>
                    <a:pt x="5455971" y="0"/>
                  </a:lnTo>
                  <a:lnTo>
                    <a:pt x="4737151" y="2273"/>
                  </a:lnTo>
                  <a:lnTo>
                    <a:pt x="4138447" y="7391"/>
                  </a:lnTo>
                  <a:lnTo>
                    <a:pt x="3634829" y="14503"/>
                  </a:lnTo>
                  <a:lnTo>
                    <a:pt x="3294951" y="21297"/>
                  </a:lnTo>
                  <a:lnTo>
                    <a:pt x="2886595" y="31318"/>
                  </a:lnTo>
                  <a:lnTo>
                    <a:pt x="2355202" y="46774"/>
                  </a:lnTo>
                  <a:lnTo>
                    <a:pt x="1775561" y="66230"/>
                  </a:lnTo>
                  <a:lnTo>
                    <a:pt x="1126871" y="90868"/>
                  </a:lnTo>
                  <a:lnTo>
                    <a:pt x="485673" y="118414"/>
                  </a:lnTo>
                  <a:lnTo>
                    <a:pt x="55029" y="139725"/>
                  </a:lnTo>
                  <a:lnTo>
                    <a:pt x="0" y="217995"/>
                  </a:lnTo>
                  <a:lnTo>
                    <a:pt x="38100" y="218033"/>
                  </a:lnTo>
                  <a:lnTo>
                    <a:pt x="38100" y="1397000"/>
                  </a:lnTo>
                  <a:lnTo>
                    <a:pt x="12192000" y="1397000"/>
                  </a:lnTo>
                  <a:lnTo>
                    <a:pt x="12192000" y="199136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912" y="38100"/>
              <a:ext cx="12084050" cy="6781800"/>
            </a:xfrm>
            <a:custGeom>
              <a:avLst/>
              <a:gdLst/>
              <a:ahLst/>
              <a:cxnLst/>
              <a:rect l="l" t="t" r="r" b="b"/>
              <a:pathLst>
                <a:path w="12084050" h="6781800">
                  <a:moveTo>
                    <a:pt x="0" y="422275"/>
                  </a:moveTo>
                  <a:lnTo>
                    <a:pt x="2841" y="373036"/>
                  </a:lnTo>
                  <a:lnTo>
                    <a:pt x="11152" y="325465"/>
                  </a:lnTo>
                  <a:lnTo>
                    <a:pt x="24618" y="279876"/>
                  </a:lnTo>
                  <a:lnTo>
                    <a:pt x="42922" y="236588"/>
                  </a:lnTo>
                  <a:lnTo>
                    <a:pt x="65745" y="195917"/>
                  </a:lnTo>
                  <a:lnTo>
                    <a:pt x="92772" y="158182"/>
                  </a:lnTo>
                  <a:lnTo>
                    <a:pt x="123686" y="123698"/>
                  </a:lnTo>
                  <a:lnTo>
                    <a:pt x="158170" y="92782"/>
                  </a:lnTo>
                  <a:lnTo>
                    <a:pt x="195907" y="65753"/>
                  </a:lnTo>
                  <a:lnTo>
                    <a:pt x="236581" y="42928"/>
                  </a:lnTo>
                  <a:lnTo>
                    <a:pt x="279873" y="24622"/>
                  </a:lnTo>
                  <a:lnTo>
                    <a:pt x="325469" y="11154"/>
                  </a:lnTo>
                  <a:lnTo>
                    <a:pt x="373050" y="2841"/>
                  </a:lnTo>
                  <a:lnTo>
                    <a:pt x="422300" y="0"/>
                  </a:lnTo>
                  <a:lnTo>
                    <a:pt x="11661521" y="0"/>
                  </a:lnTo>
                  <a:lnTo>
                    <a:pt x="11710759" y="2841"/>
                  </a:lnTo>
                  <a:lnTo>
                    <a:pt x="11758330" y="11154"/>
                  </a:lnTo>
                  <a:lnTo>
                    <a:pt x="11803919" y="24622"/>
                  </a:lnTo>
                  <a:lnTo>
                    <a:pt x="11847207" y="42928"/>
                  </a:lnTo>
                  <a:lnTo>
                    <a:pt x="11887878" y="65753"/>
                  </a:lnTo>
                  <a:lnTo>
                    <a:pt x="11925613" y="92782"/>
                  </a:lnTo>
                  <a:lnTo>
                    <a:pt x="11960098" y="123697"/>
                  </a:lnTo>
                  <a:lnTo>
                    <a:pt x="11991013" y="158182"/>
                  </a:lnTo>
                  <a:lnTo>
                    <a:pt x="12018042" y="195917"/>
                  </a:lnTo>
                  <a:lnTo>
                    <a:pt x="12040867" y="236588"/>
                  </a:lnTo>
                  <a:lnTo>
                    <a:pt x="12059173" y="279876"/>
                  </a:lnTo>
                  <a:lnTo>
                    <a:pt x="12072641" y="325465"/>
                  </a:lnTo>
                  <a:lnTo>
                    <a:pt x="12080954" y="373036"/>
                  </a:lnTo>
                  <a:lnTo>
                    <a:pt x="12083796" y="422275"/>
                  </a:lnTo>
                  <a:lnTo>
                    <a:pt x="12083796" y="6359499"/>
                  </a:lnTo>
                  <a:lnTo>
                    <a:pt x="12080954" y="6408749"/>
                  </a:lnTo>
                  <a:lnTo>
                    <a:pt x="12072641" y="6456330"/>
                  </a:lnTo>
                  <a:lnTo>
                    <a:pt x="12059173" y="6501926"/>
                  </a:lnTo>
                  <a:lnTo>
                    <a:pt x="12040867" y="6545218"/>
                  </a:lnTo>
                  <a:lnTo>
                    <a:pt x="12018042" y="6585891"/>
                  </a:lnTo>
                  <a:lnTo>
                    <a:pt x="11991013" y="6623628"/>
                  </a:lnTo>
                  <a:lnTo>
                    <a:pt x="11960098" y="6658112"/>
                  </a:lnTo>
                  <a:lnTo>
                    <a:pt x="11925613" y="6689026"/>
                  </a:lnTo>
                  <a:lnTo>
                    <a:pt x="11887878" y="6716053"/>
                  </a:lnTo>
                  <a:lnTo>
                    <a:pt x="11847207" y="6738876"/>
                  </a:lnTo>
                  <a:lnTo>
                    <a:pt x="11803919" y="6757179"/>
                  </a:lnTo>
                  <a:lnTo>
                    <a:pt x="11758330" y="6770645"/>
                  </a:lnTo>
                  <a:lnTo>
                    <a:pt x="11710759" y="6778957"/>
                  </a:lnTo>
                  <a:lnTo>
                    <a:pt x="11661521" y="6781798"/>
                  </a:lnTo>
                  <a:lnTo>
                    <a:pt x="422300" y="6781798"/>
                  </a:lnTo>
                  <a:lnTo>
                    <a:pt x="373050" y="6778957"/>
                  </a:lnTo>
                  <a:lnTo>
                    <a:pt x="325469" y="6770645"/>
                  </a:lnTo>
                  <a:lnTo>
                    <a:pt x="279873" y="6757179"/>
                  </a:lnTo>
                  <a:lnTo>
                    <a:pt x="236581" y="6738876"/>
                  </a:lnTo>
                  <a:lnTo>
                    <a:pt x="195907" y="6716053"/>
                  </a:lnTo>
                  <a:lnTo>
                    <a:pt x="158170" y="6689026"/>
                  </a:lnTo>
                  <a:lnTo>
                    <a:pt x="123686" y="6658112"/>
                  </a:lnTo>
                  <a:lnTo>
                    <a:pt x="92772" y="6623628"/>
                  </a:lnTo>
                  <a:lnTo>
                    <a:pt x="65745" y="6585891"/>
                  </a:lnTo>
                  <a:lnTo>
                    <a:pt x="42922" y="6545218"/>
                  </a:lnTo>
                  <a:lnTo>
                    <a:pt x="24618" y="6501926"/>
                  </a:lnTo>
                  <a:lnTo>
                    <a:pt x="11152" y="6456330"/>
                  </a:lnTo>
                  <a:lnTo>
                    <a:pt x="2841" y="6408749"/>
                  </a:lnTo>
                  <a:lnTo>
                    <a:pt x="0" y="6359499"/>
                  </a:lnTo>
                  <a:lnTo>
                    <a:pt x="0" y="422275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-660" y="0"/>
              <a:ext cx="12193270" cy="6858000"/>
            </a:xfrm>
            <a:custGeom>
              <a:avLst/>
              <a:gdLst/>
              <a:ahLst/>
              <a:cxnLst/>
              <a:rect l="l" t="t" r="r" b="b"/>
              <a:pathLst>
                <a:path w="12193270" h="6858000">
                  <a:moveTo>
                    <a:pt x="513562" y="6855777"/>
                  </a:moveTo>
                  <a:lnTo>
                    <a:pt x="257060" y="6704012"/>
                  </a:lnTo>
                  <a:lnTo>
                    <a:pt x="64592" y="6552095"/>
                  </a:lnTo>
                  <a:lnTo>
                    <a:pt x="0" y="6323660"/>
                  </a:lnTo>
                  <a:lnTo>
                    <a:pt x="1320" y="6857060"/>
                  </a:lnTo>
                  <a:lnTo>
                    <a:pt x="65354" y="6856895"/>
                  </a:lnTo>
                  <a:lnTo>
                    <a:pt x="513562" y="6855777"/>
                  </a:lnTo>
                  <a:close/>
                </a:path>
                <a:path w="12193270" h="6858000">
                  <a:moveTo>
                    <a:pt x="616356" y="0"/>
                  </a:moveTo>
                  <a:lnTo>
                    <a:pt x="6756" y="0"/>
                  </a:lnTo>
                  <a:lnTo>
                    <a:pt x="6756" y="57150"/>
                  </a:lnTo>
                  <a:lnTo>
                    <a:pt x="6756" y="457200"/>
                  </a:lnTo>
                  <a:lnTo>
                    <a:pt x="180924" y="228600"/>
                  </a:lnTo>
                  <a:lnTo>
                    <a:pt x="355104" y="57150"/>
                  </a:lnTo>
                  <a:lnTo>
                    <a:pt x="616356" y="0"/>
                  </a:lnTo>
                  <a:close/>
                </a:path>
                <a:path w="12193270" h="6858000">
                  <a:moveTo>
                    <a:pt x="12192660" y="6315456"/>
                  </a:moveTo>
                  <a:lnTo>
                    <a:pt x="12023496" y="6626174"/>
                  </a:lnTo>
                  <a:lnTo>
                    <a:pt x="11858396" y="6762521"/>
                  </a:lnTo>
                  <a:lnTo>
                    <a:pt x="11685168" y="6857644"/>
                  </a:lnTo>
                  <a:lnTo>
                    <a:pt x="11704803" y="6858000"/>
                  </a:lnTo>
                  <a:lnTo>
                    <a:pt x="12192660" y="6858000"/>
                  </a:lnTo>
                  <a:lnTo>
                    <a:pt x="12192660" y="6315456"/>
                  </a:lnTo>
                  <a:close/>
                </a:path>
                <a:path w="12193270" h="6858000">
                  <a:moveTo>
                    <a:pt x="12192660" y="0"/>
                  </a:moveTo>
                  <a:lnTo>
                    <a:pt x="12116460" y="0"/>
                  </a:lnTo>
                  <a:lnTo>
                    <a:pt x="11583060" y="0"/>
                  </a:lnTo>
                  <a:lnTo>
                    <a:pt x="11887860" y="130683"/>
                  </a:lnTo>
                  <a:lnTo>
                    <a:pt x="12116460" y="261251"/>
                  </a:lnTo>
                  <a:lnTo>
                    <a:pt x="12192660" y="457200"/>
                  </a:lnTo>
                  <a:lnTo>
                    <a:pt x="12192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240024" cy="1380744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793997" y="400938"/>
            <a:ext cx="45091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latin typeface="Calibri"/>
                <a:cs typeface="Calibri"/>
              </a:rPr>
              <a:t>4/c</a:t>
            </a:r>
            <a:r>
              <a:rPr sz="4000" b="1" spc="-65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Tescil</a:t>
            </a:r>
            <a:r>
              <a:rPr sz="4000" b="1" spc="-55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uygulaması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998590" y="5662980"/>
            <a:ext cx="10287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spc="-50" dirty="0">
                <a:solidFill>
                  <a:srgbClr val="79CDFB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8340" y="1607946"/>
            <a:ext cx="10818495" cy="34404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4170" algn="just">
              <a:lnSpc>
                <a:spcPct val="100000"/>
              </a:lnSpc>
              <a:spcBef>
                <a:spcPts val="105"/>
              </a:spcBef>
              <a:buSzPct val="96875"/>
              <a:buFont typeface="Wingdings"/>
              <a:buChar char=""/>
              <a:tabLst>
                <a:tab pos="355600" algn="l"/>
                <a:tab pos="375285" algn="l"/>
              </a:tabLst>
            </a:pP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	5510</a:t>
            </a:r>
            <a:r>
              <a:rPr sz="3200" b="1" spc="18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sayılı</a:t>
            </a:r>
            <a:r>
              <a:rPr sz="3200" b="1" spc="204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Kanunun</a:t>
            </a:r>
            <a:r>
              <a:rPr sz="3200" b="1" spc="19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9</a:t>
            </a:r>
            <a:r>
              <a:rPr sz="3200" b="1" spc="19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uncu</a:t>
            </a:r>
            <a:r>
              <a:rPr sz="3200" b="1" spc="20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maddesi</a:t>
            </a:r>
            <a:r>
              <a:rPr sz="3200" b="1" spc="21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uyarınca</a:t>
            </a:r>
            <a:r>
              <a:rPr sz="3200" b="1" spc="19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da,</a:t>
            </a:r>
            <a:r>
              <a:rPr sz="3200" b="1" spc="19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Kanunun</a:t>
            </a:r>
            <a:r>
              <a:rPr sz="3200" b="1" spc="18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spc="-50" dirty="0">
                <a:solidFill>
                  <a:srgbClr val="046CA6"/>
                </a:solidFill>
                <a:latin typeface="Calibri"/>
                <a:cs typeface="Calibri"/>
              </a:rPr>
              <a:t>4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üncü</a:t>
            </a:r>
            <a:r>
              <a:rPr sz="3200" b="1" spc="32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maddesinin</a:t>
            </a:r>
            <a:r>
              <a:rPr sz="3200" b="1" spc="33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birinci</a:t>
            </a:r>
            <a:r>
              <a:rPr sz="3200" b="1" spc="31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fıkrasının</a:t>
            </a:r>
            <a:r>
              <a:rPr sz="3200" b="1" spc="31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(c)</a:t>
            </a:r>
            <a:r>
              <a:rPr sz="3200" b="1" spc="32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bendi</a:t>
            </a:r>
            <a:r>
              <a:rPr sz="3200" b="1" spc="33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spc="-10" dirty="0">
                <a:solidFill>
                  <a:srgbClr val="046CA6"/>
                </a:solidFill>
                <a:latin typeface="Calibri"/>
                <a:cs typeface="Calibri"/>
              </a:rPr>
              <a:t>kapsamında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bulunan</a:t>
            </a:r>
            <a:r>
              <a:rPr sz="3200" b="1" spc="32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sigortalıların,</a:t>
            </a:r>
            <a:r>
              <a:rPr sz="3200" b="1" spc="35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Sigortalılığın</a:t>
            </a:r>
            <a:r>
              <a:rPr sz="3200" b="1" spc="34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sona</a:t>
            </a:r>
            <a:r>
              <a:rPr sz="3200" b="1" spc="34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ermesine</a:t>
            </a:r>
            <a:r>
              <a:rPr sz="3200" b="1" spc="36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spc="-10" dirty="0">
                <a:solidFill>
                  <a:srgbClr val="046CA6"/>
                </a:solidFill>
                <a:latin typeface="Calibri"/>
                <a:cs typeface="Calibri"/>
              </a:rPr>
              <a:t>ilişkin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bildirimlerini</a:t>
            </a:r>
            <a:r>
              <a:rPr sz="3200" b="1" spc="3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“Sigortalı</a:t>
            </a:r>
            <a:r>
              <a:rPr sz="3200" b="1" spc="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İşten</a:t>
            </a:r>
            <a:r>
              <a:rPr sz="3200" b="1" spc="4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Ayrılış</a:t>
            </a:r>
            <a:r>
              <a:rPr sz="3200" b="1" spc="6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Bildirgesi”</a:t>
            </a:r>
            <a:r>
              <a:rPr sz="3200" b="1" spc="55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ile</a:t>
            </a:r>
            <a:r>
              <a:rPr sz="3200" b="1" spc="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046CA6"/>
                </a:solidFill>
                <a:latin typeface="Calibri"/>
                <a:cs typeface="Calibri"/>
              </a:rPr>
              <a:t>sigortalılığın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sona</a:t>
            </a:r>
            <a:r>
              <a:rPr sz="3200" b="1" spc="6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ermesini</a:t>
            </a:r>
            <a:r>
              <a:rPr sz="3200" b="1" spc="7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takip</a:t>
            </a:r>
            <a:r>
              <a:rPr sz="3200" b="1" spc="7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eden</a:t>
            </a:r>
            <a:r>
              <a:rPr sz="3200" b="1" spc="6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günden</a:t>
            </a:r>
            <a:r>
              <a:rPr sz="3200" b="1" spc="6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başlamak</a:t>
            </a:r>
            <a:r>
              <a:rPr sz="3200" b="1" spc="6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üzere</a:t>
            </a:r>
            <a:r>
              <a:rPr sz="3200" b="1" spc="7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10</a:t>
            </a:r>
            <a:r>
              <a:rPr sz="3200" b="1" spc="7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spc="-25" dirty="0">
                <a:solidFill>
                  <a:srgbClr val="046CA6"/>
                </a:solidFill>
                <a:latin typeface="Calibri"/>
                <a:cs typeface="Calibri"/>
              </a:rPr>
              <a:t>gün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içinde</a:t>
            </a:r>
            <a:r>
              <a:rPr sz="3200" b="1" spc="459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spc="-10" dirty="0">
                <a:solidFill>
                  <a:srgbClr val="046CA6"/>
                </a:solidFill>
                <a:latin typeface="Calibri"/>
                <a:cs typeface="Calibri"/>
              </a:rPr>
              <a:t>e-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sigorta</a:t>
            </a:r>
            <a:r>
              <a:rPr sz="3200" b="1" spc="459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yoluyla</a:t>
            </a:r>
            <a:r>
              <a:rPr sz="3200" b="1" spc="46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bu</a:t>
            </a:r>
            <a:r>
              <a:rPr sz="3200" b="1" spc="46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program</a:t>
            </a:r>
            <a:r>
              <a:rPr sz="3200" b="1" spc="470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üzerinden</a:t>
            </a:r>
            <a:r>
              <a:rPr sz="3200" b="1" spc="455" dirty="0">
                <a:solidFill>
                  <a:srgbClr val="046CA6"/>
                </a:solidFill>
                <a:latin typeface="Calibri"/>
                <a:cs typeface="Calibri"/>
              </a:rPr>
              <a:t>  </a:t>
            </a:r>
            <a:r>
              <a:rPr sz="3200" b="1" spc="-10" dirty="0">
                <a:solidFill>
                  <a:srgbClr val="046CA6"/>
                </a:solidFill>
                <a:latin typeface="Calibri"/>
                <a:cs typeface="Calibri"/>
              </a:rPr>
              <a:t>Kuruma </a:t>
            </a:r>
            <a:r>
              <a:rPr sz="3200" b="1" dirty="0">
                <a:solidFill>
                  <a:srgbClr val="046CA6"/>
                </a:solidFill>
                <a:latin typeface="Calibri"/>
                <a:cs typeface="Calibri"/>
              </a:rPr>
              <a:t>bildirmesi</a:t>
            </a:r>
            <a:r>
              <a:rPr sz="3200" b="1" spc="-60" dirty="0">
                <a:solidFill>
                  <a:srgbClr val="046CA6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046CA6"/>
                </a:solidFill>
                <a:latin typeface="Calibri"/>
                <a:cs typeface="Calibri"/>
              </a:rPr>
              <a:t>gerekmektedir.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815" y="749808"/>
            <a:ext cx="12145010" cy="5779135"/>
            <a:chOff x="51815" y="749808"/>
            <a:chExt cx="12145010" cy="57791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081" y="758952"/>
              <a:ext cx="12130913" cy="573328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6387" y="754380"/>
              <a:ext cx="12136120" cy="5742940"/>
            </a:xfrm>
            <a:custGeom>
              <a:avLst/>
              <a:gdLst/>
              <a:ahLst/>
              <a:cxnLst/>
              <a:rect l="l" t="t" r="r" b="b"/>
              <a:pathLst>
                <a:path w="12136120" h="5742940">
                  <a:moveTo>
                    <a:pt x="12135612" y="0"/>
                  </a:moveTo>
                  <a:lnTo>
                    <a:pt x="0" y="0"/>
                  </a:lnTo>
                  <a:lnTo>
                    <a:pt x="0" y="5742432"/>
                  </a:lnTo>
                  <a:lnTo>
                    <a:pt x="12135611" y="5742432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07813" y="2708909"/>
              <a:ext cx="561340" cy="173990"/>
            </a:xfrm>
            <a:custGeom>
              <a:avLst/>
              <a:gdLst/>
              <a:ahLst/>
              <a:cxnLst/>
              <a:rect l="l" t="t" r="r" b="b"/>
              <a:pathLst>
                <a:path w="561339" h="173989">
                  <a:moveTo>
                    <a:pt x="86868" y="0"/>
                  </a:moveTo>
                  <a:lnTo>
                    <a:pt x="0" y="86867"/>
                  </a:lnTo>
                  <a:lnTo>
                    <a:pt x="86868" y="173736"/>
                  </a:lnTo>
                  <a:lnTo>
                    <a:pt x="86868" y="130301"/>
                  </a:lnTo>
                  <a:lnTo>
                    <a:pt x="560832" y="130301"/>
                  </a:lnTo>
                  <a:lnTo>
                    <a:pt x="560832" y="43434"/>
                  </a:lnTo>
                  <a:lnTo>
                    <a:pt x="86868" y="43434"/>
                  </a:lnTo>
                  <a:lnTo>
                    <a:pt x="86868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07813" y="2708909"/>
              <a:ext cx="561340" cy="173990"/>
            </a:xfrm>
            <a:custGeom>
              <a:avLst/>
              <a:gdLst/>
              <a:ahLst/>
              <a:cxnLst/>
              <a:rect l="l" t="t" r="r" b="b"/>
              <a:pathLst>
                <a:path w="561339" h="173989">
                  <a:moveTo>
                    <a:pt x="560832" y="130301"/>
                  </a:moveTo>
                  <a:lnTo>
                    <a:pt x="86868" y="130301"/>
                  </a:lnTo>
                  <a:lnTo>
                    <a:pt x="86868" y="173736"/>
                  </a:lnTo>
                  <a:lnTo>
                    <a:pt x="0" y="86867"/>
                  </a:lnTo>
                  <a:lnTo>
                    <a:pt x="86868" y="0"/>
                  </a:lnTo>
                  <a:lnTo>
                    <a:pt x="86868" y="43434"/>
                  </a:lnTo>
                  <a:lnTo>
                    <a:pt x="560832" y="43434"/>
                  </a:lnTo>
                  <a:lnTo>
                    <a:pt x="560832" y="130301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28821" y="4452366"/>
              <a:ext cx="3614928" cy="1242060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EĞİTİM</a:t>
            </a:r>
            <a:r>
              <a:rPr spc="-90" dirty="0"/>
              <a:t> </a:t>
            </a:r>
            <a:r>
              <a:rPr dirty="0"/>
              <a:t>BİLGİLERİ</a:t>
            </a:r>
            <a:r>
              <a:rPr spc="-75" dirty="0"/>
              <a:t> </a:t>
            </a:r>
            <a:r>
              <a:rPr spc="-10" dirty="0"/>
              <a:t>(örnek)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90</a:t>
            </a:fld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528821" y="4452365"/>
            <a:ext cx="3615054" cy="124206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825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0"/>
              </a:spcBef>
            </a:pPr>
            <a:endParaRPr sz="1800">
              <a:latin typeface="Times New Roman"/>
              <a:cs typeface="Times New Roman"/>
            </a:endParaRPr>
          </a:p>
          <a:p>
            <a:pPr marL="200025">
              <a:lnSpc>
                <a:spcPct val="100000"/>
              </a:lnSpc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OKUL</a:t>
            </a:r>
            <a:r>
              <a:rPr sz="18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BİLGİSİ</a:t>
            </a:r>
            <a:r>
              <a:rPr sz="18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BİLGİ</a:t>
            </a:r>
            <a:r>
              <a:rPr sz="18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GİRİŞİ</a:t>
            </a:r>
            <a:endParaRPr sz="1800">
              <a:latin typeface="Verdana"/>
              <a:cs typeface="Verdana"/>
            </a:endParaRPr>
          </a:p>
          <a:p>
            <a:pPr marL="127000">
              <a:lnSpc>
                <a:spcPct val="100000"/>
              </a:lnSpc>
            </a:pP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dirty="0">
                <a:solidFill>
                  <a:srgbClr val="FF0000"/>
                </a:solidFill>
                <a:latin typeface="Verdana"/>
                <a:cs typeface="Verdana"/>
              </a:rPr>
              <a:t>ALANDAN</a:t>
            </a:r>
            <a:r>
              <a:rPr sz="18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Verdana"/>
                <a:cs typeface="Verdana"/>
              </a:rPr>
              <a:t>YAPILACAKTIR.</a:t>
            </a:r>
            <a:endParaRPr sz="1800">
              <a:latin typeface="Verdana"/>
              <a:cs typeface="Verdana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EĞİTİM</a:t>
            </a:r>
            <a:r>
              <a:rPr spc="-65" dirty="0"/>
              <a:t> </a:t>
            </a:r>
            <a:r>
              <a:rPr spc="-10" dirty="0"/>
              <a:t>BİLGİLERİ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8580" y="733044"/>
            <a:ext cx="12053570" cy="5706110"/>
            <a:chOff x="68580" y="733044"/>
            <a:chExt cx="12053570" cy="57061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724" y="742188"/>
              <a:ext cx="12035028" cy="56875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3152" y="737616"/>
              <a:ext cx="12044680" cy="5697220"/>
            </a:xfrm>
            <a:custGeom>
              <a:avLst/>
              <a:gdLst/>
              <a:ahLst/>
              <a:cxnLst/>
              <a:rect l="l" t="t" r="r" b="b"/>
              <a:pathLst>
                <a:path w="12044680" h="5697220">
                  <a:moveTo>
                    <a:pt x="0" y="5696712"/>
                  </a:moveTo>
                  <a:lnTo>
                    <a:pt x="12044172" y="5696712"/>
                  </a:lnTo>
                  <a:lnTo>
                    <a:pt x="12044172" y="0"/>
                  </a:lnTo>
                  <a:lnTo>
                    <a:pt x="0" y="0"/>
                  </a:lnTo>
                  <a:lnTo>
                    <a:pt x="0" y="5696712"/>
                  </a:lnTo>
                  <a:close/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859261" y="4891278"/>
              <a:ext cx="269875" cy="975360"/>
            </a:xfrm>
            <a:custGeom>
              <a:avLst/>
              <a:gdLst/>
              <a:ahLst/>
              <a:cxnLst/>
              <a:rect l="l" t="t" r="r" b="b"/>
              <a:pathLst>
                <a:path w="269875" h="975360">
                  <a:moveTo>
                    <a:pt x="202311" y="0"/>
                  </a:moveTo>
                  <a:lnTo>
                    <a:pt x="67437" y="0"/>
                  </a:lnTo>
                  <a:lnTo>
                    <a:pt x="67437" y="840486"/>
                  </a:lnTo>
                  <a:lnTo>
                    <a:pt x="0" y="840486"/>
                  </a:lnTo>
                  <a:lnTo>
                    <a:pt x="134874" y="975360"/>
                  </a:lnTo>
                  <a:lnTo>
                    <a:pt x="269748" y="840486"/>
                  </a:lnTo>
                  <a:lnTo>
                    <a:pt x="202311" y="840486"/>
                  </a:lnTo>
                  <a:lnTo>
                    <a:pt x="202311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859261" y="4891278"/>
              <a:ext cx="269875" cy="975360"/>
            </a:xfrm>
            <a:custGeom>
              <a:avLst/>
              <a:gdLst/>
              <a:ahLst/>
              <a:cxnLst/>
              <a:rect l="l" t="t" r="r" b="b"/>
              <a:pathLst>
                <a:path w="269875" h="975360">
                  <a:moveTo>
                    <a:pt x="0" y="840486"/>
                  </a:moveTo>
                  <a:lnTo>
                    <a:pt x="67437" y="840486"/>
                  </a:lnTo>
                  <a:lnTo>
                    <a:pt x="67437" y="0"/>
                  </a:lnTo>
                  <a:lnTo>
                    <a:pt x="202311" y="0"/>
                  </a:lnTo>
                  <a:lnTo>
                    <a:pt x="202311" y="840486"/>
                  </a:lnTo>
                  <a:lnTo>
                    <a:pt x="269748" y="840486"/>
                  </a:lnTo>
                  <a:lnTo>
                    <a:pt x="134874" y="975360"/>
                  </a:lnTo>
                  <a:lnTo>
                    <a:pt x="0" y="840486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91</a:t>
            </a:fld>
            <a:endParaRPr spc="-2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EĞİTİM</a:t>
            </a:r>
            <a:r>
              <a:rPr spc="-65" dirty="0"/>
              <a:t> </a:t>
            </a:r>
            <a:r>
              <a:rPr spc="-10" dirty="0"/>
              <a:t>BİLGİLERİ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4000" y="740473"/>
            <a:ext cx="12117070" cy="5516245"/>
            <a:chOff x="-4000" y="740473"/>
            <a:chExt cx="12117070" cy="5516245"/>
          </a:xfrm>
        </p:grpSpPr>
        <p:pic>
          <p:nvPicPr>
            <p:cNvPr id="4" name="object 4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49808"/>
              <a:ext cx="12103608" cy="5497068"/>
            </a:xfrm>
            <a:prstGeom prst="rect">
              <a:avLst/>
            </a:prstGeom>
          </p:spPr>
        </p:pic>
        <p:sp>
          <p:nvSpPr>
            <p:cNvPr id="5" name="object 5">
              <a:hlinkClick r:id="rId2"/>
            </p:cNvPr>
            <p:cNvSpPr/>
            <p:nvPr/>
          </p:nvSpPr>
          <p:spPr>
            <a:xfrm>
              <a:off x="762" y="745236"/>
              <a:ext cx="12107545" cy="5506720"/>
            </a:xfrm>
            <a:custGeom>
              <a:avLst/>
              <a:gdLst/>
              <a:ahLst/>
              <a:cxnLst/>
              <a:rect l="l" t="t" r="r" b="b"/>
              <a:pathLst>
                <a:path w="12107545" h="5506720">
                  <a:moveTo>
                    <a:pt x="0" y="5506212"/>
                  </a:moveTo>
                  <a:lnTo>
                    <a:pt x="12107418" y="5506212"/>
                  </a:lnTo>
                  <a:lnTo>
                    <a:pt x="12107418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>
              <a:hlinkClick r:id="rId2"/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11145" y="4307586"/>
              <a:ext cx="6577583" cy="71780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311145" y="4307585"/>
            <a:ext cx="6577965" cy="718185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1739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7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DAHA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ÖNCE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GİRİLEN</a:t>
            </a:r>
            <a:r>
              <a:rPr sz="1200" spc="-65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KAYDIN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GÜNCELLEME,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SİLME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VE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DETAY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GÖRÜNTÜLEMESİ</a:t>
            </a:r>
            <a:endParaRPr sz="12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BU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ALANDAN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YAPILMAKTADIR.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959850" y="1741170"/>
            <a:ext cx="2219960" cy="2569210"/>
            <a:chOff x="8959850" y="1741170"/>
            <a:chExt cx="2219960" cy="2569210"/>
          </a:xfrm>
        </p:grpSpPr>
        <p:sp>
          <p:nvSpPr>
            <p:cNvPr id="9" name="object 9">
              <a:hlinkClick r:id="rId2"/>
            </p:cNvPr>
            <p:cNvSpPr/>
            <p:nvPr/>
          </p:nvSpPr>
          <p:spPr>
            <a:xfrm>
              <a:off x="8972550" y="3736721"/>
              <a:ext cx="712470" cy="561340"/>
            </a:xfrm>
            <a:custGeom>
              <a:avLst/>
              <a:gdLst/>
              <a:ahLst/>
              <a:cxnLst/>
              <a:rect l="l" t="t" r="r" b="b"/>
              <a:pathLst>
                <a:path w="712470" h="561339">
                  <a:moveTo>
                    <a:pt x="434594" y="0"/>
                  </a:moveTo>
                  <a:lnTo>
                    <a:pt x="487933" y="85597"/>
                  </a:lnTo>
                  <a:lnTo>
                    <a:pt x="0" y="390016"/>
                  </a:lnTo>
                  <a:lnTo>
                    <a:pt x="106679" y="560958"/>
                  </a:lnTo>
                  <a:lnTo>
                    <a:pt x="594741" y="256539"/>
                  </a:lnTo>
                  <a:lnTo>
                    <a:pt x="648080" y="342010"/>
                  </a:lnTo>
                  <a:lnTo>
                    <a:pt x="712343" y="64388"/>
                  </a:lnTo>
                  <a:lnTo>
                    <a:pt x="434594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>
              <a:hlinkClick r:id="rId2"/>
            </p:cNvPr>
            <p:cNvSpPr/>
            <p:nvPr/>
          </p:nvSpPr>
          <p:spPr>
            <a:xfrm>
              <a:off x="8972550" y="3736721"/>
              <a:ext cx="712470" cy="561340"/>
            </a:xfrm>
            <a:custGeom>
              <a:avLst/>
              <a:gdLst/>
              <a:ahLst/>
              <a:cxnLst/>
              <a:rect l="l" t="t" r="r" b="b"/>
              <a:pathLst>
                <a:path w="712470" h="561339">
                  <a:moveTo>
                    <a:pt x="0" y="390016"/>
                  </a:moveTo>
                  <a:lnTo>
                    <a:pt x="487933" y="85597"/>
                  </a:lnTo>
                  <a:lnTo>
                    <a:pt x="434594" y="0"/>
                  </a:lnTo>
                  <a:lnTo>
                    <a:pt x="712343" y="64388"/>
                  </a:lnTo>
                  <a:lnTo>
                    <a:pt x="648080" y="342010"/>
                  </a:lnTo>
                  <a:lnTo>
                    <a:pt x="594741" y="256539"/>
                  </a:lnTo>
                  <a:lnTo>
                    <a:pt x="106679" y="560958"/>
                  </a:lnTo>
                  <a:lnTo>
                    <a:pt x="0" y="390016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hlinkClick r:id="rId2"/>
            </p:cNvPr>
            <p:cNvSpPr/>
            <p:nvPr/>
          </p:nvSpPr>
          <p:spPr>
            <a:xfrm>
              <a:off x="9950958" y="2271522"/>
              <a:ext cx="128270" cy="1158240"/>
            </a:xfrm>
            <a:custGeom>
              <a:avLst/>
              <a:gdLst/>
              <a:ahLst/>
              <a:cxnLst/>
              <a:rect l="l" t="t" r="r" b="b"/>
              <a:pathLst>
                <a:path w="128270" h="1158239">
                  <a:moveTo>
                    <a:pt x="96012" y="0"/>
                  </a:moveTo>
                  <a:lnTo>
                    <a:pt x="32003" y="0"/>
                  </a:lnTo>
                  <a:lnTo>
                    <a:pt x="32003" y="1094231"/>
                  </a:lnTo>
                  <a:lnTo>
                    <a:pt x="0" y="1094231"/>
                  </a:lnTo>
                  <a:lnTo>
                    <a:pt x="64008" y="1158239"/>
                  </a:lnTo>
                  <a:lnTo>
                    <a:pt x="128016" y="1094231"/>
                  </a:lnTo>
                  <a:lnTo>
                    <a:pt x="96012" y="1094231"/>
                  </a:lnTo>
                  <a:lnTo>
                    <a:pt x="96012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>
              <a:hlinkClick r:id="rId2"/>
            </p:cNvPr>
            <p:cNvSpPr/>
            <p:nvPr/>
          </p:nvSpPr>
          <p:spPr>
            <a:xfrm>
              <a:off x="9950958" y="2271522"/>
              <a:ext cx="128270" cy="1158240"/>
            </a:xfrm>
            <a:custGeom>
              <a:avLst/>
              <a:gdLst/>
              <a:ahLst/>
              <a:cxnLst/>
              <a:rect l="l" t="t" r="r" b="b"/>
              <a:pathLst>
                <a:path w="128270" h="1158239">
                  <a:moveTo>
                    <a:pt x="0" y="1094231"/>
                  </a:moveTo>
                  <a:lnTo>
                    <a:pt x="32003" y="1094231"/>
                  </a:lnTo>
                  <a:lnTo>
                    <a:pt x="32003" y="0"/>
                  </a:lnTo>
                  <a:lnTo>
                    <a:pt x="96012" y="0"/>
                  </a:lnTo>
                  <a:lnTo>
                    <a:pt x="96012" y="1094231"/>
                  </a:lnTo>
                  <a:lnTo>
                    <a:pt x="128016" y="1094231"/>
                  </a:lnTo>
                  <a:lnTo>
                    <a:pt x="64008" y="1158239"/>
                  </a:lnTo>
                  <a:lnTo>
                    <a:pt x="0" y="1094231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>
              <a:hlinkClick r:id="rId2"/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01734" y="1741170"/>
              <a:ext cx="1877568" cy="669036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9301733" y="1741170"/>
            <a:ext cx="1877695" cy="669290"/>
          </a:xfrm>
          <a:prstGeom prst="rect">
            <a:avLst/>
          </a:prstGeom>
          <a:ln w="25907">
            <a:solidFill>
              <a:srgbClr val="6392A2"/>
            </a:solidFill>
          </a:ln>
        </p:spPr>
        <p:txBody>
          <a:bodyPr vert="horz" wrap="square" lIns="0" tIns="58419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459"/>
              </a:spcBef>
            </a:pP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GÜNCELLEME</a:t>
            </a:r>
            <a:endParaRPr sz="1200">
              <a:latin typeface="Verdana"/>
              <a:cs typeface="Verdana"/>
            </a:endParaRPr>
          </a:p>
          <a:p>
            <a:pPr marL="1905" algn="ctr">
              <a:lnSpc>
                <a:spcPct val="100000"/>
              </a:lnSpc>
            </a:pP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YAPILMASI</a:t>
            </a:r>
            <a:endParaRPr sz="1200">
              <a:latin typeface="Verdana"/>
              <a:cs typeface="Verdana"/>
            </a:endParaRPr>
          </a:p>
          <a:p>
            <a:pPr marL="1270" algn="ctr">
              <a:lnSpc>
                <a:spcPct val="100000"/>
              </a:lnSpc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GEREKİYOR</a:t>
            </a:r>
            <a:r>
              <a:rPr sz="1200" spc="-7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İSE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92</a:t>
            </a:fld>
            <a:endParaRPr spc="-25" dirty="0"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EĞİTİM</a:t>
            </a:r>
            <a:r>
              <a:rPr spc="-65" dirty="0"/>
              <a:t> </a:t>
            </a:r>
            <a:r>
              <a:rPr spc="-10" dirty="0"/>
              <a:t>BİLGİLERİ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9245" y="723709"/>
            <a:ext cx="12138025" cy="5715635"/>
            <a:chOff x="59245" y="723709"/>
            <a:chExt cx="12138025" cy="5715635"/>
          </a:xfrm>
        </p:grpSpPr>
        <p:pic>
          <p:nvPicPr>
            <p:cNvPr id="4" name="object 4">
              <a:hlinkClick r:id="rId2"/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79" y="733043"/>
              <a:ext cx="12123419" cy="5696712"/>
            </a:xfrm>
            <a:prstGeom prst="rect">
              <a:avLst/>
            </a:prstGeom>
          </p:spPr>
        </p:pic>
        <p:sp>
          <p:nvSpPr>
            <p:cNvPr id="5" name="object 5">
              <a:hlinkClick r:id="rId2"/>
            </p:cNvPr>
            <p:cNvSpPr/>
            <p:nvPr/>
          </p:nvSpPr>
          <p:spPr>
            <a:xfrm>
              <a:off x="64007" y="728472"/>
              <a:ext cx="12128500" cy="5706110"/>
            </a:xfrm>
            <a:custGeom>
              <a:avLst/>
              <a:gdLst/>
              <a:ahLst/>
              <a:cxnLst/>
              <a:rect l="l" t="t" r="r" b="b"/>
              <a:pathLst>
                <a:path w="12128500" h="5706110">
                  <a:moveTo>
                    <a:pt x="12127992" y="0"/>
                  </a:moveTo>
                  <a:lnTo>
                    <a:pt x="0" y="0"/>
                  </a:lnTo>
                  <a:lnTo>
                    <a:pt x="0" y="5705856"/>
                  </a:lnTo>
                  <a:lnTo>
                    <a:pt x="12127992" y="5705856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>
              <a:hlinkClick r:id="rId2"/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32981" y="2370582"/>
              <a:ext cx="5384292" cy="481583"/>
            </a:xfrm>
            <a:prstGeom prst="rect">
              <a:avLst/>
            </a:prstGeom>
          </p:spPr>
        </p:pic>
        <p:sp>
          <p:nvSpPr>
            <p:cNvPr id="7" name="object 7">
              <a:hlinkClick r:id="rId2"/>
            </p:cNvPr>
            <p:cNvSpPr/>
            <p:nvPr/>
          </p:nvSpPr>
          <p:spPr>
            <a:xfrm>
              <a:off x="6332981" y="2370582"/>
              <a:ext cx="5384800" cy="481965"/>
            </a:xfrm>
            <a:custGeom>
              <a:avLst/>
              <a:gdLst/>
              <a:ahLst/>
              <a:cxnLst/>
              <a:rect l="l" t="t" r="r" b="b"/>
              <a:pathLst>
                <a:path w="5384800" h="481964">
                  <a:moveTo>
                    <a:pt x="0" y="80263"/>
                  </a:moveTo>
                  <a:lnTo>
                    <a:pt x="6308" y="49023"/>
                  </a:lnTo>
                  <a:lnTo>
                    <a:pt x="23510" y="23510"/>
                  </a:lnTo>
                  <a:lnTo>
                    <a:pt x="49023" y="6308"/>
                  </a:lnTo>
                  <a:lnTo>
                    <a:pt x="80263" y="0"/>
                  </a:lnTo>
                  <a:lnTo>
                    <a:pt x="5304027" y="0"/>
                  </a:lnTo>
                  <a:lnTo>
                    <a:pt x="5335268" y="6308"/>
                  </a:lnTo>
                  <a:lnTo>
                    <a:pt x="5360781" y="23510"/>
                  </a:lnTo>
                  <a:lnTo>
                    <a:pt x="5377983" y="49023"/>
                  </a:lnTo>
                  <a:lnTo>
                    <a:pt x="5384292" y="80263"/>
                  </a:lnTo>
                  <a:lnTo>
                    <a:pt x="5384292" y="401319"/>
                  </a:lnTo>
                  <a:lnTo>
                    <a:pt x="5377983" y="432560"/>
                  </a:lnTo>
                  <a:lnTo>
                    <a:pt x="5360781" y="458073"/>
                  </a:lnTo>
                  <a:lnTo>
                    <a:pt x="5335268" y="475275"/>
                  </a:lnTo>
                  <a:lnTo>
                    <a:pt x="5304027" y="481583"/>
                  </a:lnTo>
                  <a:lnTo>
                    <a:pt x="80263" y="481583"/>
                  </a:lnTo>
                  <a:lnTo>
                    <a:pt x="49023" y="475275"/>
                  </a:lnTo>
                  <a:lnTo>
                    <a:pt x="23510" y="458073"/>
                  </a:lnTo>
                  <a:lnTo>
                    <a:pt x="6308" y="432560"/>
                  </a:lnTo>
                  <a:lnTo>
                    <a:pt x="0" y="401319"/>
                  </a:lnTo>
                  <a:lnTo>
                    <a:pt x="0" y="80263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484365" y="2414142"/>
            <a:ext cx="50774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4700" marR="5080" indent="-7620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ÖRNEĞİN,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DAHA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ÖNCE</a:t>
            </a:r>
            <a:r>
              <a:rPr sz="1200" spc="-35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31.07.2005</a:t>
            </a:r>
            <a:r>
              <a:rPr sz="1200" spc="-6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OLARAK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GİRİLEN</a:t>
            </a:r>
            <a:r>
              <a:rPr sz="1200" spc="-55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MEZUNİYET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TARİHİ</a:t>
            </a:r>
            <a:r>
              <a:rPr sz="1200" spc="-55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31.07.2006</a:t>
            </a:r>
            <a:r>
              <a:rPr sz="1200" spc="-7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OLARAK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DEĞİŞTİRİLEREK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922776" y="2628773"/>
            <a:ext cx="8115300" cy="2646045"/>
            <a:chOff x="3922776" y="2628773"/>
            <a:chExt cx="8115300" cy="2646045"/>
          </a:xfrm>
        </p:grpSpPr>
        <p:sp>
          <p:nvSpPr>
            <p:cNvPr id="10" name="object 10">
              <a:hlinkClick r:id="rId2"/>
            </p:cNvPr>
            <p:cNvSpPr/>
            <p:nvPr/>
          </p:nvSpPr>
          <p:spPr>
            <a:xfrm>
              <a:off x="3922776" y="2628773"/>
              <a:ext cx="2961005" cy="685800"/>
            </a:xfrm>
            <a:custGeom>
              <a:avLst/>
              <a:gdLst/>
              <a:ahLst/>
              <a:cxnLst/>
              <a:rect l="l" t="t" r="r" b="b"/>
              <a:pathLst>
                <a:path w="2961004" h="685800">
                  <a:moveTo>
                    <a:pt x="66039" y="611251"/>
                  </a:moveTo>
                  <a:lnTo>
                    <a:pt x="0" y="664972"/>
                  </a:lnTo>
                  <a:lnTo>
                    <a:pt x="82676" y="685673"/>
                  </a:lnTo>
                  <a:lnTo>
                    <a:pt x="76345" y="657351"/>
                  </a:lnTo>
                  <a:lnTo>
                    <a:pt x="63373" y="657351"/>
                  </a:lnTo>
                  <a:lnTo>
                    <a:pt x="60578" y="645032"/>
                  </a:lnTo>
                  <a:lnTo>
                    <a:pt x="72975" y="642273"/>
                  </a:lnTo>
                  <a:lnTo>
                    <a:pt x="66039" y="611251"/>
                  </a:lnTo>
                  <a:close/>
                </a:path>
                <a:path w="2961004" h="685800">
                  <a:moveTo>
                    <a:pt x="72975" y="642273"/>
                  </a:moveTo>
                  <a:lnTo>
                    <a:pt x="60578" y="645032"/>
                  </a:lnTo>
                  <a:lnTo>
                    <a:pt x="63373" y="657351"/>
                  </a:lnTo>
                  <a:lnTo>
                    <a:pt x="75730" y="654601"/>
                  </a:lnTo>
                  <a:lnTo>
                    <a:pt x="72975" y="642273"/>
                  </a:lnTo>
                  <a:close/>
                </a:path>
                <a:path w="2961004" h="685800">
                  <a:moveTo>
                    <a:pt x="75730" y="654601"/>
                  </a:moveTo>
                  <a:lnTo>
                    <a:pt x="63373" y="657351"/>
                  </a:lnTo>
                  <a:lnTo>
                    <a:pt x="76345" y="657351"/>
                  </a:lnTo>
                  <a:lnTo>
                    <a:pt x="75730" y="654601"/>
                  </a:lnTo>
                  <a:close/>
                </a:path>
                <a:path w="2961004" h="685800">
                  <a:moveTo>
                    <a:pt x="2958083" y="0"/>
                  </a:moveTo>
                  <a:lnTo>
                    <a:pt x="72975" y="642273"/>
                  </a:lnTo>
                  <a:lnTo>
                    <a:pt x="75730" y="654601"/>
                  </a:lnTo>
                  <a:lnTo>
                    <a:pt x="2960878" y="12446"/>
                  </a:lnTo>
                  <a:lnTo>
                    <a:pt x="295808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>
              <a:hlinkClick r:id="rId2"/>
            </p:cNvPr>
            <p:cNvSpPr/>
            <p:nvPr/>
          </p:nvSpPr>
          <p:spPr>
            <a:xfrm>
              <a:off x="10859261" y="4504182"/>
              <a:ext cx="291465" cy="757555"/>
            </a:xfrm>
            <a:custGeom>
              <a:avLst/>
              <a:gdLst/>
              <a:ahLst/>
              <a:cxnLst/>
              <a:rect l="l" t="t" r="r" b="b"/>
              <a:pathLst>
                <a:path w="291465" h="757554">
                  <a:moveTo>
                    <a:pt x="218313" y="0"/>
                  </a:moveTo>
                  <a:lnTo>
                    <a:pt x="72771" y="0"/>
                  </a:lnTo>
                  <a:lnTo>
                    <a:pt x="72771" y="611886"/>
                  </a:lnTo>
                  <a:lnTo>
                    <a:pt x="0" y="611886"/>
                  </a:lnTo>
                  <a:lnTo>
                    <a:pt x="145542" y="757428"/>
                  </a:lnTo>
                  <a:lnTo>
                    <a:pt x="291084" y="611886"/>
                  </a:lnTo>
                  <a:lnTo>
                    <a:pt x="218313" y="611886"/>
                  </a:lnTo>
                  <a:lnTo>
                    <a:pt x="218313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>
              <a:hlinkClick r:id="rId2"/>
            </p:cNvPr>
            <p:cNvSpPr/>
            <p:nvPr/>
          </p:nvSpPr>
          <p:spPr>
            <a:xfrm>
              <a:off x="10859261" y="4504182"/>
              <a:ext cx="291465" cy="757555"/>
            </a:xfrm>
            <a:custGeom>
              <a:avLst/>
              <a:gdLst/>
              <a:ahLst/>
              <a:cxnLst/>
              <a:rect l="l" t="t" r="r" b="b"/>
              <a:pathLst>
                <a:path w="291465" h="757554">
                  <a:moveTo>
                    <a:pt x="0" y="611886"/>
                  </a:moveTo>
                  <a:lnTo>
                    <a:pt x="72771" y="611886"/>
                  </a:lnTo>
                  <a:lnTo>
                    <a:pt x="72771" y="0"/>
                  </a:lnTo>
                  <a:lnTo>
                    <a:pt x="218313" y="0"/>
                  </a:lnTo>
                  <a:lnTo>
                    <a:pt x="218313" y="611886"/>
                  </a:lnTo>
                  <a:lnTo>
                    <a:pt x="291084" y="611886"/>
                  </a:lnTo>
                  <a:lnTo>
                    <a:pt x="145542" y="757428"/>
                  </a:lnTo>
                  <a:lnTo>
                    <a:pt x="0" y="611886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>
              <a:hlinkClick r:id="rId2"/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08997" y="3589782"/>
              <a:ext cx="2516124" cy="618743"/>
            </a:xfrm>
            <a:prstGeom prst="rect">
              <a:avLst/>
            </a:prstGeom>
          </p:spPr>
        </p:pic>
        <p:sp>
          <p:nvSpPr>
            <p:cNvPr id="14" name="object 14">
              <a:hlinkClick r:id="rId2"/>
            </p:cNvPr>
            <p:cNvSpPr/>
            <p:nvPr/>
          </p:nvSpPr>
          <p:spPr>
            <a:xfrm>
              <a:off x="9508997" y="3589782"/>
              <a:ext cx="2516505" cy="619125"/>
            </a:xfrm>
            <a:custGeom>
              <a:avLst/>
              <a:gdLst/>
              <a:ahLst/>
              <a:cxnLst/>
              <a:rect l="l" t="t" r="r" b="b"/>
              <a:pathLst>
                <a:path w="2516504" h="619125">
                  <a:moveTo>
                    <a:pt x="0" y="309371"/>
                  </a:moveTo>
                  <a:lnTo>
                    <a:pt x="18866" y="255708"/>
                  </a:lnTo>
                  <a:lnTo>
                    <a:pt x="51423" y="221555"/>
                  </a:lnTo>
                  <a:lnTo>
                    <a:pt x="98863" y="188970"/>
                  </a:lnTo>
                  <a:lnTo>
                    <a:pt x="160241" y="158185"/>
                  </a:lnTo>
                  <a:lnTo>
                    <a:pt x="195863" y="143541"/>
                  </a:lnTo>
                  <a:lnTo>
                    <a:pt x="234614" y="129435"/>
                  </a:lnTo>
                  <a:lnTo>
                    <a:pt x="276379" y="115895"/>
                  </a:lnTo>
                  <a:lnTo>
                    <a:pt x="321038" y="102950"/>
                  </a:lnTo>
                  <a:lnTo>
                    <a:pt x="368474" y="90630"/>
                  </a:lnTo>
                  <a:lnTo>
                    <a:pt x="418569" y="78963"/>
                  </a:lnTo>
                  <a:lnTo>
                    <a:pt x="471204" y="67980"/>
                  </a:lnTo>
                  <a:lnTo>
                    <a:pt x="526263" y="57708"/>
                  </a:lnTo>
                  <a:lnTo>
                    <a:pt x="583626" y="48176"/>
                  </a:lnTo>
                  <a:lnTo>
                    <a:pt x="643175" y="39415"/>
                  </a:lnTo>
                  <a:lnTo>
                    <a:pt x="704794" y="31453"/>
                  </a:lnTo>
                  <a:lnTo>
                    <a:pt x="768363" y="24318"/>
                  </a:lnTo>
                  <a:lnTo>
                    <a:pt x="833766" y="18040"/>
                  </a:lnTo>
                  <a:lnTo>
                    <a:pt x="900883" y="12649"/>
                  </a:lnTo>
                  <a:lnTo>
                    <a:pt x="969597" y="8173"/>
                  </a:lnTo>
                  <a:lnTo>
                    <a:pt x="1039790" y="4640"/>
                  </a:lnTo>
                  <a:lnTo>
                    <a:pt x="1111343" y="2082"/>
                  </a:lnTo>
                  <a:lnTo>
                    <a:pt x="1184140" y="525"/>
                  </a:lnTo>
                  <a:lnTo>
                    <a:pt x="1258061" y="0"/>
                  </a:lnTo>
                  <a:lnTo>
                    <a:pt x="1331983" y="525"/>
                  </a:lnTo>
                  <a:lnTo>
                    <a:pt x="1404780" y="2082"/>
                  </a:lnTo>
                  <a:lnTo>
                    <a:pt x="1476333" y="4640"/>
                  </a:lnTo>
                  <a:lnTo>
                    <a:pt x="1546526" y="8173"/>
                  </a:lnTo>
                  <a:lnTo>
                    <a:pt x="1615240" y="12649"/>
                  </a:lnTo>
                  <a:lnTo>
                    <a:pt x="1682357" y="18040"/>
                  </a:lnTo>
                  <a:lnTo>
                    <a:pt x="1747760" y="24318"/>
                  </a:lnTo>
                  <a:lnTo>
                    <a:pt x="1811329" y="31453"/>
                  </a:lnTo>
                  <a:lnTo>
                    <a:pt x="1872948" y="39415"/>
                  </a:lnTo>
                  <a:lnTo>
                    <a:pt x="1932497" y="48176"/>
                  </a:lnTo>
                  <a:lnTo>
                    <a:pt x="1989860" y="57708"/>
                  </a:lnTo>
                  <a:lnTo>
                    <a:pt x="2044919" y="67980"/>
                  </a:lnTo>
                  <a:lnTo>
                    <a:pt x="2097554" y="78963"/>
                  </a:lnTo>
                  <a:lnTo>
                    <a:pt x="2147649" y="90630"/>
                  </a:lnTo>
                  <a:lnTo>
                    <a:pt x="2195085" y="102950"/>
                  </a:lnTo>
                  <a:lnTo>
                    <a:pt x="2239744" y="115895"/>
                  </a:lnTo>
                  <a:lnTo>
                    <a:pt x="2281509" y="129435"/>
                  </a:lnTo>
                  <a:lnTo>
                    <a:pt x="2320260" y="143541"/>
                  </a:lnTo>
                  <a:lnTo>
                    <a:pt x="2355882" y="158185"/>
                  </a:lnTo>
                  <a:lnTo>
                    <a:pt x="2417260" y="188970"/>
                  </a:lnTo>
                  <a:lnTo>
                    <a:pt x="2464700" y="221555"/>
                  </a:lnTo>
                  <a:lnTo>
                    <a:pt x="2497257" y="255708"/>
                  </a:lnTo>
                  <a:lnTo>
                    <a:pt x="2513988" y="291198"/>
                  </a:lnTo>
                  <a:lnTo>
                    <a:pt x="2516124" y="309371"/>
                  </a:lnTo>
                  <a:lnTo>
                    <a:pt x="2513988" y="327545"/>
                  </a:lnTo>
                  <a:lnTo>
                    <a:pt x="2497257" y="363035"/>
                  </a:lnTo>
                  <a:lnTo>
                    <a:pt x="2464700" y="397188"/>
                  </a:lnTo>
                  <a:lnTo>
                    <a:pt x="2417260" y="429773"/>
                  </a:lnTo>
                  <a:lnTo>
                    <a:pt x="2355882" y="460558"/>
                  </a:lnTo>
                  <a:lnTo>
                    <a:pt x="2320260" y="475202"/>
                  </a:lnTo>
                  <a:lnTo>
                    <a:pt x="2281509" y="489308"/>
                  </a:lnTo>
                  <a:lnTo>
                    <a:pt x="2239744" y="502848"/>
                  </a:lnTo>
                  <a:lnTo>
                    <a:pt x="2195085" y="515793"/>
                  </a:lnTo>
                  <a:lnTo>
                    <a:pt x="2147649" y="528113"/>
                  </a:lnTo>
                  <a:lnTo>
                    <a:pt x="2097554" y="539780"/>
                  </a:lnTo>
                  <a:lnTo>
                    <a:pt x="2044919" y="550763"/>
                  </a:lnTo>
                  <a:lnTo>
                    <a:pt x="1989860" y="561035"/>
                  </a:lnTo>
                  <a:lnTo>
                    <a:pt x="1932497" y="570567"/>
                  </a:lnTo>
                  <a:lnTo>
                    <a:pt x="1872948" y="579328"/>
                  </a:lnTo>
                  <a:lnTo>
                    <a:pt x="1811329" y="587290"/>
                  </a:lnTo>
                  <a:lnTo>
                    <a:pt x="1747760" y="594425"/>
                  </a:lnTo>
                  <a:lnTo>
                    <a:pt x="1682357" y="600703"/>
                  </a:lnTo>
                  <a:lnTo>
                    <a:pt x="1615240" y="606094"/>
                  </a:lnTo>
                  <a:lnTo>
                    <a:pt x="1546526" y="610570"/>
                  </a:lnTo>
                  <a:lnTo>
                    <a:pt x="1476333" y="614103"/>
                  </a:lnTo>
                  <a:lnTo>
                    <a:pt x="1404780" y="616661"/>
                  </a:lnTo>
                  <a:lnTo>
                    <a:pt x="1331983" y="618218"/>
                  </a:lnTo>
                  <a:lnTo>
                    <a:pt x="1258061" y="618743"/>
                  </a:lnTo>
                  <a:lnTo>
                    <a:pt x="1184140" y="618218"/>
                  </a:lnTo>
                  <a:lnTo>
                    <a:pt x="1111343" y="616661"/>
                  </a:lnTo>
                  <a:lnTo>
                    <a:pt x="1039790" y="614103"/>
                  </a:lnTo>
                  <a:lnTo>
                    <a:pt x="969597" y="610570"/>
                  </a:lnTo>
                  <a:lnTo>
                    <a:pt x="900883" y="606094"/>
                  </a:lnTo>
                  <a:lnTo>
                    <a:pt x="833766" y="600703"/>
                  </a:lnTo>
                  <a:lnTo>
                    <a:pt x="768363" y="594425"/>
                  </a:lnTo>
                  <a:lnTo>
                    <a:pt x="704794" y="587290"/>
                  </a:lnTo>
                  <a:lnTo>
                    <a:pt x="643175" y="579328"/>
                  </a:lnTo>
                  <a:lnTo>
                    <a:pt x="583626" y="570567"/>
                  </a:lnTo>
                  <a:lnTo>
                    <a:pt x="526263" y="561035"/>
                  </a:lnTo>
                  <a:lnTo>
                    <a:pt x="471204" y="550763"/>
                  </a:lnTo>
                  <a:lnTo>
                    <a:pt x="418569" y="539780"/>
                  </a:lnTo>
                  <a:lnTo>
                    <a:pt x="368474" y="528113"/>
                  </a:lnTo>
                  <a:lnTo>
                    <a:pt x="321038" y="515793"/>
                  </a:lnTo>
                  <a:lnTo>
                    <a:pt x="276379" y="502848"/>
                  </a:lnTo>
                  <a:lnTo>
                    <a:pt x="234614" y="489308"/>
                  </a:lnTo>
                  <a:lnTo>
                    <a:pt x="195863" y="475202"/>
                  </a:lnTo>
                  <a:lnTo>
                    <a:pt x="160241" y="460558"/>
                  </a:lnTo>
                  <a:lnTo>
                    <a:pt x="98863" y="429773"/>
                  </a:lnTo>
                  <a:lnTo>
                    <a:pt x="51423" y="397188"/>
                  </a:lnTo>
                  <a:lnTo>
                    <a:pt x="18866" y="363035"/>
                  </a:lnTo>
                  <a:lnTo>
                    <a:pt x="2135" y="327545"/>
                  </a:lnTo>
                  <a:lnTo>
                    <a:pt x="0" y="309371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9957307" y="3579479"/>
            <a:ext cx="1620520" cy="54483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05"/>
              </a:spcBef>
            </a:pP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BURADAN</a:t>
            </a:r>
            <a:endParaRPr sz="12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  <a:hlinkClick r:id="rId2"/>
              </a:rPr>
              <a:t>GÜNCELLENECEKTİR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93</a:t>
            </a:fld>
            <a:endParaRPr spc="-25" dirty="0"/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EĞİTİM</a:t>
            </a:r>
            <a:r>
              <a:rPr spc="-80" dirty="0"/>
              <a:t> </a:t>
            </a:r>
            <a:r>
              <a:rPr dirty="0"/>
              <a:t>BİLGİLERİ</a:t>
            </a:r>
            <a:r>
              <a:rPr spc="-75" dirty="0"/>
              <a:t> </a:t>
            </a:r>
            <a:r>
              <a:rPr dirty="0"/>
              <a:t>(LİSANSÜSTÜ</a:t>
            </a:r>
            <a:r>
              <a:rPr spc="-80" dirty="0"/>
              <a:t> </a:t>
            </a:r>
            <a:r>
              <a:rPr spc="-10" dirty="0"/>
              <a:t>EĞİTİM/KURS)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3810" y="720851"/>
            <a:ext cx="11071225" cy="5718175"/>
            <a:chOff x="-3810" y="720851"/>
            <a:chExt cx="11071225" cy="57181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33043"/>
              <a:ext cx="11058144" cy="569671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62" y="728471"/>
              <a:ext cx="11062335" cy="5706110"/>
            </a:xfrm>
            <a:custGeom>
              <a:avLst/>
              <a:gdLst/>
              <a:ahLst/>
              <a:cxnLst/>
              <a:rect l="l" t="t" r="r" b="b"/>
              <a:pathLst>
                <a:path w="11062335" h="5706110">
                  <a:moveTo>
                    <a:pt x="0" y="5705856"/>
                  </a:moveTo>
                  <a:lnTo>
                    <a:pt x="11061954" y="5705856"/>
                  </a:lnTo>
                  <a:lnTo>
                    <a:pt x="11061954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35345" y="733805"/>
              <a:ext cx="5521452" cy="32156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435345" y="733805"/>
              <a:ext cx="5521960" cy="3215640"/>
            </a:xfrm>
            <a:custGeom>
              <a:avLst/>
              <a:gdLst/>
              <a:ahLst/>
              <a:cxnLst/>
              <a:rect l="l" t="t" r="r" b="b"/>
              <a:pathLst>
                <a:path w="5521959" h="3215640">
                  <a:moveTo>
                    <a:pt x="0" y="3215640"/>
                  </a:moveTo>
                  <a:lnTo>
                    <a:pt x="5521452" y="3215640"/>
                  </a:lnTo>
                  <a:lnTo>
                    <a:pt x="5521452" y="0"/>
                  </a:lnTo>
                  <a:lnTo>
                    <a:pt x="0" y="0"/>
                  </a:lnTo>
                  <a:lnTo>
                    <a:pt x="0" y="3215640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514213" y="1321434"/>
            <a:ext cx="5365750" cy="2038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Verdana"/>
                <a:cs typeface="Verdana"/>
              </a:rPr>
              <a:t>Sigortalının</a:t>
            </a:r>
            <a:r>
              <a:rPr sz="1100" spc="33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Lisansüstü</a:t>
            </a:r>
            <a:r>
              <a:rPr sz="1100" spc="33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Eğitim</a:t>
            </a:r>
            <a:r>
              <a:rPr sz="1100" spc="33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ve</a:t>
            </a:r>
            <a:r>
              <a:rPr sz="1100" spc="34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Kurs</a:t>
            </a:r>
            <a:r>
              <a:rPr sz="1100" spc="33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bilgileri</a:t>
            </a:r>
            <a:r>
              <a:rPr sz="1100" spc="32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alanında</a:t>
            </a:r>
            <a:r>
              <a:rPr sz="1100" spc="34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ilgili</a:t>
            </a:r>
            <a:r>
              <a:rPr sz="1100" spc="34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Kurs</a:t>
            </a:r>
            <a:r>
              <a:rPr sz="1100" spc="335" dirty="0">
                <a:latin typeface="Verdana"/>
                <a:cs typeface="Verdana"/>
              </a:rPr>
              <a:t> </a:t>
            </a:r>
            <a:r>
              <a:rPr sz="1100" spc="-20" dirty="0">
                <a:latin typeface="Verdana"/>
                <a:cs typeface="Verdana"/>
              </a:rPr>
              <a:t>Nevi</a:t>
            </a:r>
            <a:endParaRPr sz="110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</a:pPr>
            <a:r>
              <a:rPr sz="1100" dirty="0">
                <a:latin typeface="Verdana"/>
                <a:cs typeface="Verdana"/>
              </a:rPr>
              <a:t>seçilerek</a:t>
            </a:r>
            <a:r>
              <a:rPr sz="1100" spc="-5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alanlar</a:t>
            </a:r>
            <a:r>
              <a:rPr sz="1100" spc="-15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doldurulacaktır.</a:t>
            </a:r>
            <a:endParaRPr sz="1100">
              <a:latin typeface="Verdana"/>
              <a:cs typeface="Verdana"/>
            </a:endParaRPr>
          </a:p>
          <a:p>
            <a:pPr marL="12700" marR="5080" indent="-6985" algn="just">
              <a:lnSpc>
                <a:spcPct val="100000"/>
              </a:lnSpc>
              <a:buSzPct val="90909"/>
              <a:buChar char="•"/>
              <a:tabLst>
                <a:tab pos="88265" algn="l"/>
              </a:tabLst>
            </a:pPr>
            <a:r>
              <a:rPr sz="1100" dirty="0">
                <a:latin typeface="Verdana"/>
                <a:cs typeface="Verdana"/>
              </a:rPr>
              <a:t>	657</a:t>
            </a:r>
            <a:r>
              <a:rPr sz="1100" spc="1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sayılı</a:t>
            </a:r>
            <a:r>
              <a:rPr sz="1100" spc="1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DMK’nun</a:t>
            </a:r>
            <a:r>
              <a:rPr sz="1100" spc="2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36</a:t>
            </a:r>
            <a:r>
              <a:rPr sz="1100" spc="1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ncı</a:t>
            </a:r>
            <a:r>
              <a:rPr sz="1100" spc="1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maddesinde</a:t>
            </a:r>
            <a:r>
              <a:rPr sz="1100" spc="3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belirtilen</a:t>
            </a:r>
            <a:r>
              <a:rPr sz="1100" spc="2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orta</a:t>
            </a:r>
            <a:r>
              <a:rPr sz="1100" spc="2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okul</a:t>
            </a:r>
            <a:r>
              <a:rPr sz="1100" spc="1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ve</a:t>
            </a:r>
            <a:r>
              <a:rPr sz="1100" spc="2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dengi</a:t>
            </a:r>
            <a:r>
              <a:rPr sz="1100" spc="2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lise</a:t>
            </a:r>
            <a:r>
              <a:rPr sz="1100" spc="25" dirty="0">
                <a:latin typeface="Verdana"/>
                <a:cs typeface="Verdana"/>
              </a:rPr>
              <a:t> </a:t>
            </a:r>
            <a:r>
              <a:rPr sz="1100" spc="-25" dirty="0">
                <a:latin typeface="Verdana"/>
                <a:cs typeface="Verdana"/>
              </a:rPr>
              <a:t>ve </a:t>
            </a:r>
            <a:r>
              <a:rPr sz="1100" dirty="0">
                <a:latin typeface="Verdana"/>
                <a:cs typeface="Verdana"/>
              </a:rPr>
              <a:t>dengi</a:t>
            </a:r>
            <a:r>
              <a:rPr sz="1100" spc="8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öğrenim</a:t>
            </a:r>
            <a:r>
              <a:rPr sz="1100" spc="9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üzerine</a:t>
            </a:r>
            <a:r>
              <a:rPr sz="1100" spc="9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hizmet</a:t>
            </a:r>
            <a:r>
              <a:rPr sz="1100" spc="11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içi</a:t>
            </a:r>
            <a:r>
              <a:rPr sz="1100" spc="9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eğitim</a:t>
            </a:r>
            <a:r>
              <a:rPr sz="1100" spc="9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sayılmayan</a:t>
            </a:r>
            <a:r>
              <a:rPr sz="1100" spc="10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ve</a:t>
            </a:r>
            <a:r>
              <a:rPr sz="1100" spc="10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öğrenim</a:t>
            </a:r>
            <a:r>
              <a:rPr sz="1100" spc="10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süreleri</a:t>
            </a:r>
            <a:r>
              <a:rPr sz="1100" spc="95" dirty="0">
                <a:latin typeface="Verdana"/>
                <a:cs typeface="Verdana"/>
              </a:rPr>
              <a:t> </a:t>
            </a:r>
            <a:r>
              <a:rPr sz="1100" spc="-50" dirty="0">
                <a:latin typeface="Verdana"/>
                <a:cs typeface="Verdana"/>
              </a:rPr>
              <a:t>1 </a:t>
            </a:r>
            <a:r>
              <a:rPr sz="1100" dirty="0">
                <a:latin typeface="Verdana"/>
                <a:cs typeface="Verdana"/>
              </a:rPr>
              <a:t>veya</a:t>
            </a:r>
            <a:r>
              <a:rPr sz="1100" spc="10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2</a:t>
            </a:r>
            <a:r>
              <a:rPr sz="1100" spc="10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öğrenim</a:t>
            </a:r>
            <a:r>
              <a:rPr sz="1100" spc="11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yılı</a:t>
            </a:r>
            <a:r>
              <a:rPr sz="1100" spc="9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olan</a:t>
            </a:r>
            <a:r>
              <a:rPr sz="1100" spc="10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ve</a:t>
            </a:r>
            <a:r>
              <a:rPr sz="1100" spc="11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kurumlarınca</a:t>
            </a:r>
            <a:r>
              <a:rPr sz="1100" spc="11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açılan</a:t>
            </a:r>
            <a:r>
              <a:rPr sz="1100" spc="114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mesleki</a:t>
            </a:r>
            <a:r>
              <a:rPr sz="1100" spc="11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kursları</a:t>
            </a:r>
            <a:r>
              <a:rPr sz="1100" spc="110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bitirenler </a:t>
            </a:r>
            <a:r>
              <a:rPr sz="1100" dirty="0">
                <a:latin typeface="Verdana"/>
                <a:cs typeface="Verdana"/>
              </a:rPr>
              <a:t>bu</a:t>
            </a:r>
            <a:r>
              <a:rPr sz="1100" spc="-3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alana</a:t>
            </a:r>
            <a:r>
              <a:rPr sz="1100" spc="-2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giriş</a:t>
            </a:r>
            <a:r>
              <a:rPr sz="1100" spc="-5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yapacaklardır.</a:t>
            </a:r>
            <a:endParaRPr sz="1100">
              <a:latin typeface="Verdana"/>
              <a:cs typeface="Verdana"/>
            </a:endParaRPr>
          </a:p>
          <a:p>
            <a:pPr marL="12700" marR="5080" indent="-6985" algn="just">
              <a:lnSpc>
                <a:spcPct val="100000"/>
              </a:lnSpc>
              <a:buSzPct val="90909"/>
              <a:buChar char="•"/>
              <a:tabLst>
                <a:tab pos="88265" algn="l"/>
              </a:tabLst>
            </a:pPr>
            <a:r>
              <a:rPr sz="1100" dirty="0">
                <a:latin typeface="Verdana"/>
                <a:cs typeface="Verdana"/>
              </a:rPr>
              <a:t>	1)</a:t>
            </a:r>
            <a:r>
              <a:rPr sz="1100" spc="21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Ayrıca</a:t>
            </a:r>
            <a:r>
              <a:rPr sz="1100" spc="21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Diğer</a:t>
            </a:r>
            <a:r>
              <a:rPr sz="1100" spc="21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Kurs</a:t>
            </a:r>
            <a:r>
              <a:rPr sz="1100" spc="21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nevi</a:t>
            </a:r>
            <a:r>
              <a:rPr sz="1100" spc="204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alanlarına</a:t>
            </a:r>
            <a:r>
              <a:rPr sz="1100" spc="21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ait</a:t>
            </a:r>
            <a:r>
              <a:rPr sz="1100" spc="23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öğrenimleri</a:t>
            </a:r>
            <a:r>
              <a:rPr sz="1100" spc="204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(lisansüstü,</a:t>
            </a:r>
            <a:r>
              <a:rPr sz="1100" spc="225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master </a:t>
            </a:r>
            <a:r>
              <a:rPr sz="1100" dirty="0">
                <a:latin typeface="Verdana"/>
                <a:cs typeface="Verdana"/>
              </a:rPr>
              <a:t>vs.)</a:t>
            </a:r>
            <a:r>
              <a:rPr sz="1100" spc="-4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da</a:t>
            </a:r>
            <a:r>
              <a:rPr sz="1100" spc="-3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sigortalının</a:t>
            </a:r>
            <a:r>
              <a:rPr sz="1100" spc="2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durumuna</a:t>
            </a:r>
            <a:r>
              <a:rPr sz="1100" spc="-1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göre</a:t>
            </a:r>
            <a:r>
              <a:rPr sz="1100" spc="-4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seçilerek</a:t>
            </a:r>
            <a:r>
              <a:rPr sz="1100" spc="-4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giriş</a:t>
            </a:r>
            <a:r>
              <a:rPr sz="1100" spc="-15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yapılacaktır.</a:t>
            </a:r>
            <a:endParaRPr sz="1100">
              <a:latin typeface="Verdana"/>
              <a:cs typeface="Verdana"/>
            </a:endParaRPr>
          </a:p>
          <a:p>
            <a:pPr marL="88265" indent="-82550" algn="just">
              <a:lnSpc>
                <a:spcPct val="100000"/>
              </a:lnSpc>
              <a:buSzPct val="90909"/>
              <a:buChar char="•"/>
              <a:tabLst>
                <a:tab pos="88265" algn="l"/>
              </a:tabLst>
            </a:pPr>
            <a:r>
              <a:rPr sz="1100" dirty="0">
                <a:latin typeface="Verdana"/>
                <a:cs typeface="Verdana"/>
              </a:rPr>
              <a:t>2)</a:t>
            </a:r>
            <a:r>
              <a:rPr sz="1100" spc="-5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Öğrenim</a:t>
            </a:r>
            <a:r>
              <a:rPr sz="1100" spc="-3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yurtdışında</a:t>
            </a:r>
            <a:r>
              <a:rPr sz="1100" spc="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yapılmış</a:t>
            </a:r>
            <a:r>
              <a:rPr sz="1100" spc="1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ve</a:t>
            </a:r>
            <a:r>
              <a:rPr sz="1100" spc="-5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Denklik</a:t>
            </a:r>
            <a:r>
              <a:rPr sz="1100" spc="-3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bilgileri de</a:t>
            </a:r>
            <a:r>
              <a:rPr sz="1100" spc="-5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varsa</a:t>
            </a:r>
            <a:r>
              <a:rPr sz="1100" spc="-40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girilecektir.</a:t>
            </a:r>
            <a:endParaRPr sz="1100">
              <a:latin typeface="Verdana"/>
              <a:cs typeface="Verdana"/>
            </a:endParaRPr>
          </a:p>
          <a:p>
            <a:pPr marL="12700" marR="5715" algn="just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latin typeface="Verdana"/>
                <a:cs typeface="Verdana"/>
              </a:rPr>
              <a:t>3)</a:t>
            </a:r>
            <a:r>
              <a:rPr sz="1100" spc="40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Yurt</a:t>
            </a:r>
            <a:r>
              <a:rPr sz="1100" spc="42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dışında</a:t>
            </a:r>
            <a:r>
              <a:rPr sz="1100" spc="42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yeni</a:t>
            </a:r>
            <a:r>
              <a:rPr sz="1100" spc="409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mezun</a:t>
            </a:r>
            <a:r>
              <a:rPr sz="1100" spc="42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olanların</a:t>
            </a:r>
            <a:r>
              <a:rPr sz="1100" spc="42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önce</a:t>
            </a:r>
            <a:r>
              <a:rPr sz="1100" spc="41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Öğrenim/Lisansüstü</a:t>
            </a:r>
            <a:r>
              <a:rPr sz="1100" spc="420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Eğitim </a:t>
            </a:r>
            <a:r>
              <a:rPr sz="1100" dirty="0">
                <a:latin typeface="Verdana"/>
                <a:cs typeface="Verdana"/>
              </a:rPr>
              <a:t>Bilgileri</a:t>
            </a:r>
            <a:r>
              <a:rPr sz="1100" spc="9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girilecek</a:t>
            </a:r>
            <a:r>
              <a:rPr sz="1100" spc="10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Denklik</a:t>
            </a:r>
            <a:r>
              <a:rPr sz="1100" spc="114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bilgileri</a:t>
            </a:r>
            <a:r>
              <a:rPr sz="1100" spc="11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ilgili</a:t>
            </a:r>
            <a:r>
              <a:rPr sz="1100" spc="11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Kuruma</a:t>
            </a:r>
            <a:r>
              <a:rPr sz="1100" spc="12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müracaat</a:t>
            </a:r>
            <a:r>
              <a:rPr sz="1100" spc="110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sonrası</a:t>
            </a:r>
            <a:r>
              <a:rPr sz="1100" spc="100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sonucuna </a:t>
            </a:r>
            <a:r>
              <a:rPr sz="1100" dirty="0">
                <a:latin typeface="Verdana"/>
                <a:cs typeface="Verdana"/>
              </a:rPr>
              <a:t>göre</a:t>
            </a:r>
            <a:r>
              <a:rPr sz="1100" spc="-5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güncelleme</a:t>
            </a:r>
            <a:r>
              <a:rPr sz="1100" spc="-35" dirty="0">
                <a:latin typeface="Verdana"/>
                <a:cs typeface="Verdana"/>
              </a:rPr>
              <a:t> </a:t>
            </a:r>
            <a:r>
              <a:rPr sz="1100" dirty="0">
                <a:latin typeface="Verdana"/>
                <a:cs typeface="Verdana"/>
              </a:rPr>
              <a:t>şeklinde</a:t>
            </a:r>
            <a:r>
              <a:rPr sz="1100" spc="-25" dirty="0">
                <a:latin typeface="Verdana"/>
                <a:cs typeface="Verdana"/>
              </a:rPr>
              <a:t> </a:t>
            </a:r>
            <a:r>
              <a:rPr sz="1100" spc="-10" dirty="0">
                <a:latin typeface="Verdana"/>
                <a:cs typeface="Verdana"/>
              </a:rPr>
              <a:t>girilecektir.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94</a:t>
            </a:fld>
            <a:endParaRPr spc="-25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2165" y="66992"/>
            <a:ext cx="11643995" cy="6462395"/>
            <a:chOff x="562165" y="66992"/>
            <a:chExt cx="11643995" cy="64623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91806" y="80010"/>
              <a:ext cx="4600956" cy="641299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591806" y="80010"/>
              <a:ext cx="4601210" cy="6413500"/>
            </a:xfrm>
            <a:custGeom>
              <a:avLst/>
              <a:gdLst/>
              <a:ahLst/>
              <a:cxnLst/>
              <a:rect l="l" t="t" r="r" b="b"/>
              <a:pathLst>
                <a:path w="4601209" h="6413500">
                  <a:moveTo>
                    <a:pt x="0" y="6412991"/>
                  </a:moveTo>
                  <a:lnTo>
                    <a:pt x="4600956" y="6412991"/>
                  </a:lnTo>
                  <a:lnTo>
                    <a:pt x="4600956" y="0"/>
                  </a:lnTo>
                  <a:lnTo>
                    <a:pt x="0" y="0"/>
                  </a:lnTo>
                  <a:lnTo>
                    <a:pt x="0" y="6412991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08375" y="78435"/>
            <a:ext cx="368681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HİZMET</a:t>
            </a:r>
            <a:r>
              <a:rPr spc="-65" dirty="0"/>
              <a:t> </a:t>
            </a:r>
            <a:r>
              <a:rPr dirty="0"/>
              <a:t>CETVELİ</a:t>
            </a:r>
            <a:r>
              <a:rPr spc="-55" dirty="0"/>
              <a:t> </a:t>
            </a:r>
            <a:r>
              <a:rPr spc="-10" dirty="0"/>
              <a:t>GİRİŞ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671054" y="90678"/>
            <a:ext cx="444436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841500" algn="l"/>
                <a:tab pos="2454275" algn="l"/>
                <a:tab pos="3053080" algn="l"/>
                <a:tab pos="3479800" algn="l"/>
                <a:tab pos="4177665" algn="l"/>
              </a:tabLst>
            </a:pPr>
            <a:r>
              <a:rPr sz="1050" dirty="0">
                <a:latin typeface="Verdana"/>
                <a:cs typeface="Verdana"/>
              </a:rPr>
              <a:t>HİZMET</a:t>
            </a:r>
            <a:r>
              <a:rPr sz="1050" spc="-4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BİLGİLERİ</a:t>
            </a:r>
            <a:r>
              <a:rPr sz="1050" spc="-65" dirty="0">
                <a:latin typeface="Verdana"/>
                <a:cs typeface="Verdana"/>
              </a:rPr>
              <a:t> </a:t>
            </a:r>
            <a:r>
              <a:rPr sz="1050" spc="-25" dirty="0">
                <a:latin typeface="Verdana"/>
                <a:cs typeface="Verdana"/>
              </a:rPr>
              <a:t>&gt;&gt;</a:t>
            </a:r>
            <a:r>
              <a:rPr sz="1050" dirty="0">
                <a:latin typeface="Verdana"/>
                <a:cs typeface="Verdana"/>
              </a:rPr>
              <a:t>	</a:t>
            </a:r>
            <a:r>
              <a:rPr sz="1050" spc="-10" dirty="0">
                <a:latin typeface="Verdana"/>
                <a:cs typeface="Verdana"/>
              </a:rPr>
              <a:t>Hizmet</a:t>
            </a:r>
            <a:r>
              <a:rPr sz="1050" dirty="0">
                <a:latin typeface="Verdana"/>
                <a:cs typeface="Verdana"/>
              </a:rPr>
              <a:t>	</a:t>
            </a:r>
            <a:r>
              <a:rPr sz="1050" spc="-10" dirty="0">
                <a:latin typeface="Verdana"/>
                <a:cs typeface="Verdana"/>
              </a:rPr>
              <a:t>Cetveli</a:t>
            </a:r>
            <a:r>
              <a:rPr sz="1050" dirty="0">
                <a:latin typeface="Verdana"/>
                <a:cs typeface="Verdana"/>
              </a:rPr>
              <a:t>	</a:t>
            </a:r>
            <a:r>
              <a:rPr sz="1050" spc="-20" dirty="0">
                <a:latin typeface="Verdana"/>
                <a:cs typeface="Verdana"/>
              </a:rPr>
              <a:t>giriş</a:t>
            </a:r>
            <a:r>
              <a:rPr sz="1050" dirty="0">
                <a:latin typeface="Verdana"/>
                <a:cs typeface="Verdana"/>
              </a:rPr>
              <a:t>	</a:t>
            </a:r>
            <a:r>
              <a:rPr sz="1050" spc="-10" dirty="0">
                <a:latin typeface="Verdana"/>
                <a:cs typeface="Verdana"/>
              </a:rPr>
              <a:t>(manuel</a:t>
            </a:r>
            <a:r>
              <a:rPr sz="1050" dirty="0">
                <a:latin typeface="Verdana"/>
                <a:cs typeface="Verdana"/>
              </a:rPr>
              <a:t>	</a:t>
            </a:r>
            <a:r>
              <a:rPr sz="1050" spc="-20" dirty="0">
                <a:latin typeface="Verdana"/>
                <a:cs typeface="Verdana"/>
              </a:rPr>
              <a:t>veri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71054" y="250697"/>
            <a:ext cx="37211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spc="-10" dirty="0">
                <a:latin typeface="Verdana"/>
                <a:cs typeface="Verdana"/>
              </a:rPr>
              <a:t>giriş)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71054" y="410717"/>
            <a:ext cx="4445635" cy="59486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latin typeface="Verdana"/>
                <a:cs typeface="Verdana"/>
              </a:rPr>
              <a:t>Hizmet</a:t>
            </a:r>
            <a:r>
              <a:rPr sz="1050" spc="48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cetveli</a:t>
            </a:r>
            <a:r>
              <a:rPr sz="1050" spc="484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giriş</a:t>
            </a:r>
            <a:r>
              <a:rPr sz="1050" spc="484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menüsünde</a:t>
            </a:r>
            <a:r>
              <a:rPr sz="1050" spc="48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sigortalının</a:t>
            </a:r>
            <a:r>
              <a:rPr sz="1050" spc="49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göreve</a:t>
            </a:r>
            <a:r>
              <a:rPr sz="1050" spc="480" dirty="0">
                <a:latin typeface="Verdana"/>
                <a:cs typeface="Verdana"/>
              </a:rPr>
              <a:t> </a:t>
            </a:r>
            <a:r>
              <a:rPr sz="1050" spc="-10" dirty="0">
                <a:latin typeface="Verdana"/>
                <a:cs typeface="Verdana"/>
              </a:rPr>
              <a:t>başladığı </a:t>
            </a:r>
            <a:r>
              <a:rPr sz="1050" dirty="0">
                <a:latin typeface="Verdana"/>
                <a:cs typeface="Verdana"/>
              </a:rPr>
              <a:t>tarihten</a:t>
            </a:r>
            <a:r>
              <a:rPr sz="1050" spc="19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günümüze</a:t>
            </a:r>
            <a:r>
              <a:rPr sz="1050" spc="19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kadar</a:t>
            </a:r>
            <a:r>
              <a:rPr sz="1050" spc="204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olan</a:t>
            </a:r>
            <a:r>
              <a:rPr sz="1050" spc="20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hizmetleri</a:t>
            </a:r>
            <a:r>
              <a:rPr sz="1050" spc="18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her</a:t>
            </a:r>
            <a:r>
              <a:rPr sz="1050" spc="204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bir</a:t>
            </a:r>
            <a:r>
              <a:rPr sz="1050" spc="204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satır</a:t>
            </a:r>
            <a:r>
              <a:rPr sz="1050" spc="19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ayrı</a:t>
            </a:r>
            <a:r>
              <a:rPr sz="1050" spc="185" dirty="0">
                <a:latin typeface="Verdana"/>
                <a:cs typeface="Verdana"/>
              </a:rPr>
              <a:t> </a:t>
            </a:r>
            <a:r>
              <a:rPr sz="1050" spc="-20" dirty="0">
                <a:latin typeface="Verdana"/>
                <a:cs typeface="Verdana"/>
              </a:rPr>
              <a:t>ayrı </a:t>
            </a:r>
            <a:r>
              <a:rPr sz="1050" dirty="0">
                <a:latin typeface="Verdana"/>
                <a:cs typeface="Verdana"/>
              </a:rPr>
              <a:t>girilmek</a:t>
            </a:r>
            <a:r>
              <a:rPr sz="1050" spc="15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suretiyle</a:t>
            </a:r>
            <a:r>
              <a:rPr sz="1050" spc="14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giriş</a:t>
            </a:r>
            <a:r>
              <a:rPr sz="1050" spc="14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yapılacak</a:t>
            </a:r>
            <a:r>
              <a:rPr sz="1050" spc="16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olup</a:t>
            </a:r>
            <a:r>
              <a:rPr sz="1050" spc="15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aşağıdaki</a:t>
            </a:r>
            <a:r>
              <a:rPr sz="1050" spc="17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kurallara</a:t>
            </a:r>
            <a:r>
              <a:rPr sz="1050" spc="155" dirty="0">
                <a:latin typeface="Verdana"/>
                <a:cs typeface="Verdana"/>
              </a:rPr>
              <a:t> </a:t>
            </a:r>
            <a:r>
              <a:rPr sz="1050" spc="-10" dirty="0">
                <a:latin typeface="Verdana"/>
                <a:cs typeface="Verdana"/>
              </a:rPr>
              <a:t>dikkat </a:t>
            </a:r>
            <a:r>
              <a:rPr sz="1050" dirty="0">
                <a:latin typeface="Verdana"/>
                <a:cs typeface="Verdana"/>
              </a:rPr>
              <a:t>edilmesi</a:t>
            </a:r>
            <a:r>
              <a:rPr sz="1050" spc="-25" dirty="0">
                <a:latin typeface="Verdana"/>
                <a:cs typeface="Verdana"/>
              </a:rPr>
              <a:t> </a:t>
            </a:r>
            <a:r>
              <a:rPr sz="1050" spc="-10" dirty="0">
                <a:latin typeface="Verdana"/>
                <a:cs typeface="Verdana"/>
              </a:rPr>
              <a:t>gerekmektedir.</a:t>
            </a:r>
            <a:endParaRPr sz="1050">
              <a:latin typeface="Verdana"/>
              <a:cs typeface="Verdana"/>
            </a:endParaRPr>
          </a:p>
          <a:p>
            <a:pPr marL="158750" indent="-146050" algn="just">
              <a:lnSpc>
                <a:spcPct val="100000"/>
              </a:lnSpc>
              <a:buSzPct val="90476"/>
              <a:buAutoNum type="arabicParenR"/>
              <a:tabLst>
                <a:tab pos="158750" algn="l"/>
              </a:tabLst>
            </a:pPr>
            <a:r>
              <a:rPr sz="1050" dirty="0">
                <a:latin typeface="Verdana"/>
                <a:cs typeface="Verdana"/>
              </a:rPr>
              <a:t>Görev</a:t>
            </a:r>
            <a:r>
              <a:rPr sz="1050" spc="-2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yeri</a:t>
            </a:r>
            <a:r>
              <a:rPr sz="1050" spc="-2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bilgileri</a:t>
            </a:r>
            <a:r>
              <a:rPr sz="1050" spc="-2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açık</a:t>
            </a:r>
            <a:r>
              <a:rPr sz="1050" spc="-1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olarak</a:t>
            </a:r>
            <a:r>
              <a:rPr sz="1050" spc="-35" dirty="0">
                <a:latin typeface="Verdana"/>
                <a:cs typeface="Verdana"/>
              </a:rPr>
              <a:t> </a:t>
            </a:r>
            <a:r>
              <a:rPr sz="1050" spc="-10" dirty="0">
                <a:latin typeface="Verdana"/>
                <a:cs typeface="Verdana"/>
              </a:rPr>
              <a:t>yazılacaktır.</a:t>
            </a:r>
            <a:endParaRPr sz="1050">
              <a:latin typeface="Verdana"/>
              <a:cs typeface="Verdana"/>
            </a:endParaRPr>
          </a:p>
          <a:p>
            <a:pPr marL="158750" indent="-146050" algn="just">
              <a:lnSpc>
                <a:spcPct val="100000"/>
              </a:lnSpc>
              <a:buSzPct val="90476"/>
              <a:buAutoNum type="arabicParenR"/>
              <a:tabLst>
                <a:tab pos="158750" algn="l"/>
              </a:tabLst>
            </a:pPr>
            <a:r>
              <a:rPr sz="1050" dirty="0">
                <a:latin typeface="Verdana"/>
                <a:cs typeface="Verdana"/>
              </a:rPr>
              <a:t>Unvan</a:t>
            </a:r>
            <a:r>
              <a:rPr sz="1050" spc="-5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Kod</a:t>
            </a:r>
            <a:r>
              <a:rPr sz="1050" spc="-1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ve Sebep</a:t>
            </a:r>
            <a:r>
              <a:rPr sz="1050" spc="-2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Kod</a:t>
            </a:r>
            <a:r>
              <a:rPr sz="1050" spc="-1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Seçim</a:t>
            </a:r>
            <a:r>
              <a:rPr sz="1050" spc="-2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yapılarak</a:t>
            </a:r>
            <a:r>
              <a:rPr sz="1050" spc="-20" dirty="0">
                <a:latin typeface="Verdana"/>
                <a:cs typeface="Verdana"/>
              </a:rPr>
              <a:t> </a:t>
            </a:r>
            <a:r>
              <a:rPr sz="1050" spc="-10" dirty="0">
                <a:latin typeface="Verdana"/>
                <a:cs typeface="Verdana"/>
              </a:rPr>
              <a:t>girilecektir.</a:t>
            </a:r>
            <a:endParaRPr sz="1050">
              <a:latin typeface="Verdana"/>
              <a:cs typeface="Verdana"/>
            </a:endParaRPr>
          </a:p>
          <a:p>
            <a:pPr marL="12700" marR="5715" indent="-635" algn="just">
              <a:lnSpc>
                <a:spcPct val="100000"/>
              </a:lnSpc>
              <a:buSzPct val="90476"/>
              <a:buAutoNum type="arabicParenR"/>
              <a:tabLst>
                <a:tab pos="156845" algn="l"/>
              </a:tabLst>
            </a:pPr>
            <a:r>
              <a:rPr sz="1050" dirty="0">
                <a:latin typeface="Verdana"/>
                <a:cs typeface="Verdana"/>
              </a:rPr>
              <a:t>	1.3.1970 tarihinden</a:t>
            </a:r>
            <a:r>
              <a:rPr sz="1050" spc="2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önce</a:t>
            </a:r>
            <a:r>
              <a:rPr sz="1050" spc="1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hizmeti</a:t>
            </a:r>
            <a:r>
              <a:rPr sz="1050" spc="2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olan</a:t>
            </a:r>
            <a:r>
              <a:rPr sz="1050" spc="2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sigortalıların</a:t>
            </a:r>
            <a:r>
              <a:rPr sz="1050" spc="2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ücret</a:t>
            </a:r>
            <a:r>
              <a:rPr sz="1050" spc="25" dirty="0">
                <a:latin typeface="Verdana"/>
                <a:cs typeface="Verdana"/>
              </a:rPr>
              <a:t> </a:t>
            </a:r>
            <a:r>
              <a:rPr sz="1050" spc="-10" dirty="0">
                <a:latin typeface="Verdana"/>
                <a:cs typeface="Verdana"/>
              </a:rPr>
              <a:t>varsa </a:t>
            </a:r>
            <a:r>
              <a:rPr sz="1050" dirty="0">
                <a:latin typeface="Verdana"/>
                <a:cs typeface="Verdana"/>
              </a:rPr>
              <a:t>bölümü</a:t>
            </a:r>
            <a:r>
              <a:rPr sz="1050" spc="42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doldurulacaktır.</a:t>
            </a:r>
            <a:r>
              <a:rPr sz="1050" spc="42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Bu</a:t>
            </a:r>
            <a:r>
              <a:rPr sz="1050" spc="43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tarihten</a:t>
            </a:r>
            <a:r>
              <a:rPr sz="1050" spc="42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sonra</a:t>
            </a:r>
            <a:r>
              <a:rPr sz="1050" spc="409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Derece</a:t>
            </a:r>
            <a:r>
              <a:rPr sz="1050" spc="42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/</a:t>
            </a:r>
            <a:r>
              <a:rPr sz="1050" spc="409" dirty="0">
                <a:latin typeface="Verdana"/>
                <a:cs typeface="Verdana"/>
              </a:rPr>
              <a:t> </a:t>
            </a:r>
            <a:r>
              <a:rPr sz="1050" spc="-10" dirty="0">
                <a:latin typeface="Verdana"/>
                <a:cs typeface="Verdana"/>
              </a:rPr>
              <a:t>Kademe </a:t>
            </a:r>
            <a:r>
              <a:rPr sz="1050" dirty="0">
                <a:latin typeface="Verdana"/>
                <a:cs typeface="Verdana"/>
              </a:rPr>
              <a:t>varsa</a:t>
            </a:r>
            <a:r>
              <a:rPr sz="1050" spc="-2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Ek</a:t>
            </a:r>
            <a:r>
              <a:rPr sz="1050" spc="-1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gösterge</a:t>
            </a:r>
            <a:r>
              <a:rPr sz="1050" spc="-2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rakamları</a:t>
            </a:r>
            <a:r>
              <a:rPr sz="1050" spc="-4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veri</a:t>
            </a:r>
            <a:r>
              <a:rPr sz="1050" spc="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alanına</a:t>
            </a:r>
            <a:r>
              <a:rPr sz="1050" spc="-15" dirty="0">
                <a:latin typeface="Verdana"/>
                <a:cs typeface="Verdana"/>
              </a:rPr>
              <a:t> </a:t>
            </a:r>
            <a:r>
              <a:rPr sz="1050" spc="-10" dirty="0">
                <a:latin typeface="Verdana"/>
                <a:cs typeface="Verdana"/>
              </a:rPr>
              <a:t>girilecektir.</a:t>
            </a:r>
            <a:endParaRPr sz="1050">
              <a:latin typeface="Verdana"/>
              <a:cs typeface="Verdana"/>
            </a:endParaRPr>
          </a:p>
          <a:p>
            <a:pPr marL="157480" indent="-144780" algn="just">
              <a:lnSpc>
                <a:spcPct val="100000"/>
              </a:lnSpc>
              <a:buSzPct val="90476"/>
              <a:buAutoNum type="arabicParenR"/>
              <a:tabLst>
                <a:tab pos="157480" algn="l"/>
              </a:tabLst>
            </a:pPr>
            <a:r>
              <a:rPr sz="1050" dirty="0">
                <a:latin typeface="Verdana"/>
                <a:cs typeface="Verdana"/>
              </a:rPr>
              <a:t>Hizmet</a:t>
            </a:r>
            <a:r>
              <a:rPr sz="1050" spc="-3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Sınıfı alanına</a:t>
            </a:r>
            <a:r>
              <a:rPr sz="1050" spc="-4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657</a:t>
            </a:r>
            <a:r>
              <a:rPr sz="1050" spc="-2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SK</a:t>
            </a:r>
            <a:r>
              <a:rPr sz="1050" spc="-1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belirtilen</a:t>
            </a:r>
            <a:r>
              <a:rPr sz="1050" spc="-2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hizmet</a:t>
            </a:r>
            <a:r>
              <a:rPr sz="1050" spc="-2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sınıfları</a:t>
            </a:r>
            <a:r>
              <a:rPr sz="1050" spc="-25" dirty="0">
                <a:latin typeface="Verdana"/>
                <a:cs typeface="Verdana"/>
              </a:rPr>
              <a:t> ile</a:t>
            </a:r>
            <a:endParaRPr sz="105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050" dirty="0">
                <a:latin typeface="Verdana"/>
                <a:cs typeface="Verdana"/>
              </a:rPr>
              <a:t>Kamu</a:t>
            </a:r>
            <a:r>
              <a:rPr sz="1050" spc="12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Görevlileri</a:t>
            </a:r>
            <a:r>
              <a:rPr sz="1050" spc="9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Emeklilik</a:t>
            </a:r>
            <a:r>
              <a:rPr sz="1050" spc="11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Daire</a:t>
            </a:r>
            <a:r>
              <a:rPr sz="1050" spc="11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Başkanlığı</a:t>
            </a:r>
            <a:r>
              <a:rPr sz="1050" spc="12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tarafından</a:t>
            </a:r>
            <a:r>
              <a:rPr sz="1050" spc="125" dirty="0">
                <a:latin typeface="Verdana"/>
                <a:cs typeface="Verdana"/>
              </a:rPr>
              <a:t> </a:t>
            </a:r>
            <a:r>
              <a:rPr sz="1050" spc="-10" dirty="0">
                <a:latin typeface="Verdana"/>
                <a:cs typeface="Verdana"/>
              </a:rPr>
              <a:t>kullanılan</a:t>
            </a:r>
            <a:endParaRPr sz="105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</a:pPr>
            <a:r>
              <a:rPr sz="1050" dirty="0">
                <a:latin typeface="Verdana"/>
                <a:cs typeface="Verdana"/>
              </a:rPr>
              <a:t>hizmet</a:t>
            </a:r>
            <a:r>
              <a:rPr sz="1050" spc="-3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sınıflarından</a:t>
            </a:r>
            <a:r>
              <a:rPr sz="1050" spc="-2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uygun</a:t>
            </a:r>
            <a:r>
              <a:rPr sz="1050" spc="-3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olan</a:t>
            </a:r>
            <a:r>
              <a:rPr sz="1050" spc="-20" dirty="0">
                <a:latin typeface="Verdana"/>
                <a:cs typeface="Verdana"/>
              </a:rPr>
              <a:t> </a:t>
            </a:r>
            <a:r>
              <a:rPr sz="1050" spc="-10" dirty="0">
                <a:latin typeface="Verdana"/>
                <a:cs typeface="Verdana"/>
              </a:rPr>
              <a:t>girilecektir.</a:t>
            </a:r>
            <a:endParaRPr sz="1050">
              <a:latin typeface="Verdana"/>
              <a:cs typeface="Verdana"/>
            </a:endParaRPr>
          </a:p>
          <a:p>
            <a:pPr marL="12700" marR="5080" indent="146050">
              <a:lnSpc>
                <a:spcPct val="100000"/>
              </a:lnSpc>
              <a:buSzPct val="90476"/>
              <a:buAutoNum type="arabicParenR" startAt="5"/>
              <a:tabLst>
                <a:tab pos="158750" algn="l"/>
                <a:tab pos="890269" algn="l"/>
                <a:tab pos="1382395" algn="l"/>
                <a:tab pos="1826260" algn="l"/>
                <a:tab pos="2271395" algn="l"/>
                <a:tab pos="3510279" algn="l"/>
              </a:tabLst>
            </a:pPr>
            <a:r>
              <a:rPr sz="1050" dirty="0">
                <a:latin typeface="Verdana"/>
                <a:cs typeface="Verdana"/>
              </a:rPr>
              <a:t>Ödemeye</a:t>
            </a:r>
            <a:r>
              <a:rPr sz="1050" spc="-3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esas,</a:t>
            </a:r>
            <a:r>
              <a:rPr sz="1050" spc="-1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KHA</a:t>
            </a:r>
            <a:r>
              <a:rPr sz="1050" spc="-1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esas</a:t>
            </a:r>
            <a:r>
              <a:rPr sz="1050" spc="-1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ve</a:t>
            </a:r>
            <a:r>
              <a:rPr sz="1050" spc="-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EKEA</a:t>
            </a:r>
            <a:r>
              <a:rPr sz="1050" spc="-2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ait</a:t>
            </a:r>
            <a:r>
              <a:rPr sz="1050" spc="-2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alanlar</a:t>
            </a:r>
            <a:r>
              <a:rPr sz="1050" spc="-5" dirty="0">
                <a:latin typeface="Verdana"/>
                <a:cs typeface="Verdana"/>
              </a:rPr>
              <a:t> </a:t>
            </a:r>
            <a:r>
              <a:rPr sz="1050" spc="-10" dirty="0">
                <a:latin typeface="Verdana"/>
                <a:cs typeface="Verdana"/>
              </a:rPr>
              <a:t>sigortalının durumuna</a:t>
            </a:r>
            <a:r>
              <a:rPr sz="1050" dirty="0">
                <a:latin typeface="Verdana"/>
                <a:cs typeface="Verdana"/>
              </a:rPr>
              <a:t>	</a:t>
            </a:r>
            <a:r>
              <a:rPr sz="1050" spc="-20" dirty="0">
                <a:latin typeface="Verdana"/>
                <a:cs typeface="Verdana"/>
              </a:rPr>
              <a:t>göre</a:t>
            </a:r>
            <a:r>
              <a:rPr sz="1050" dirty="0">
                <a:latin typeface="Verdana"/>
                <a:cs typeface="Verdana"/>
              </a:rPr>
              <a:t>	</a:t>
            </a:r>
            <a:r>
              <a:rPr sz="1050" spc="-20" dirty="0">
                <a:latin typeface="Verdana"/>
                <a:cs typeface="Verdana"/>
              </a:rPr>
              <a:t>ayrı</a:t>
            </a:r>
            <a:r>
              <a:rPr sz="1050" dirty="0">
                <a:latin typeface="Verdana"/>
                <a:cs typeface="Verdana"/>
              </a:rPr>
              <a:t>	</a:t>
            </a:r>
            <a:r>
              <a:rPr sz="1050" spc="-20" dirty="0">
                <a:latin typeface="Verdana"/>
                <a:cs typeface="Verdana"/>
              </a:rPr>
              <a:t>ayrı</a:t>
            </a:r>
            <a:r>
              <a:rPr sz="1050" dirty="0">
                <a:latin typeface="Verdana"/>
                <a:cs typeface="Verdana"/>
              </a:rPr>
              <a:t>	</a:t>
            </a:r>
            <a:r>
              <a:rPr sz="1050" spc="-10" dirty="0">
                <a:latin typeface="Verdana"/>
                <a:cs typeface="Verdana"/>
              </a:rPr>
              <a:t>doldurulacaktır.</a:t>
            </a:r>
            <a:r>
              <a:rPr sz="1050" dirty="0">
                <a:latin typeface="Verdana"/>
                <a:cs typeface="Verdana"/>
              </a:rPr>
              <a:t>	</a:t>
            </a:r>
            <a:r>
              <a:rPr sz="1050" spc="-10" dirty="0">
                <a:latin typeface="Verdana"/>
                <a:cs typeface="Verdana"/>
              </a:rPr>
              <a:t>Kurumunuzca </a:t>
            </a:r>
            <a:r>
              <a:rPr sz="1050" dirty="0">
                <a:latin typeface="Verdana"/>
                <a:cs typeface="Verdana"/>
              </a:rPr>
              <a:t>sözleşmeli</a:t>
            </a:r>
            <a:r>
              <a:rPr sz="1050" spc="114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personel</a:t>
            </a:r>
            <a:r>
              <a:rPr sz="1050" spc="12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için</a:t>
            </a:r>
            <a:r>
              <a:rPr sz="1050" spc="13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sadece</a:t>
            </a:r>
            <a:r>
              <a:rPr sz="1050" spc="114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EKEA</a:t>
            </a:r>
            <a:r>
              <a:rPr sz="1050" spc="12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tutuluyorsa</a:t>
            </a:r>
            <a:r>
              <a:rPr sz="1050" spc="13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ve</a:t>
            </a:r>
            <a:r>
              <a:rPr sz="1050" spc="114" dirty="0">
                <a:latin typeface="Verdana"/>
                <a:cs typeface="Verdana"/>
              </a:rPr>
              <a:t> </a:t>
            </a:r>
            <a:r>
              <a:rPr sz="1050" spc="-10" dirty="0">
                <a:latin typeface="Verdana"/>
                <a:cs typeface="Verdana"/>
              </a:rPr>
              <a:t>intibakında </a:t>
            </a:r>
            <a:r>
              <a:rPr sz="1050" dirty="0">
                <a:latin typeface="Verdana"/>
                <a:cs typeface="Verdana"/>
              </a:rPr>
              <a:t>ileri</a:t>
            </a:r>
            <a:r>
              <a:rPr sz="1050" spc="-1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derecede</a:t>
            </a:r>
            <a:r>
              <a:rPr sz="1050" spc="-2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fark</a:t>
            </a:r>
            <a:r>
              <a:rPr sz="1050" spc="-1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yoksa</a:t>
            </a:r>
            <a:r>
              <a:rPr sz="1050" spc="-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3</a:t>
            </a:r>
            <a:r>
              <a:rPr sz="1050" spc="-1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ayrı</a:t>
            </a:r>
            <a:r>
              <a:rPr sz="1050" spc="-1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alana</a:t>
            </a:r>
            <a:r>
              <a:rPr sz="1050" spc="-1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aynı</a:t>
            </a:r>
            <a:r>
              <a:rPr sz="1050" spc="-4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veriler </a:t>
            </a:r>
            <a:r>
              <a:rPr sz="1050" spc="-10" dirty="0">
                <a:latin typeface="Verdana"/>
                <a:cs typeface="Verdana"/>
              </a:rPr>
              <a:t>girilebilir.</a:t>
            </a:r>
            <a:endParaRPr sz="1050">
              <a:latin typeface="Verdana"/>
              <a:cs typeface="Verdana"/>
            </a:endParaRPr>
          </a:p>
          <a:p>
            <a:pPr marL="12700" marR="5715" indent="146050" algn="just">
              <a:lnSpc>
                <a:spcPct val="100000"/>
              </a:lnSpc>
              <a:buSzPct val="90476"/>
              <a:buAutoNum type="arabicParenR" startAt="5"/>
              <a:tabLst>
                <a:tab pos="158750" algn="l"/>
              </a:tabLst>
            </a:pPr>
            <a:r>
              <a:rPr sz="1050" dirty="0">
                <a:latin typeface="Verdana"/>
                <a:cs typeface="Verdana"/>
              </a:rPr>
              <a:t>Başlama</a:t>
            </a:r>
            <a:r>
              <a:rPr sz="1050" spc="9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tarihi</a:t>
            </a:r>
            <a:r>
              <a:rPr sz="1050" spc="8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ve</a:t>
            </a:r>
            <a:r>
              <a:rPr sz="1050" spc="8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bitiş</a:t>
            </a:r>
            <a:r>
              <a:rPr sz="1050" spc="8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tarihi</a:t>
            </a:r>
            <a:r>
              <a:rPr sz="1050" spc="9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aynı</a:t>
            </a:r>
            <a:r>
              <a:rPr sz="1050" spc="9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anda</a:t>
            </a:r>
            <a:r>
              <a:rPr sz="1050" spc="9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girilmeyecektir.</a:t>
            </a:r>
            <a:r>
              <a:rPr sz="1050" spc="100" dirty="0">
                <a:latin typeface="Verdana"/>
                <a:cs typeface="Verdana"/>
              </a:rPr>
              <a:t> </a:t>
            </a:r>
            <a:r>
              <a:rPr sz="1050" spc="-10" dirty="0">
                <a:latin typeface="Verdana"/>
                <a:cs typeface="Verdana"/>
              </a:rPr>
              <a:t>Girilen </a:t>
            </a:r>
            <a:r>
              <a:rPr sz="1050" dirty="0">
                <a:latin typeface="Verdana"/>
                <a:cs typeface="Verdana"/>
              </a:rPr>
              <a:t>hizmet</a:t>
            </a:r>
            <a:r>
              <a:rPr sz="1050" spc="36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başlama</a:t>
            </a:r>
            <a:r>
              <a:rPr sz="1050" spc="37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ile</a:t>
            </a:r>
            <a:r>
              <a:rPr sz="1050" spc="35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ilgili</a:t>
            </a:r>
            <a:r>
              <a:rPr sz="1050" spc="37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ise</a:t>
            </a:r>
            <a:r>
              <a:rPr sz="1050" spc="35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(örnek</a:t>
            </a:r>
            <a:r>
              <a:rPr sz="1050" spc="36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ilk</a:t>
            </a:r>
            <a:r>
              <a:rPr sz="1050" spc="35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atama,</a:t>
            </a:r>
            <a:r>
              <a:rPr sz="1050" spc="37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Terfi,</a:t>
            </a:r>
            <a:r>
              <a:rPr sz="1050" spc="360" dirty="0">
                <a:latin typeface="Verdana"/>
                <a:cs typeface="Verdana"/>
              </a:rPr>
              <a:t> </a:t>
            </a:r>
            <a:r>
              <a:rPr sz="1050" spc="-10" dirty="0">
                <a:latin typeface="Verdana"/>
                <a:cs typeface="Verdana"/>
              </a:rPr>
              <a:t>Askerlik </a:t>
            </a:r>
            <a:r>
              <a:rPr sz="1050" dirty="0">
                <a:latin typeface="Verdana"/>
                <a:cs typeface="Verdana"/>
              </a:rPr>
              <a:t>dönüşü</a:t>
            </a:r>
            <a:r>
              <a:rPr sz="1050" spc="39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göreve</a:t>
            </a:r>
            <a:r>
              <a:rPr sz="1050" spc="37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başlama</a:t>
            </a:r>
            <a:r>
              <a:rPr sz="1050" spc="39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gibi)</a:t>
            </a:r>
            <a:r>
              <a:rPr sz="1050" spc="40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başlama</a:t>
            </a:r>
            <a:r>
              <a:rPr sz="1050" spc="38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tarihi</a:t>
            </a:r>
            <a:r>
              <a:rPr sz="1050" spc="38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girilecek,</a:t>
            </a:r>
            <a:r>
              <a:rPr sz="1050" spc="375" dirty="0">
                <a:latin typeface="Verdana"/>
                <a:cs typeface="Verdana"/>
              </a:rPr>
              <a:t> </a:t>
            </a:r>
            <a:r>
              <a:rPr sz="1050" spc="-10" dirty="0">
                <a:latin typeface="Verdana"/>
                <a:cs typeface="Verdana"/>
              </a:rPr>
              <a:t>girilen </a:t>
            </a:r>
            <a:r>
              <a:rPr sz="1050" dirty="0">
                <a:latin typeface="Verdana"/>
                <a:cs typeface="Verdana"/>
              </a:rPr>
              <a:t>hizmet</a:t>
            </a:r>
            <a:r>
              <a:rPr sz="1050" spc="3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ayrılma</a:t>
            </a:r>
            <a:r>
              <a:rPr sz="1050" spc="6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ise</a:t>
            </a:r>
            <a:r>
              <a:rPr sz="1050" spc="5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(örnek</a:t>
            </a:r>
            <a:r>
              <a:rPr sz="1050" spc="6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Emeklilik,</a:t>
            </a:r>
            <a:r>
              <a:rPr sz="1050" spc="5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İstifa</a:t>
            </a:r>
            <a:r>
              <a:rPr sz="1050" spc="4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Askere</a:t>
            </a:r>
            <a:r>
              <a:rPr sz="1050" spc="5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gidiş</a:t>
            </a:r>
            <a:r>
              <a:rPr sz="1050" spc="5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gibi)</a:t>
            </a:r>
            <a:r>
              <a:rPr sz="1050" spc="50" dirty="0">
                <a:latin typeface="Verdana"/>
                <a:cs typeface="Verdana"/>
              </a:rPr>
              <a:t> </a:t>
            </a:r>
            <a:r>
              <a:rPr sz="1050" spc="-10" dirty="0">
                <a:latin typeface="Verdana"/>
                <a:cs typeface="Verdana"/>
              </a:rPr>
              <a:t>bitiş </a:t>
            </a:r>
            <a:r>
              <a:rPr sz="1050" dirty="0">
                <a:latin typeface="Verdana"/>
                <a:cs typeface="Verdana"/>
              </a:rPr>
              <a:t>tarihi</a:t>
            </a:r>
            <a:r>
              <a:rPr sz="1050" spc="-30" dirty="0">
                <a:latin typeface="Verdana"/>
                <a:cs typeface="Verdana"/>
              </a:rPr>
              <a:t> </a:t>
            </a:r>
            <a:r>
              <a:rPr sz="1050" spc="-10" dirty="0">
                <a:latin typeface="Verdana"/>
                <a:cs typeface="Verdana"/>
              </a:rPr>
              <a:t>girilecektir.</a:t>
            </a:r>
            <a:endParaRPr sz="1050">
              <a:latin typeface="Verdana"/>
              <a:cs typeface="Verdana"/>
            </a:endParaRPr>
          </a:p>
          <a:p>
            <a:pPr marL="12700" marR="6350" algn="just">
              <a:lnSpc>
                <a:spcPct val="100000"/>
              </a:lnSpc>
            </a:pPr>
            <a:r>
              <a:rPr sz="1050" b="1" dirty="0">
                <a:latin typeface="Verdana"/>
                <a:cs typeface="Verdana"/>
              </a:rPr>
              <a:t>Başlama</a:t>
            </a:r>
            <a:r>
              <a:rPr sz="1050" b="1" spc="235" dirty="0">
                <a:latin typeface="Verdana"/>
                <a:cs typeface="Verdana"/>
              </a:rPr>
              <a:t> </a:t>
            </a:r>
            <a:r>
              <a:rPr sz="1050" b="1" dirty="0">
                <a:latin typeface="Verdana"/>
                <a:cs typeface="Verdana"/>
              </a:rPr>
              <a:t>tarihi</a:t>
            </a:r>
            <a:r>
              <a:rPr sz="1050" b="1" spc="254" dirty="0">
                <a:latin typeface="Verdana"/>
                <a:cs typeface="Verdana"/>
              </a:rPr>
              <a:t> </a:t>
            </a:r>
            <a:r>
              <a:rPr sz="1050" b="1" dirty="0">
                <a:latin typeface="Verdana"/>
                <a:cs typeface="Verdana"/>
              </a:rPr>
              <a:t>girilen</a:t>
            </a:r>
            <a:r>
              <a:rPr sz="1050" b="1" spc="265" dirty="0">
                <a:latin typeface="Verdana"/>
                <a:cs typeface="Verdana"/>
              </a:rPr>
              <a:t> </a:t>
            </a:r>
            <a:r>
              <a:rPr sz="1050" b="1" dirty="0">
                <a:latin typeface="Verdana"/>
                <a:cs typeface="Verdana"/>
              </a:rPr>
              <a:t>satıra</a:t>
            </a:r>
            <a:r>
              <a:rPr sz="1050" b="1" spc="254" dirty="0">
                <a:latin typeface="Verdana"/>
                <a:cs typeface="Verdana"/>
              </a:rPr>
              <a:t> </a:t>
            </a:r>
            <a:r>
              <a:rPr sz="1050" b="1" dirty="0">
                <a:latin typeface="Verdana"/>
                <a:cs typeface="Verdana"/>
              </a:rPr>
              <a:t>bitiş</a:t>
            </a:r>
            <a:r>
              <a:rPr sz="1050" b="1" spc="260" dirty="0">
                <a:latin typeface="Verdana"/>
                <a:cs typeface="Verdana"/>
              </a:rPr>
              <a:t> </a:t>
            </a:r>
            <a:r>
              <a:rPr sz="1050" b="1" dirty="0">
                <a:latin typeface="Verdana"/>
                <a:cs typeface="Verdana"/>
              </a:rPr>
              <a:t>tarihi</a:t>
            </a:r>
            <a:r>
              <a:rPr sz="1050" b="1" spc="265" dirty="0">
                <a:latin typeface="Verdana"/>
                <a:cs typeface="Verdana"/>
              </a:rPr>
              <a:t> </a:t>
            </a:r>
            <a:r>
              <a:rPr sz="1050" b="1" dirty="0">
                <a:latin typeface="Verdana"/>
                <a:cs typeface="Verdana"/>
              </a:rPr>
              <a:t>veya</a:t>
            </a:r>
            <a:r>
              <a:rPr sz="1050" b="1" spc="265" dirty="0">
                <a:latin typeface="Verdana"/>
                <a:cs typeface="Verdana"/>
              </a:rPr>
              <a:t> </a:t>
            </a:r>
            <a:r>
              <a:rPr sz="1050" b="1" dirty="0">
                <a:latin typeface="Verdana"/>
                <a:cs typeface="Verdana"/>
              </a:rPr>
              <a:t>bitiş</a:t>
            </a:r>
            <a:r>
              <a:rPr sz="1050" b="1" spc="260" dirty="0">
                <a:latin typeface="Verdana"/>
                <a:cs typeface="Verdana"/>
              </a:rPr>
              <a:t> </a:t>
            </a:r>
            <a:r>
              <a:rPr sz="1050" b="1" spc="-10" dirty="0">
                <a:latin typeface="Verdana"/>
                <a:cs typeface="Verdana"/>
              </a:rPr>
              <a:t>tarihi </a:t>
            </a:r>
            <a:r>
              <a:rPr sz="1050" b="1" dirty="0">
                <a:latin typeface="Verdana"/>
                <a:cs typeface="Verdana"/>
              </a:rPr>
              <a:t>olan</a:t>
            </a:r>
            <a:r>
              <a:rPr sz="1050" b="1" spc="80" dirty="0">
                <a:latin typeface="Verdana"/>
                <a:cs typeface="Verdana"/>
              </a:rPr>
              <a:t> </a:t>
            </a:r>
            <a:r>
              <a:rPr sz="1050" b="1" dirty="0">
                <a:latin typeface="Verdana"/>
                <a:cs typeface="Verdana"/>
              </a:rPr>
              <a:t>bir</a:t>
            </a:r>
            <a:r>
              <a:rPr sz="1050" b="1" spc="80" dirty="0">
                <a:latin typeface="Verdana"/>
                <a:cs typeface="Verdana"/>
              </a:rPr>
              <a:t> </a:t>
            </a:r>
            <a:r>
              <a:rPr sz="1050" b="1" dirty="0">
                <a:latin typeface="Verdana"/>
                <a:cs typeface="Verdana"/>
              </a:rPr>
              <a:t>satıra</a:t>
            </a:r>
            <a:r>
              <a:rPr sz="1050" b="1" spc="65" dirty="0">
                <a:latin typeface="Verdana"/>
                <a:cs typeface="Verdana"/>
              </a:rPr>
              <a:t> </a:t>
            </a:r>
            <a:r>
              <a:rPr sz="1050" b="1" dirty="0">
                <a:latin typeface="Verdana"/>
                <a:cs typeface="Verdana"/>
              </a:rPr>
              <a:t>başlama</a:t>
            </a:r>
            <a:r>
              <a:rPr sz="1050" b="1" spc="70" dirty="0">
                <a:latin typeface="Verdana"/>
                <a:cs typeface="Verdana"/>
              </a:rPr>
              <a:t> </a:t>
            </a:r>
            <a:r>
              <a:rPr sz="1050" b="1" dirty="0">
                <a:latin typeface="Verdana"/>
                <a:cs typeface="Verdana"/>
              </a:rPr>
              <a:t>tarihi</a:t>
            </a:r>
            <a:r>
              <a:rPr sz="1050" b="1" spc="75" dirty="0">
                <a:latin typeface="Verdana"/>
                <a:cs typeface="Verdana"/>
              </a:rPr>
              <a:t> </a:t>
            </a:r>
            <a:r>
              <a:rPr sz="1050" b="1" dirty="0">
                <a:latin typeface="Verdana"/>
                <a:cs typeface="Verdana"/>
              </a:rPr>
              <a:t>girilemez.</a:t>
            </a:r>
            <a:r>
              <a:rPr sz="1050" b="1" spc="65" dirty="0">
                <a:latin typeface="Verdana"/>
                <a:cs typeface="Verdana"/>
              </a:rPr>
              <a:t> </a:t>
            </a:r>
            <a:r>
              <a:rPr sz="1050" b="1" dirty="0">
                <a:latin typeface="Verdana"/>
                <a:cs typeface="Verdana"/>
              </a:rPr>
              <a:t>Her</a:t>
            </a:r>
            <a:r>
              <a:rPr sz="1050" b="1" spc="80" dirty="0">
                <a:latin typeface="Verdana"/>
                <a:cs typeface="Verdana"/>
              </a:rPr>
              <a:t> </a:t>
            </a:r>
            <a:r>
              <a:rPr sz="1050" b="1" dirty="0">
                <a:latin typeface="Verdana"/>
                <a:cs typeface="Verdana"/>
              </a:rPr>
              <a:t>satıra</a:t>
            </a:r>
            <a:r>
              <a:rPr sz="1050" b="1" spc="80" dirty="0">
                <a:latin typeface="Verdana"/>
                <a:cs typeface="Verdana"/>
              </a:rPr>
              <a:t> </a:t>
            </a:r>
            <a:r>
              <a:rPr sz="1050" b="1" spc="-10" dirty="0">
                <a:latin typeface="Verdana"/>
                <a:cs typeface="Verdana"/>
              </a:rPr>
              <a:t>hizmet </a:t>
            </a:r>
            <a:r>
              <a:rPr sz="1050" b="1" dirty="0">
                <a:latin typeface="Verdana"/>
                <a:cs typeface="Verdana"/>
              </a:rPr>
              <a:t>sebep</a:t>
            </a:r>
            <a:r>
              <a:rPr sz="1050" b="1" spc="155" dirty="0">
                <a:latin typeface="Verdana"/>
                <a:cs typeface="Verdana"/>
              </a:rPr>
              <a:t>  </a:t>
            </a:r>
            <a:r>
              <a:rPr sz="1050" b="1" dirty="0">
                <a:latin typeface="Verdana"/>
                <a:cs typeface="Verdana"/>
              </a:rPr>
              <a:t>koduna</a:t>
            </a:r>
            <a:r>
              <a:rPr sz="1050" b="1" spc="155" dirty="0">
                <a:latin typeface="Verdana"/>
                <a:cs typeface="Verdana"/>
              </a:rPr>
              <a:t>  </a:t>
            </a:r>
            <a:r>
              <a:rPr sz="1050" b="1" dirty="0">
                <a:latin typeface="Verdana"/>
                <a:cs typeface="Verdana"/>
              </a:rPr>
              <a:t>göre</a:t>
            </a:r>
            <a:r>
              <a:rPr sz="1050" b="1" spc="150" dirty="0">
                <a:latin typeface="Verdana"/>
                <a:cs typeface="Verdana"/>
              </a:rPr>
              <a:t>  </a:t>
            </a:r>
            <a:r>
              <a:rPr sz="1050" b="1" dirty="0">
                <a:latin typeface="Verdana"/>
                <a:cs typeface="Verdana"/>
              </a:rPr>
              <a:t>sadece</a:t>
            </a:r>
            <a:r>
              <a:rPr sz="1050" b="1" spc="155" dirty="0">
                <a:latin typeface="Verdana"/>
                <a:cs typeface="Verdana"/>
              </a:rPr>
              <a:t>  </a:t>
            </a:r>
            <a:r>
              <a:rPr sz="1050" b="1" dirty="0">
                <a:latin typeface="Verdana"/>
                <a:cs typeface="Verdana"/>
              </a:rPr>
              <a:t>ve</a:t>
            </a:r>
            <a:r>
              <a:rPr sz="1050" b="1" spc="150" dirty="0">
                <a:latin typeface="Verdana"/>
                <a:cs typeface="Verdana"/>
              </a:rPr>
              <a:t>  </a:t>
            </a:r>
            <a:r>
              <a:rPr sz="1050" b="1" dirty="0">
                <a:latin typeface="Verdana"/>
                <a:cs typeface="Verdana"/>
              </a:rPr>
              <a:t>sadece</a:t>
            </a:r>
            <a:r>
              <a:rPr sz="1050" b="1" spc="155" dirty="0">
                <a:latin typeface="Verdana"/>
                <a:cs typeface="Verdana"/>
              </a:rPr>
              <a:t>  </a:t>
            </a:r>
            <a:r>
              <a:rPr sz="1050" b="1" dirty="0">
                <a:latin typeface="Verdana"/>
                <a:cs typeface="Verdana"/>
              </a:rPr>
              <a:t>tek</a:t>
            </a:r>
            <a:r>
              <a:rPr sz="1050" b="1" spc="155" dirty="0">
                <a:latin typeface="Verdana"/>
                <a:cs typeface="Verdana"/>
              </a:rPr>
              <a:t>  </a:t>
            </a:r>
            <a:r>
              <a:rPr sz="1050" b="1" dirty="0">
                <a:latin typeface="Verdana"/>
                <a:cs typeface="Verdana"/>
              </a:rPr>
              <a:t>bir</a:t>
            </a:r>
            <a:r>
              <a:rPr sz="1050" b="1" spc="155" dirty="0">
                <a:latin typeface="Verdana"/>
                <a:cs typeface="Verdana"/>
              </a:rPr>
              <a:t>  </a:t>
            </a:r>
            <a:r>
              <a:rPr sz="1050" b="1" spc="-10" dirty="0">
                <a:latin typeface="Verdana"/>
                <a:cs typeface="Verdana"/>
              </a:rPr>
              <a:t>tarih girilebilir.</a:t>
            </a:r>
            <a:endParaRPr sz="1050">
              <a:latin typeface="Verdana"/>
              <a:cs typeface="Verdana"/>
            </a:endParaRPr>
          </a:p>
          <a:p>
            <a:pPr marL="156210" indent="-144145" algn="just">
              <a:lnSpc>
                <a:spcPct val="100000"/>
              </a:lnSpc>
              <a:buSzPct val="90476"/>
              <a:buAutoNum type="arabicParenR" startAt="7"/>
              <a:tabLst>
                <a:tab pos="156210" algn="l"/>
              </a:tabLst>
            </a:pPr>
            <a:r>
              <a:rPr sz="1050" dirty="0">
                <a:latin typeface="Verdana"/>
                <a:cs typeface="Verdana"/>
              </a:rPr>
              <a:t>Sebep</a:t>
            </a:r>
            <a:r>
              <a:rPr sz="1050" spc="49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kod</a:t>
            </a:r>
            <a:r>
              <a:rPr sz="1050" spc="49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seçilerek</a:t>
            </a:r>
            <a:r>
              <a:rPr sz="1050" spc="484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işaretlenecektir.(kod</a:t>
            </a:r>
            <a:r>
              <a:rPr sz="1050" spc="47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bilinmiyorsa</a:t>
            </a:r>
            <a:r>
              <a:rPr sz="1050" spc="495" dirty="0">
                <a:latin typeface="Verdana"/>
                <a:cs typeface="Verdana"/>
              </a:rPr>
              <a:t> </a:t>
            </a:r>
            <a:r>
              <a:rPr sz="1050" spc="-10" dirty="0">
                <a:latin typeface="Verdana"/>
                <a:cs typeface="Verdana"/>
              </a:rPr>
              <a:t>ilgili</a:t>
            </a:r>
            <a:endParaRPr sz="105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050" dirty="0">
                <a:latin typeface="Verdana"/>
                <a:cs typeface="Verdana"/>
              </a:rPr>
              <a:t>alanı</a:t>
            </a:r>
            <a:r>
              <a:rPr sz="1050" spc="-3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seç kullanılmadan</a:t>
            </a:r>
            <a:r>
              <a:rPr sz="1050" spc="-40" dirty="0">
                <a:latin typeface="Verdana"/>
                <a:cs typeface="Verdana"/>
              </a:rPr>
              <a:t> </a:t>
            </a:r>
            <a:r>
              <a:rPr sz="1050" spc="-10" dirty="0">
                <a:latin typeface="Verdana"/>
                <a:cs typeface="Verdana"/>
              </a:rPr>
              <a:t>girilebilir.)</a:t>
            </a:r>
            <a:endParaRPr sz="1050">
              <a:latin typeface="Verdana"/>
              <a:cs typeface="Verdana"/>
            </a:endParaRPr>
          </a:p>
          <a:p>
            <a:pPr marL="12700" marR="6350" indent="-635" algn="just">
              <a:lnSpc>
                <a:spcPct val="100000"/>
              </a:lnSpc>
              <a:buSzPct val="90476"/>
              <a:buAutoNum type="arabicParenR" startAt="8"/>
              <a:tabLst>
                <a:tab pos="156845" algn="l"/>
              </a:tabLst>
            </a:pPr>
            <a:r>
              <a:rPr sz="1050" dirty="0">
                <a:latin typeface="Verdana"/>
                <a:cs typeface="Verdana"/>
              </a:rPr>
              <a:t>	Sözleşme</a:t>
            </a:r>
            <a:r>
              <a:rPr sz="1050" spc="20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ücreti</a:t>
            </a:r>
            <a:r>
              <a:rPr sz="1050" spc="204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ödenen</a:t>
            </a:r>
            <a:r>
              <a:rPr sz="1050" spc="204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kurumlarda</a:t>
            </a:r>
            <a:r>
              <a:rPr sz="1050" spc="21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kazanılmış</a:t>
            </a:r>
            <a:r>
              <a:rPr sz="1050" spc="20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hak</a:t>
            </a:r>
            <a:r>
              <a:rPr sz="1050" spc="204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aylığı</a:t>
            </a:r>
            <a:r>
              <a:rPr sz="1050" spc="210" dirty="0">
                <a:latin typeface="Verdana"/>
                <a:cs typeface="Verdana"/>
              </a:rPr>
              <a:t> </a:t>
            </a:r>
            <a:r>
              <a:rPr sz="1050" spc="-25" dirty="0">
                <a:latin typeface="Verdana"/>
                <a:cs typeface="Verdana"/>
              </a:rPr>
              <a:t>ve </a:t>
            </a:r>
            <a:r>
              <a:rPr sz="1050" dirty="0">
                <a:latin typeface="Verdana"/>
                <a:cs typeface="Verdana"/>
              </a:rPr>
              <a:t>ödemeye</a:t>
            </a:r>
            <a:r>
              <a:rPr sz="1050" spc="165" dirty="0">
                <a:latin typeface="Verdana"/>
                <a:cs typeface="Verdana"/>
              </a:rPr>
              <a:t>  </a:t>
            </a:r>
            <a:r>
              <a:rPr sz="1050" dirty="0">
                <a:latin typeface="Verdana"/>
                <a:cs typeface="Verdana"/>
              </a:rPr>
              <a:t>esas</a:t>
            </a:r>
            <a:r>
              <a:rPr sz="1050" spc="170" dirty="0">
                <a:latin typeface="Verdana"/>
                <a:cs typeface="Verdana"/>
              </a:rPr>
              <a:t>  </a:t>
            </a:r>
            <a:r>
              <a:rPr sz="1050" dirty="0">
                <a:latin typeface="Verdana"/>
                <a:cs typeface="Verdana"/>
              </a:rPr>
              <a:t>aylık</a:t>
            </a:r>
            <a:r>
              <a:rPr sz="1050" spc="165" dirty="0">
                <a:latin typeface="Verdana"/>
                <a:cs typeface="Verdana"/>
              </a:rPr>
              <a:t>  </a:t>
            </a:r>
            <a:r>
              <a:rPr sz="1050" dirty="0">
                <a:latin typeface="Verdana"/>
                <a:cs typeface="Verdana"/>
              </a:rPr>
              <a:t>ek</a:t>
            </a:r>
            <a:r>
              <a:rPr sz="1050" spc="170" dirty="0">
                <a:latin typeface="Verdana"/>
                <a:cs typeface="Verdana"/>
              </a:rPr>
              <a:t>  </a:t>
            </a:r>
            <a:r>
              <a:rPr sz="1050" dirty="0">
                <a:latin typeface="Verdana"/>
                <a:cs typeface="Verdana"/>
              </a:rPr>
              <a:t>gösterge</a:t>
            </a:r>
            <a:r>
              <a:rPr sz="1050" spc="170" dirty="0">
                <a:latin typeface="Verdana"/>
                <a:cs typeface="Verdana"/>
              </a:rPr>
              <a:t>  </a:t>
            </a:r>
            <a:r>
              <a:rPr sz="1050" dirty="0">
                <a:latin typeface="Verdana"/>
                <a:cs typeface="Verdana"/>
              </a:rPr>
              <a:t>yönünden</a:t>
            </a:r>
            <a:r>
              <a:rPr sz="1050" spc="165" dirty="0">
                <a:latin typeface="Verdana"/>
                <a:cs typeface="Verdana"/>
              </a:rPr>
              <a:t>  </a:t>
            </a:r>
            <a:r>
              <a:rPr sz="1050" dirty="0">
                <a:latin typeface="Verdana"/>
                <a:cs typeface="Verdana"/>
              </a:rPr>
              <a:t>nazari</a:t>
            </a:r>
            <a:r>
              <a:rPr sz="1050" spc="170" dirty="0">
                <a:latin typeface="Verdana"/>
                <a:cs typeface="Verdana"/>
              </a:rPr>
              <a:t>  </a:t>
            </a:r>
            <a:r>
              <a:rPr sz="1050" spc="-10" dirty="0">
                <a:latin typeface="Verdana"/>
                <a:cs typeface="Verdana"/>
              </a:rPr>
              <a:t>olarak </a:t>
            </a:r>
            <a:r>
              <a:rPr sz="1050" dirty="0">
                <a:latin typeface="Verdana"/>
                <a:cs typeface="Verdana"/>
              </a:rPr>
              <a:t>tutulacak</a:t>
            </a:r>
            <a:r>
              <a:rPr sz="1050" spc="-4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ve</a:t>
            </a:r>
            <a:r>
              <a:rPr sz="1050" spc="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ilgili</a:t>
            </a:r>
            <a:r>
              <a:rPr sz="1050" spc="-1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alanlara</a:t>
            </a:r>
            <a:r>
              <a:rPr sz="1050" spc="-6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giriş</a:t>
            </a:r>
            <a:r>
              <a:rPr sz="1050" spc="-1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yapılması</a:t>
            </a:r>
            <a:r>
              <a:rPr sz="1050" spc="-25" dirty="0">
                <a:latin typeface="Verdana"/>
                <a:cs typeface="Verdana"/>
              </a:rPr>
              <a:t> </a:t>
            </a:r>
            <a:r>
              <a:rPr sz="1050" spc="-10" dirty="0">
                <a:latin typeface="Verdana"/>
                <a:cs typeface="Verdana"/>
              </a:rPr>
              <a:t>gerekmektedir.</a:t>
            </a:r>
            <a:endParaRPr sz="1050">
              <a:latin typeface="Verdana"/>
              <a:cs typeface="Verdana"/>
            </a:endParaRPr>
          </a:p>
          <a:p>
            <a:pPr marL="12700" marR="5715" indent="-635" algn="just">
              <a:lnSpc>
                <a:spcPct val="100000"/>
              </a:lnSpc>
              <a:buSzPct val="90476"/>
              <a:buAutoNum type="arabicParenR" startAt="8"/>
              <a:tabLst>
                <a:tab pos="156845" algn="l"/>
              </a:tabLst>
            </a:pPr>
            <a:r>
              <a:rPr sz="1050" dirty="0">
                <a:latin typeface="Verdana"/>
                <a:cs typeface="Verdana"/>
              </a:rPr>
              <a:t>	İlk</a:t>
            </a:r>
            <a:r>
              <a:rPr sz="1050" spc="-2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defa ekim</a:t>
            </a:r>
            <a:r>
              <a:rPr sz="1050" spc="-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2008</a:t>
            </a:r>
            <a:r>
              <a:rPr sz="1050" spc="-1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den</a:t>
            </a:r>
            <a:r>
              <a:rPr sz="1050" spc="-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sonra</a:t>
            </a:r>
            <a:r>
              <a:rPr sz="1050" spc="-1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5510</a:t>
            </a:r>
            <a:r>
              <a:rPr sz="1050" spc="-1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4/c</a:t>
            </a:r>
            <a:r>
              <a:rPr sz="1050" spc="-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sigortalı</a:t>
            </a:r>
            <a:r>
              <a:rPr sz="1050" spc="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olunmuş</a:t>
            </a:r>
            <a:r>
              <a:rPr sz="1050" spc="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ise</a:t>
            </a:r>
            <a:r>
              <a:rPr sz="1050" spc="-10" dirty="0">
                <a:latin typeface="Verdana"/>
                <a:cs typeface="Verdana"/>
              </a:rPr>
              <a:t> </a:t>
            </a:r>
            <a:r>
              <a:rPr sz="1050" spc="-25" dirty="0">
                <a:latin typeface="Verdana"/>
                <a:cs typeface="Verdana"/>
              </a:rPr>
              <a:t>ve </a:t>
            </a:r>
            <a:r>
              <a:rPr sz="1050" dirty="0">
                <a:latin typeface="Verdana"/>
                <a:cs typeface="Verdana"/>
              </a:rPr>
              <a:t>bu</a:t>
            </a:r>
            <a:r>
              <a:rPr sz="1050" spc="1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tarihten</a:t>
            </a:r>
            <a:r>
              <a:rPr sz="1050" spc="1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önce sigortalı</a:t>
            </a:r>
            <a:r>
              <a:rPr sz="1050" spc="-1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hizmeti</a:t>
            </a:r>
            <a:r>
              <a:rPr sz="1050" spc="-1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var</a:t>
            </a:r>
            <a:r>
              <a:rPr sz="1050" spc="1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ise</a:t>
            </a:r>
            <a:r>
              <a:rPr sz="1050" spc="-1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EKEA</a:t>
            </a:r>
            <a:r>
              <a:rPr sz="1050" spc="-1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derece</a:t>
            </a:r>
            <a:r>
              <a:rPr sz="1050" spc="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ve </a:t>
            </a:r>
            <a:r>
              <a:rPr sz="1050" spc="-10" dirty="0">
                <a:latin typeface="Verdana"/>
                <a:cs typeface="Verdana"/>
              </a:rPr>
              <a:t>kademe </a:t>
            </a:r>
            <a:r>
              <a:rPr sz="1050" dirty="0">
                <a:latin typeface="Verdana"/>
                <a:cs typeface="Verdana"/>
              </a:rPr>
              <a:t>alanı</a:t>
            </a:r>
            <a:r>
              <a:rPr sz="1050" spc="-2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sadece</a:t>
            </a:r>
            <a:r>
              <a:rPr sz="1050" spc="-2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ikramiye</a:t>
            </a:r>
            <a:r>
              <a:rPr sz="1050" spc="-3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hesabı</a:t>
            </a:r>
            <a:r>
              <a:rPr sz="1050" spc="-1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yönünden</a:t>
            </a:r>
            <a:r>
              <a:rPr sz="1050" spc="-4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nazari</a:t>
            </a:r>
            <a:r>
              <a:rPr sz="1050" spc="-3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olarak</a:t>
            </a:r>
            <a:r>
              <a:rPr sz="1050" spc="-20" dirty="0">
                <a:latin typeface="Verdana"/>
                <a:cs typeface="Verdana"/>
              </a:rPr>
              <a:t> </a:t>
            </a:r>
            <a:r>
              <a:rPr sz="1050" spc="-10" dirty="0">
                <a:latin typeface="Verdana"/>
                <a:cs typeface="Verdana"/>
              </a:rPr>
              <a:t>girilecektir</a:t>
            </a:r>
            <a:endParaRPr sz="1050">
              <a:latin typeface="Verdana"/>
              <a:cs typeface="Verdana"/>
            </a:endParaRPr>
          </a:p>
          <a:p>
            <a:pPr marL="12700" marR="6985" indent="342900" algn="just">
              <a:lnSpc>
                <a:spcPct val="100000"/>
              </a:lnSpc>
              <a:buSzPct val="90476"/>
              <a:buAutoNum type="arabicParenR" startAt="8"/>
              <a:tabLst>
                <a:tab pos="355600" algn="l"/>
              </a:tabLst>
            </a:pPr>
            <a:r>
              <a:rPr sz="1050" dirty="0">
                <a:latin typeface="Verdana"/>
                <a:cs typeface="Verdana"/>
              </a:rPr>
              <a:t>Maaş</a:t>
            </a:r>
            <a:r>
              <a:rPr sz="1050" spc="70" dirty="0">
                <a:latin typeface="Verdana"/>
                <a:cs typeface="Verdana"/>
              </a:rPr>
              <a:t>  </a:t>
            </a:r>
            <a:r>
              <a:rPr sz="1050" dirty="0">
                <a:latin typeface="Verdana"/>
                <a:cs typeface="Verdana"/>
              </a:rPr>
              <a:t>Tahakkuk</a:t>
            </a:r>
            <a:r>
              <a:rPr sz="1050" spc="70" dirty="0">
                <a:latin typeface="Verdana"/>
                <a:cs typeface="Verdana"/>
              </a:rPr>
              <a:t>  </a:t>
            </a:r>
            <a:r>
              <a:rPr sz="1050" dirty="0">
                <a:latin typeface="Verdana"/>
                <a:cs typeface="Verdana"/>
              </a:rPr>
              <a:t>Dönemi</a:t>
            </a:r>
            <a:r>
              <a:rPr sz="1050" spc="70" dirty="0">
                <a:latin typeface="Verdana"/>
                <a:cs typeface="Verdana"/>
              </a:rPr>
              <a:t>  </a:t>
            </a:r>
            <a:r>
              <a:rPr sz="1050" dirty="0">
                <a:latin typeface="Verdana"/>
                <a:cs typeface="Verdana"/>
              </a:rPr>
              <a:t>Ayın</a:t>
            </a:r>
            <a:r>
              <a:rPr sz="1050" spc="220" dirty="0">
                <a:latin typeface="Verdana"/>
                <a:cs typeface="Verdana"/>
              </a:rPr>
              <a:t>   </a:t>
            </a:r>
            <a:r>
              <a:rPr sz="1050" dirty="0">
                <a:latin typeface="Verdana"/>
                <a:cs typeface="Verdana"/>
              </a:rPr>
              <a:t>1’i</a:t>
            </a:r>
            <a:r>
              <a:rPr sz="1050" spc="70" dirty="0">
                <a:latin typeface="Verdana"/>
                <a:cs typeface="Verdana"/>
              </a:rPr>
              <a:t>  </a:t>
            </a:r>
            <a:r>
              <a:rPr sz="1050" dirty="0">
                <a:latin typeface="Verdana"/>
                <a:cs typeface="Verdana"/>
              </a:rPr>
              <a:t>ya</a:t>
            </a:r>
            <a:r>
              <a:rPr sz="1050" spc="70" dirty="0">
                <a:latin typeface="Verdana"/>
                <a:cs typeface="Verdana"/>
              </a:rPr>
              <a:t>  </a:t>
            </a:r>
            <a:r>
              <a:rPr sz="1050" dirty="0">
                <a:latin typeface="Verdana"/>
                <a:cs typeface="Verdana"/>
              </a:rPr>
              <a:t>da</a:t>
            </a:r>
            <a:r>
              <a:rPr sz="1050" spc="65" dirty="0">
                <a:latin typeface="Verdana"/>
                <a:cs typeface="Verdana"/>
              </a:rPr>
              <a:t>  </a:t>
            </a:r>
            <a:r>
              <a:rPr sz="1050" dirty="0">
                <a:latin typeface="Verdana"/>
                <a:cs typeface="Verdana"/>
              </a:rPr>
              <a:t>15</a:t>
            </a:r>
            <a:r>
              <a:rPr sz="1050" spc="70" dirty="0">
                <a:latin typeface="Verdana"/>
                <a:cs typeface="Verdana"/>
              </a:rPr>
              <a:t>  </a:t>
            </a:r>
            <a:r>
              <a:rPr sz="1050" dirty="0">
                <a:latin typeface="Verdana"/>
                <a:cs typeface="Verdana"/>
              </a:rPr>
              <a:t>‘i</a:t>
            </a:r>
            <a:r>
              <a:rPr sz="1050" spc="70" dirty="0">
                <a:latin typeface="Verdana"/>
                <a:cs typeface="Verdana"/>
              </a:rPr>
              <a:t>  </a:t>
            </a:r>
            <a:r>
              <a:rPr sz="1050" spc="-10" dirty="0">
                <a:latin typeface="Verdana"/>
                <a:cs typeface="Verdana"/>
              </a:rPr>
              <a:t>seçimi </a:t>
            </a:r>
            <a:r>
              <a:rPr sz="1050" dirty="0">
                <a:latin typeface="Verdana"/>
                <a:cs typeface="Verdana"/>
              </a:rPr>
              <a:t>yapılacaktır.</a:t>
            </a:r>
            <a:r>
              <a:rPr sz="1050" spc="70" dirty="0">
                <a:latin typeface="Verdana"/>
                <a:cs typeface="Verdana"/>
              </a:rPr>
              <a:t>  </a:t>
            </a:r>
            <a:r>
              <a:rPr sz="1050" dirty="0">
                <a:latin typeface="Verdana"/>
                <a:cs typeface="Verdana"/>
              </a:rPr>
              <a:t>Görevde</a:t>
            </a:r>
            <a:r>
              <a:rPr sz="1050" spc="70" dirty="0">
                <a:latin typeface="Verdana"/>
                <a:cs typeface="Verdana"/>
              </a:rPr>
              <a:t>  </a:t>
            </a:r>
            <a:r>
              <a:rPr sz="1050" dirty="0">
                <a:latin typeface="Verdana"/>
                <a:cs typeface="Verdana"/>
              </a:rPr>
              <a:t>iken</a:t>
            </a:r>
            <a:r>
              <a:rPr sz="1050" spc="75" dirty="0">
                <a:latin typeface="Verdana"/>
                <a:cs typeface="Verdana"/>
              </a:rPr>
              <a:t>  </a:t>
            </a:r>
            <a:r>
              <a:rPr sz="1050" dirty="0">
                <a:latin typeface="Verdana"/>
                <a:cs typeface="Verdana"/>
              </a:rPr>
              <a:t>maaş</a:t>
            </a:r>
            <a:r>
              <a:rPr sz="1050" spc="75" dirty="0">
                <a:latin typeface="Verdana"/>
                <a:cs typeface="Verdana"/>
              </a:rPr>
              <a:t>  </a:t>
            </a:r>
            <a:r>
              <a:rPr sz="1050" dirty="0">
                <a:latin typeface="Verdana"/>
                <a:cs typeface="Verdana"/>
              </a:rPr>
              <a:t>tahakkuk</a:t>
            </a:r>
            <a:r>
              <a:rPr sz="1050" spc="75" dirty="0">
                <a:latin typeface="Verdana"/>
                <a:cs typeface="Verdana"/>
              </a:rPr>
              <a:t>  </a:t>
            </a:r>
            <a:r>
              <a:rPr sz="1050" dirty="0">
                <a:latin typeface="Verdana"/>
                <a:cs typeface="Verdana"/>
              </a:rPr>
              <a:t>dönemi</a:t>
            </a:r>
            <a:r>
              <a:rPr sz="1050" spc="65" dirty="0">
                <a:latin typeface="Verdana"/>
                <a:cs typeface="Verdana"/>
              </a:rPr>
              <a:t>  </a:t>
            </a:r>
            <a:r>
              <a:rPr sz="1050" spc="-10" dirty="0">
                <a:latin typeface="Verdana"/>
                <a:cs typeface="Verdana"/>
              </a:rPr>
              <a:t>değişmiş </a:t>
            </a:r>
            <a:r>
              <a:rPr sz="1050" dirty="0">
                <a:latin typeface="Verdana"/>
                <a:cs typeface="Verdana"/>
              </a:rPr>
              <a:t>olması</a:t>
            </a:r>
            <a:r>
              <a:rPr sz="1050" spc="7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durumunda</a:t>
            </a:r>
            <a:r>
              <a:rPr sz="1050" spc="8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bu</a:t>
            </a:r>
            <a:r>
              <a:rPr sz="1050" spc="85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husus</a:t>
            </a:r>
            <a:r>
              <a:rPr sz="1050" spc="8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hizmet</a:t>
            </a:r>
            <a:r>
              <a:rPr sz="1050" spc="10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sebep</a:t>
            </a:r>
            <a:r>
              <a:rPr sz="1050" spc="9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kodu</a:t>
            </a:r>
            <a:r>
              <a:rPr sz="1050" spc="9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ile</a:t>
            </a:r>
            <a:r>
              <a:rPr sz="1050" spc="70" dirty="0">
                <a:latin typeface="Verdana"/>
                <a:cs typeface="Verdana"/>
              </a:rPr>
              <a:t> </a:t>
            </a:r>
            <a:r>
              <a:rPr sz="1050" dirty="0">
                <a:latin typeface="Verdana"/>
                <a:cs typeface="Verdana"/>
              </a:rPr>
              <a:t>de</a:t>
            </a:r>
            <a:r>
              <a:rPr sz="1050" spc="85" dirty="0">
                <a:latin typeface="Verdana"/>
                <a:cs typeface="Verdana"/>
              </a:rPr>
              <a:t> </a:t>
            </a:r>
            <a:r>
              <a:rPr sz="1050" spc="-10" dirty="0">
                <a:latin typeface="Verdana"/>
                <a:cs typeface="Verdana"/>
              </a:rPr>
              <a:t>işlenmesi gerekmektedir.</a:t>
            </a:r>
            <a:endParaRPr sz="105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-3810" y="723900"/>
            <a:ext cx="7604125" cy="5715000"/>
            <a:chOff x="-3810" y="723900"/>
            <a:chExt cx="7604125" cy="571500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33044"/>
              <a:ext cx="7591044" cy="569671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62" y="728472"/>
              <a:ext cx="7595234" cy="5706110"/>
            </a:xfrm>
            <a:custGeom>
              <a:avLst/>
              <a:gdLst/>
              <a:ahLst/>
              <a:cxnLst/>
              <a:rect l="l" t="t" r="r" b="b"/>
              <a:pathLst>
                <a:path w="7595234" h="5706110">
                  <a:moveTo>
                    <a:pt x="0" y="5705856"/>
                  </a:moveTo>
                  <a:lnTo>
                    <a:pt x="7594854" y="5705856"/>
                  </a:lnTo>
                  <a:lnTo>
                    <a:pt x="7594854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65681" y="1949958"/>
              <a:ext cx="527685" cy="155575"/>
            </a:xfrm>
            <a:custGeom>
              <a:avLst/>
              <a:gdLst/>
              <a:ahLst/>
              <a:cxnLst/>
              <a:rect l="l" t="t" r="r" b="b"/>
              <a:pathLst>
                <a:path w="527685" h="155575">
                  <a:moveTo>
                    <a:pt x="449580" y="0"/>
                  </a:moveTo>
                  <a:lnTo>
                    <a:pt x="449580" y="38862"/>
                  </a:lnTo>
                  <a:lnTo>
                    <a:pt x="0" y="38862"/>
                  </a:lnTo>
                  <a:lnTo>
                    <a:pt x="0" y="116586"/>
                  </a:lnTo>
                  <a:lnTo>
                    <a:pt x="449580" y="116586"/>
                  </a:lnTo>
                  <a:lnTo>
                    <a:pt x="449580" y="155447"/>
                  </a:lnTo>
                  <a:lnTo>
                    <a:pt x="527304" y="77724"/>
                  </a:lnTo>
                  <a:lnTo>
                    <a:pt x="449580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65681" y="1949958"/>
              <a:ext cx="527685" cy="155575"/>
            </a:xfrm>
            <a:custGeom>
              <a:avLst/>
              <a:gdLst/>
              <a:ahLst/>
              <a:cxnLst/>
              <a:rect l="l" t="t" r="r" b="b"/>
              <a:pathLst>
                <a:path w="527685" h="155575">
                  <a:moveTo>
                    <a:pt x="0" y="38862"/>
                  </a:moveTo>
                  <a:lnTo>
                    <a:pt x="449580" y="38862"/>
                  </a:lnTo>
                  <a:lnTo>
                    <a:pt x="449580" y="0"/>
                  </a:lnTo>
                  <a:lnTo>
                    <a:pt x="527304" y="77724"/>
                  </a:lnTo>
                  <a:lnTo>
                    <a:pt x="449580" y="155447"/>
                  </a:lnTo>
                  <a:lnTo>
                    <a:pt x="449580" y="116586"/>
                  </a:lnTo>
                  <a:lnTo>
                    <a:pt x="0" y="116586"/>
                  </a:lnTo>
                  <a:lnTo>
                    <a:pt x="0" y="38862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95</a:t>
            </a:fld>
            <a:endParaRPr spc="-25"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8869" y="717613"/>
            <a:ext cx="12098020" cy="5811520"/>
            <a:chOff x="98869" y="717613"/>
            <a:chExt cx="12098020" cy="58115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203" y="726948"/>
              <a:ext cx="12083796" cy="576529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3631" y="722376"/>
              <a:ext cx="12088495" cy="5774690"/>
            </a:xfrm>
            <a:custGeom>
              <a:avLst/>
              <a:gdLst/>
              <a:ahLst/>
              <a:cxnLst/>
              <a:rect l="l" t="t" r="r" b="b"/>
              <a:pathLst>
                <a:path w="12088495" h="5774690">
                  <a:moveTo>
                    <a:pt x="12088368" y="0"/>
                  </a:moveTo>
                  <a:lnTo>
                    <a:pt x="0" y="0"/>
                  </a:lnTo>
                  <a:lnTo>
                    <a:pt x="0" y="5774436"/>
                  </a:lnTo>
                  <a:lnTo>
                    <a:pt x="12088368" y="5774436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42565" y="4022597"/>
              <a:ext cx="5279135" cy="73761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242565" y="4022597"/>
              <a:ext cx="5279390" cy="737870"/>
            </a:xfrm>
            <a:custGeom>
              <a:avLst/>
              <a:gdLst/>
              <a:ahLst/>
              <a:cxnLst/>
              <a:rect l="l" t="t" r="r" b="b"/>
              <a:pathLst>
                <a:path w="5279390" h="737870">
                  <a:moveTo>
                    <a:pt x="0" y="122935"/>
                  </a:moveTo>
                  <a:lnTo>
                    <a:pt x="9653" y="75062"/>
                  </a:lnTo>
                  <a:lnTo>
                    <a:pt x="35988" y="35988"/>
                  </a:lnTo>
                  <a:lnTo>
                    <a:pt x="75062" y="9653"/>
                  </a:lnTo>
                  <a:lnTo>
                    <a:pt x="122935" y="0"/>
                  </a:lnTo>
                  <a:lnTo>
                    <a:pt x="5156200" y="0"/>
                  </a:lnTo>
                  <a:lnTo>
                    <a:pt x="5204073" y="9653"/>
                  </a:lnTo>
                  <a:lnTo>
                    <a:pt x="5243147" y="35988"/>
                  </a:lnTo>
                  <a:lnTo>
                    <a:pt x="5269482" y="75062"/>
                  </a:lnTo>
                  <a:lnTo>
                    <a:pt x="5279135" y="122935"/>
                  </a:lnTo>
                  <a:lnTo>
                    <a:pt x="5279135" y="614679"/>
                  </a:lnTo>
                  <a:lnTo>
                    <a:pt x="5269482" y="662553"/>
                  </a:lnTo>
                  <a:lnTo>
                    <a:pt x="5243147" y="701627"/>
                  </a:lnTo>
                  <a:lnTo>
                    <a:pt x="5204073" y="727962"/>
                  </a:lnTo>
                  <a:lnTo>
                    <a:pt x="5156200" y="737615"/>
                  </a:lnTo>
                  <a:lnTo>
                    <a:pt x="122935" y="737615"/>
                  </a:lnTo>
                  <a:lnTo>
                    <a:pt x="75062" y="727962"/>
                  </a:lnTo>
                  <a:lnTo>
                    <a:pt x="35988" y="701627"/>
                  </a:lnTo>
                  <a:lnTo>
                    <a:pt x="9653" y="662553"/>
                  </a:lnTo>
                  <a:lnTo>
                    <a:pt x="0" y="614679"/>
                  </a:lnTo>
                  <a:lnTo>
                    <a:pt x="0" y="122935"/>
                  </a:lnTo>
                  <a:close/>
                </a:path>
              </a:pathLst>
            </a:custGeom>
            <a:ln w="25907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975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HİZMET</a:t>
            </a:r>
            <a:r>
              <a:rPr sz="2400" spc="-90" dirty="0"/>
              <a:t> </a:t>
            </a:r>
            <a:r>
              <a:rPr sz="2400" dirty="0"/>
              <a:t>CETVELİ</a:t>
            </a:r>
            <a:r>
              <a:rPr sz="2400" spc="-70" dirty="0"/>
              <a:t> </a:t>
            </a:r>
            <a:r>
              <a:rPr sz="2400" dirty="0"/>
              <a:t>KAYIT</a:t>
            </a:r>
            <a:r>
              <a:rPr sz="2400" spc="-80" dirty="0"/>
              <a:t> </a:t>
            </a:r>
            <a:r>
              <a:rPr sz="2400" dirty="0"/>
              <a:t>EKLEME</a:t>
            </a:r>
            <a:r>
              <a:rPr sz="2400" spc="-80" dirty="0"/>
              <a:t> </a:t>
            </a:r>
            <a:r>
              <a:rPr sz="2400" dirty="0"/>
              <a:t>VE</a:t>
            </a:r>
            <a:r>
              <a:rPr sz="2400" spc="-70" dirty="0"/>
              <a:t> </a:t>
            </a:r>
            <a:r>
              <a:rPr sz="2400" spc="-10" dirty="0"/>
              <a:t>GÜNCELLEME</a:t>
            </a:r>
            <a:r>
              <a:rPr sz="2400" spc="-90" dirty="0"/>
              <a:t> </a:t>
            </a:r>
            <a:r>
              <a:rPr sz="2400" spc="-10" dirty="0"/>
              <a:t>İŞLEMLERİ</a:t>
            </a:r>
            <a:endParaRPr sz="2400"/>
          </a:p>
        </p:txBody>
      </p:sp>
      <p:sp>
        <p:nvSpPr>
          <p:cNvPr id="8" name="object 8"/>
          <p:cNvSpPr txBox="1"/>
          <p:nvPr/>
        </p:nvSpPr>
        <p:spPr>
          <a:xfrm>
            <a:off x="2457704" y="4194175"/>
            <a:ext cx="48456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990" marR="5080" indent="-16192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HİZMET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CETVELİNE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YENİ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BİR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KAYIT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OLUŞTURMAK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İÇİN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«YENİ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KAYIT</a:t>
            </a:r>
            <a:r>
              <a:rPr sz="1200" spc="-6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EKLEME»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BUTONUNA</a:t>
            </a:r>
            <a:r>
              <a:rPr sz="1200" spc="-7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BASILMASI</a:t>
            </a:r>
            <a:r>
              <a:rPr sz="1200" spc="-7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GEREKMEKTEDİR.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682367" y="2895345"/>
            <a:ext cx="1057910" cy="1016635"/>
            <a:chOff x="2682367" y="2895345"/>
            <a:chExt cx="1057910" cy="1016635"/>
          </a:xfrm>
        </p:grpSpPr>
        <p:sp>
          <p:nvSpPr>
            <p:cNvPr id="10" name="object 10"/>
            <p:cNvSpPr/>
            <p:nvPr/>
          </p:nvSpPr>
          <p:spPr>
            <a:xfrm>
              <a:off x="2695067" y="2908045"/>
              <a:ext cx="1032510" cy="991235"/>
            </a:xfrm>
            <a:custGeom>
              <a:avLst/>
              <a:gdLst/>
              <a:ahLst/>
              <a:cxnLst/>
              <a:rect l="l" t="t" r="r" b="b"/>
              <a:pathLst>
                <a:path w="1032510" h="991235">
                  <a:moveTo>
                    <a:pt x="886206" y="0"/>
                  </a:moveTo>
                  <a:lnTo>
                    <a:pt x="921893" y="37464"/>
                  </a:lnTo>
                  <a:lnTo>
                    <a:pt x="0" y="916431"/>
                  </a:lnTo>
                  <a:lnTo>
                    <a:pt x="71374" y="991234"/>
                  </a:lnTo>
                  <a:lnTo>
                    <a:pt x="993267" y="112267"/>
                  </a:lnTo>
                  <a:lnTo>
                    <a:pt x="1028954" y="149732"/>
                  </a:lnTo>
                  <a:lnTo>
                    <a:pt x="1032509" y="3428"/>
                  </a:lnTo>
                  <a:lnTo>
                    <a:pt x="886206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695067" y="2908045"/>
              <a:ext cx="1032510" cy="991235"/>
            </a:xfrm>
            <a:custGeom>
              <a:avLst/>
              <a:gdLst/>
              <a:ahLst/>
              <a:cxnLst/>
              <a:rect l="l" t="t" r="r" b="b"/>
              <a:pathLst>
                <a:path w="1032510" h="991235">
                  <a:moveTo>
                    <a:pt x="0" y="916431"/>
                  </a:moveTo>
                  <a:lnTo>
                    <a:pt x="921893" y="37464"/>
                  </a:lnTo>
                  <a:lnTo>
                    <a:pt x="886206" y="0"/>
                  </a:lnTo>
                  <a:lnTo>
                    <a:pt x="1032509" y="3428"/>
                  </a:lnTo>
                  <a:lnTo>
                    <a:pt x="1028954" y="149732"/>
                  </a:lnTo>
                  <a:lnTo>
                    <a:pt x="993267" y="112267"/>
                  </a:lnTo>
                  <a:lnTo>
                    <a:pt x="71374" y="991234"/>
                  </a:lnTo>
                  <a:lnTo>
                    <a:pt x="0" y="916431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96</a:t>
            </a:fld>
            <a:endParaRPr spc="-25"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975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HİZMET</a:t>
            </a:r>
            <a:r>
              <a:rPr sz="2400" spc="-90" dirty="0"/>
              <a:t> </a:t>
            </a:r>
            <a:r>
              <a:rPr sz="2400" dirty="0"/>
              <a:t>CETVELİ</a:t>
            </a:r>
            <a:r>
              <a:rPr sz="2400" spc="-70" dirty="0"/>
              <a:t> </a:t>
            </a:r>
            <a:r>
              <a:rPr sz="2400" dirty="0"/>
              <a:t>KAYIT</a:t>
            </a:r>
            <a:r>
              <a:rPr sz="2400" spc="-80" dirty="0"/>
              <a:t> </a:t>
            </a:r>
            <a:r>
              <a:rPr sz="2400" dirty="0"/>
              <a:t>EKLEME</a:t>
            </a:r>
            <a:r>
              <a:rPr sz="2400" spc="-80" dirty="0"/>
              <a:t> </a:t>
            </a:r>
            <a:r>
              <a:rPr sz="2400" dirty="0"/>
              <a:t>VE</a:t>
            </a:r>
            <a:r>
              <a:rPr sz="2400" spc="-70" dirty="0"/>
              <a:t> </a:t>
            </a:r>
            <a:r>
              <a:rPr sz="2400" spc="-10" dirty="0"/>
              <a:t>GÜNCELLEME</a:t>
            </a:r>
            <a:r>
              <a:rPr sz="2400" spc="-90" dirty="0"/>
              <a:t> </a:t>
            </a:r>
            <a:r>
              <a:rPr sz="2400" spc="-10" dirty="0"/>
              <a:t>İŞLEMLERİ</a:t>
            </a:r>
            <a:endParaRPr sz="2400"/>
          </a:p>
        </p:txBody>
      </p:sp>
      <p:grpSp>
        <p:nvGrpSpPr>
          <p:cNvPr id="3" name="object 3"/>
          <p:cNvGrpSpPr/>
          <p:nvPr/>
        </p:nvGrpSpPr>
        <p:grpSpPr>
          <a:xfrm>
            <a:off x="2360676" y="748283"/>
            <a:ext cx="9845040" cy="5690870"/>
            <a:chOff x="2360676" y="748283"/>
            <a:chExt cx="9845040" cy="56908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69820" y="757427"/>
              <a:ext cx="8072628" cy="567232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365248" y="752855"/>
              <a:ext cx="8082280" cy="5681980"/>
            </a:xfrm>
            <a:custGeom>
              <a:avLst/>
              <a:gdLst/>
              <a:ahLst/>
              <a:cxnLst/>
              <a:rect l="l" t="t" r="r" b="b"/>
              <a:pathLst>
                <a:path w="8082280" h="5681980">
                  <a:moveTo>
                    <a:pt x="0" y="5681472"/>
                  </a:moveTo>
                  <a:lnTo>
                    <a:pt x="8081772" y="5681472"/>
                  </a:lnTo>
                  <a:lnTo>
                    <a:pt x="8081772" y="0"/>
                  </a:lnTo>
                  <a:lnTo>
                    <a:pt x="0" y="0"/>
                  </a:lnTo>
                  <a:lnTo>
                    <a:pt x="0" y="5681472"/>
                  </a:lnTo>
                  <a:close/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43209" y="4287774"/>
              <a:ext cx="1749552" cy="115976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443209" y="4287774"/>
              <a:ext cx="1750060" cy="1160145"/>
            </a:xfrm>
            <a:custGeom>
              <a:avLst/>
              <a:gdLst/>
              <a:ahLst/>
              <a:cxnLst/>
              <a:rect l="l" t="t" r="r" b="b"/>
              <a:pathLst>
                <a:path w="1750059" h="1160145">
                  <a:moveTo>
                    <a:pt x="0" y="193294"/>
                  </a:moveTo>
                  <a:lnTo>
                    <a:pt x="5102" y="148956"/>
                  </a:lnTo>
                  <a:lnTo>
                    <a:pt x="19637" y="108264"/>
                  </a:lnTo>
                  <a:lnTo>
                    <a:pt x="42447" y="72375"/>
                  </a:lnTo>
                  <a:lnTo>
                    <a:pt x="72375" y="42447"/>
                  </a:lnTo>
                  <a:lnTo>
                    <a:pt x="108264" y="19637"/>
                  </a:lnTo>
                  <a:lnTo>
                    <a:pt x="148956" y="5102"/>
                  </a:lnTo>
                  <a:lnTo>
                    <a:pt x="193294" y="0"/>
                  </a:lnTo>
                  <a:lnTo>
                    <a:pt x="1556258" y="0"/>
                  </a:lnTo>
                  <a:lnTo>
                    <a:pt x="1600595" y="5102"/>
                  </a:lnTo>
                  <a:lnTo>
                    <a:pt x="1641287" y="19637"/>
                  </a:lnTo>
                  <a:lnTo>
                    <a:pt x="1677176" y="42447"/>
                  </a:lnTo>
                  <a:lnTo>
                    <a:pt x="1707104" y="72375"/>
                  </a:lnTo>
                  <a:lnTo>
                    <a:pt x="1729914" y="108264"/>
                  </a:lnTo>
                  <a:lnTo>
                    <a:pt x="1744449" y="148956"/>
                  </a:lnTo>
                  <a:lnTo>
                    <a:pt x="1749552" y="193294"/>
                  </a:lnTo>
                  <a:lnTo>
                    <a:pt x="1749552" y="966469"/>
                  </a:lnTo>
                  <a:lnTo>
                    <a:pt x="1744449" y="1010807"/>
                  </a:lnTo>
                  <a:lnTo>
                    <a:pt x="1729914" y="1051499"/>
                  </a:lnTo>
                  <a:lnTo>
                    <a:pt x="1707104" y="1087388"/>
                  </a:lnTo>
                  <a:lnTo>
                    <a:pt x="1677176" y="1117316"/>
                  </a:lnTo>
                  <a:lnTo>
                    <a:pt x="1641287" y="1140126"/>
                  </a:lnTo>
                  <a:lnTo>
                    <a:pt x="1600595" y="1154661"/>
                  </a:lnTo>
                  <a:lnTo>
                    <a:pt x="1556258" y="1159764"/>
                  </a:lnTo>
                  <a:lnTo>
                    <a:pt x="193294" y="1159764"/>
                  </a:lnTo>
                  <a:lnTo>
                    <a:pt x="148956" y="1154661"/>
                  </a:lnTo>
                  <a:lnTo>
                    <a:pt x="108264" y="1140126"/>
                  </a:lnTo>
                  <a:lnTo>
                    <a:pt x="72375" y="1117316"/>
                  </a:lnTo>
                  <a:lnTo>
                    <a:pt x="42447" y="1087388"/>
                  </a:lnTo>
                  <a:lnTo>
                    <a:pt x="19637" y="1051499"/>
                  </a:lnTo>
                  <a:lnTo>
                    <a:pt x="5102" y="1010807"/>
                  </a:lnTo>
                  <a:lnTo>
                    <a:pt x="0" y="966469"/>
                  </a:lnTo>
                  <a:lnTo>
                    <a:pt x="0" y="193294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-12191" y="1107947"/>
            <a:ext cx="2327275" cy="4745990"/>
            <a:chOff x="-12191" y="1107947"/>
            <a:chExt cx="2327275" cy="4745990"/>
          </a:xfrm>
        </p:grpSpPr>
        <p:sp>
          <p:nvSpPr>
            <p:cNvPr id="9" name="object 9"/>
            <p:cNvSpPr/>
            <p:nvPr/>
          </p:nvSpPr>
          <p:spPr>
            <a:xfrm>
              <a:off x="1898141" y="1347977"/>
              <a:ext cx="403860" cy="4493260"/>
            </a:xfrm>
            <a:custGeom>
              <a:avLst/>
              <a:gdLst/>
              <a:ahLst/>
              <a:cxnLst/>
              <a:rect l="l" t="t" r="r" b="b"/>
              <a:pathLst>
                <a:path w="403860" h="4493260">
                  <a:moveTo>
                    <a:pt x="201930" y="0"/>
                  </a:moveTo>
                  <a:lnTo>
                    <a:pt x="201930" y="1123188"/>
                  </a:lnTo>
                  <a:lnTo>
                    <a:pt x="0" y="1123188"/>
                  </a:lnTo>
                  <a:lnTo>
                    <a:pt x="0" y="3369564"/>
                  </a:lnTo>
                  <a:lnTo>
                    <a:pt x="201930" y="3369564"/>
                  </a:lnTo>
                  <a:lnTo>
                    <a:pt x="201930" y="4492752"/>
                  </a:lnTo>
                  <a:lnTo>
                    <a:pt x="403859" y="2246376"/>
                  </a:lnTo>
                  <a:lnTo>
                    <a:pt x="201930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98141" y="1347977"/>
              <a:ext cx="403860" cy="4493260"/>
            </a:xfrm>
            <a:custGeom>
              <a:avLst/>
              <a:gdLst/>
              <a:ahLst/>
              <a:cxnLst/>
              <a:rect l="l" t="t" r="r" b="b"/>
              <a:pathLst>
                <a:path w="403860" h="4493260">
                  <a:moveTo>
                    <a:pt x="0" y="1123188"/>
                  </a:moveTo>
                  <a:lnTo>
                    <a:pt x="201930" y="1123188"/>
                  </a:lnTo>
                  <a:lnTo>
                    <a:pt x="201930" y="0"/>
                  </a:lnTo>
                  <a:lnTo>
                    <a:pt x="403859" y="2246376"/>
                  </a:lnTo>
                  <a:lnTo>
                    <a:pt x="201930" y="4492752"/>
                  </a:lnTo>
                  <a:lnTo>
                    <a:pt x="201930" y="3369564"/>
                  </a:lnTo>
                  <a:lnTo>
                    <a:pt x="0" y="3369564"/>
                  </a:lnTo>
                  <a:lnTo>
                    <a:pt x="0" y="1123188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2" y="1120901"/>
              <a:ext cx="1976627" cy="132740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62" y="1120901"/>
              <a:ext cx="1976755" cy="1327785"/>
            </a:xfrm>
            <a:custGeom>
              <a:avLst/>
              <a:gdLst/>
              <a:ahLst/>
              <a:cxnLst/>
              <a:rect l="l" t="t" r="r" b="b"/>
              <a:pathLst>
                <a:path w="1976755" h="1327785">
                  <a:moveTo>
                    <a:pt x="0" y="221234"/>
                  </a:moveTo>
                  <a:lnTo>
                    <a:pt x="4494" y="176650"/>
                  </a:lnTo>
                  <a:lnTo>
                    <a:pt x="17385" y="135124"/>
                  </a:lnTo>
                  <a:lnTo>
                    <a:pt x="37783" y="97544"/>
                  </a:lnTo>
                  <a:lnTo>
                    <a:pt x="64798" y="64801"/>
                  </a:lnTo>
                  <a:lnTo>
                    <a:pt x="97540" y="37785"/>
                  </a:lnTo>
                  <a:lnTo>
                    <a:pt x="135120" y="17387"/>
                  </a:lnTo>
                  <a:lnTo>
                    <a:pt x="176647" y="4495"/>
                  </a:lnTo>
                  <a:lnTo>
                    <a:pt x="221234" y="0"/>
                  </a:lnTo>
                  <a:lnTo>
                    <a:pt x="1755394" y="0"/>
                  </a:lnTo>
                  <a:lnTo>
                    <a:pt x="1799977" y="4495"/>
                  </a:lnTo>
                  <a:lnTo>
                    <a:pt x="1841503" y="17387"/>
                  </a:lnTo>
                  <a:lnTo>
                    <a:pt x="1879083" y="37785"/>
                  </a:lnTo>
                  <a:lnTo>
                    <a:pt x="1911826" y="64801"/>
                  </a:lnTo>
                  <a:lnTo>
                    <a:pt x="1938842" y="97544"/>
                  </a:lnTo>
                  <a:lnTo>
                    <a:pt x="1959240" y="135124"/>
                  </a:lnTo>
                  <a:lnTo>
                    <a:pt x="1972132" y="176650"/>
                  </a:lnTo>
                  <a:lnTo>
                    <a:pt x="1976627" y="221234"/>
                  </a:lnTo>
                  <a:lnTo>
                    <a:pt x="1976627" y="1106170"/>
                  </a:lnTo>
                  <a:lnTo>
                    <a:pt x="1972132" y="1150753"/>
                  </a:lnTo>
                  <a:lnTo>
                    <a:pt x="1959240" y="1192279"/>
                  </a:lnTo>
                  <a:lnTo>
                    <a:pt x="1938842" y="1229859"/>
                  </a:lnTo>
                  <a:lnTo>
                    <a:pt x="1911826" y="1262602"/>
                  </a:lnTo>
                  <a:lnTo>
                    <a:pt x="1879083" y="1289618"/>
                  </a:lnTo>
                  <a:lnTo>
                    <a:pt x="1841503" y="1310016"/>
                  </a:lnTo>
                  <a:lnTo>
                    <a:pt x="1799977" y="1322908"/>
                  </a:lnTo>
                  <a:lnTo>
                    <a:pt x="1755394" y="1327403"/>
                  </a:lnTo>
                  <a:lnTo>
                    <a:pt x="221234" y="1327403"/>
                  </a:lnTo>
                  <a:lnTo>
                    <a:pt x="176647" y="1322908"/>
                  </a:lnTo>
                  <a:lnTo>
                    <a:pt x="135120" y="1310016"/>
                  </a:lnTo>
                  <a:lnTo>
                    <a:pt x="97540" y="1289618"/>
                  </a:lnTo>
                  <a:lnTo>
                    <a:pt x="64798" y="1262602"/>
                  </a:lnTo>
                  <a:lnTo>
                    <a:pt x="37783" y="1229859"/>
                  </a:lnTo>
                  <a:lnTo>
                    <a:pt x="17385" y="1192279"/>
                  </a:lnTo>
                  <a:lnTo>
                    <a:pt x="4494" y="1150753"/>
                  </a:lnTo>
                  <a:lnTo>
                    <a:pt x="0" y="1106170"/>
                  </a:lnTo>
                  <a:lnTo>
                    <a:pt x="0" y="221234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01574" y="1313434"/>
            <a:ext cx="157226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TÜM</a:t>
            </a:r>
            <a:r>
              <a:rPr sz="1200" spc="-1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BİLGİ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20" dirty="0">
                <a:solidFill>
                  <a:srgbClr val="FF0000"/>
                </a:solidFill>
                <a:latin typeface="Verdana"/>
                <a:cs typeface="Verdana"/>
              </a:rPr>
              <a:t>GİRİŞ</a:t>
            </a:r>
            <a:endParaRPr sz="12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ALANLARININ</a:t>
            </a:r>
            <a:endParaRPr sz="1200">
              <a:latin typeface="Verdana"/>
              <a:cs typeface="Verdana"/>
            </a:endParaRPr>
          </a:p>
          <a:p>
            <a:pPr marL="12065" marR="5080" indent="635" algn="ctr">
              <a:lnSpc>
                <a:spcPct val="100000"/>
              </a:lnSpc>
            </a:pP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EKSİKSİZ DOLDURULMASININ ARDINDAN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97</a:t>
            </a:fld>
            <a:endParaRPr spc="-25" dirty="0"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0612881" y="4488307"/>
            <a:ext cx="14116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8605" marR="262255" indent="36195" algn="just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«KAYDET» BUTONUNA BASILMASI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GEREKMEKTEDİR.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73152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4000" y="757237"/>
            <a:ext cx="12200890" cy="5803900"/>
            <a:chOff x="-4000" y="757237"/>
            <a:chExt cx="12200890" cy="5803900"/>
          </a:xfrm>
        </p:grpSpPr>
        <p:sp>
          <p:nvSpPr>
            <p:cNvPr id="4" name="object 4"/>
            <p:cNvSpPr/>
            <p:nvPr/>
          </p:nvSpPr>
          <p:spPr>
            <a:xfrm>
              <a:off x="566928" y="6524244"/>
              <a:ext cx="4112895" cy="0"/>
            </a:xfrm>
            <a:custGeom>
              <a:avLst/>
              <a:gdLst/>
              <a:ahLst/>
              <a:cxnLst/>
              <a:rect l="l" t="t" r="r" b="b"/>
              <a:pathLst>
                <a:path w="4112895">
                  <a:moveTo>
                    <a:pt x="0" y="0"/>
                  </a:moveTo>
                  <a:lnTo>
                    <a:pt x="4112514" y="0"/>
                  </a:lnTo>
                </a:path>
              </a:pathLst>
            </a:custGeom>
            <a:ln w="9143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66572"/>
              <a:ext cx="12192000" cy="578510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62" y="762000"/>
              <a:ext cx="12191365" cy="5794375"/>
            </a:xfrm>
            <a:custGeom>
              <a:avLst/>
              <a:gdLst/>
              <a:ahLst/>
              <a:cxnLst/>
              <a:rect l="l" t="t" r="r" b="b"/>
              <a:pathLst>
                <a:path w="12191365" h="5794375">
                  <a:moveTo>
                    <a:pt x="0" y="5794248"/>
                  </a:moveTo>
                  <a:lnTo>
                    <a:pt x="12191238" y="5794248"/>
                  </a:lnTo>
                </a:path>
                <a:path w="12191365" h="5794375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6725" y="5787390"/>
              <a:ext cx="2382012" cy="64312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236725" y="5787390"/>
              <a:ext cx="2382520" cy="643255"/>
            </a:xfrm>
            <a:custGeom>
              <a:avLst/>
              <a:gdLst/>
              <a:ahLst/>
              <a:cxnLst/>
              <a:rect l="l" t="t" r="r" b="b"/>
              <a:pathLst>
                <a:path w="2382520" h="643254">
                  <a:moveTo>
                    <a:pt x="0" y="107188"/>
                  </a:moveTo>
                  <a:lnTo>
                    <a:pt x="8425" y="65467"/>
                  </a:lnTo>
                  <a:lnTo>
                    <a:pt x="31400" y="31395"/>
                  </a:lnTo>
                  <a:lnTo>
                    <a:pt x="65472" y="8423"/>
                  </a:lnTo>
                  <a:lnTo>
                    <a:pt x="107187" y="0"/>
                  </a:lnTo>
                  <a:lnTo>
                    <a:pt x="2274824" y="0"/>
                  </a:lnTo>
                  <a:lnTo>
                    <a:pt x="2316539" y="8423"/>
                  </a:lnTo>
                  <a:lnTo>
                    <a:pt x="2350611" y="31395"/>
                  </a:lnTo>
                  <a:lnTo>
                    <a:pt x="2373586" y="65467"/>
                  </a:lnTo>
                  <a:lnTo>
                    <a:pt x="2382012" y="107188"/>
                  </a:lnTo>
                  <a:lnTo>
                    <a:pt x="2382012" y="535940"/>
                  </a:lnTo>
                  <a:lnTo>
                    <a:pt x="2373586" y="577660"/>
                  </a:lnTo>
                  <a:lnTo>
                    <a:pt x="2350611" y="611732"/>
                  </a:lnTo>
                  <a:lnTo>
                    <a:pt x="2316539" y="634704"/>
                  </a:lnTo>
                  <a:lnTo>
                    <a:pt x="2274824" y="643128"/>
                  </a:lnTo>
                  <a:lnTo>
                    <a:pt x="107187" y="643128"/>
                  </a:lnTo>
                  <a:lnTo>
                    <a:pt x="65472" y="634704"/>
                  </a:lnTo>
                  <a:lnTo>
                    <a:pt x="31400" y="611732"/>
                  </a:lnTo>
                  <a:lnTo>
                    <a:pt x="8425" y="577660"/>
                  </a:lnTo>
                  <a:lnTo>
                    <a:pt x="0" y="535940"/>
                  </a:lnTo>
                  <a:lnTo>
                    <a:pt x="0" y="107188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975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HİZMET</a:t>
            </a:r>
            <a:r>
              <a:rPr sz="2400" spc="-90" dirty="0"/>
              <a:t> </a:t>
            </a:r>
            <a:r>
              <a:rPr sz="2400" dirty="0"/>
              <a:t>CETVELİ</a:t>
            </a:r>
            <a:r>
              <a:rPr sz="2400" spc="-70" dirty="0"/>
              <a:t> </a:t>
            </a:r>
            <a:r>
              <a:rPr sz="2400" dirty="0"/>
              <a:t>KAYIT</a:t>
            </a:r>
            <a:r>
              <a:rPr sz="2400" spc="-80" dirty="0"/>
              <a:t> </a:t>
            </a:r>
            <a:r>
              <a:rPr sz="2400" dirty="0"/>
              <a:t>EKLEME</a:t>
            </a:r>
            <a:r>
              <a:rPr sz="2400" spc="-80" dirty="0"/>
              <a:t> </a:t>
            </a:r>
            <a:r>
              <a:rPr sz="2400" dirty="0"/>
              <a:t>VE</a:t>
            </a:r>
            <a:r>
              <a:rPr sz="2400" spc="-70" dirty="0"/>
              <a:t> </a:t>
            </a:r>
            <a:r>
              <a:rPr sz="2400" spc="-10" dirty="0"/>
              <a:t>GÜNCELLEME</a:t>
            </a:r>
            <a:r>
              <a:rPr sz="2400" spc="-90" dirty="0"/>
              <a:t> </a:t>
            </a:r>
            <a:r>
              <a:rPr sz="2400" spc="-10" dirty="0"/>
              <a:t>İŞLEMLERİ</a:t>
            </a:r>
            <a:endParaRPr sz="2400"/>
          </a:p>
        </p:txBody>
      </p:sp>
      <p:sp>
        <p:nvSpPr>
          <p:cNvPr id="10" name="object 10"/>
          <p:cNvSpPr txBox="1"/>
          <p:nvPr/>
        </p:nvSpPr>
        <p:spPr>
          <a:xfrm>
            <a:off x="1428369" y="5912307"/>
            <a:ext cx="19964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" marR="5080" indent="-1841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OLUŞAN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SATIR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BURADAN GÖRÜNTÜLENMEKTEDİR.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691383" y="5474208"/>
            <a:ext cx="1000125" cy="203200"/>
            <a:chOff x="2691383" y="5474208"/>
            <a:chExt cx="1000125" cy="203200"/>
          </a:xfrm>
        </p:grpSpPr>
        <p:sp>
          <p:nvSpPr>
            <p:cNvPr id="12" name="object 12"/>
            <p:cNvSpPr/>
            <p:nvPr/>
          </p:nvSpPr>
          <p:spPr>
            <a:xfrm>
              <a:off x="2704337" y="5487162"/>
              <a:ext cx="974090" cy="177165"/>
            </a:xfrm>
            <a:custGeom>
              <a:avLst/>
              <a:gdLst/>
              <a:ahLst/>
              <a:cxnLst/>
              <a:rect l="l" t="t" r="r" b="b"/>
              <a:pathLst>
                <a:path w="974089" h="177164">
                  <a:moveTo>
                    <a:pt x="885444" y="0"/>
                  </a:moveTo>
                  <a:lnTo>
                    <a:pt x="885444" y="44196"/>
                  </a:lnTo>
                  <a:lnTo>
                    <a:pt x="0" y="44196"/>
                  </a:lnTo>
                  <a:lnTo>
                    <a:pt x="0" y="132587"/>
                  </a:lnTo>
                  <a:lnTo>
                    <a:pt x="885444" y="132587"/>
                  </a:lnTo>
                  <a:lnTo>
                    <a:pt x="885444" y="176784"/>
                  </a:lnTo>
                  <a:lnTo>
                    <a:pt x="973836" y="88391"/>
                  </a:lnTo>
                  <a:lnTo>
                    <a:pt x="885444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704337" y="5487162"/>
              <a:ext cx="974090" cy="177165"/>
            </a:xfrm>
            <a:custGeom>
              <a:avLst/>
              <a:gdLst/>
              <a:ahLst/>
              <a:cxnLst/>
              <a:rect l="l" t="t" r="r" b="b"/>
              <a:pathLst>
                <a:path w="974089" h="177164">
                  <a:moveTo>
                    <a:pt x="0" y="44196"/>
                  </a:moveTo>
                  <a:lnTo>
                    <a:pt x="885444" y="44196"/>
                  </a:lnTo>
                  <a:lnTo>
                    <a:pt x="885444" y="0"/>
                  </a:lnTo>
                  <a:lnTo>
                    <a:pt x="973836" y="88391"/>
                  </a:lnTo>
                  <a:lnTo>
                    <a:pt x="885444" y="176784"/>
                  </a:lnTo>
                  <a:lnTo>
                    <a:pt x="885444" y="132587"/>
                  </a:lnTo>
                  <a:lnTo>
                    <a:pt x="0" y="132587"/>
                  </a:lnTo>
                  <a:lnTo>
                    <a:pt x="0" y="44196"/>
                  </a:lnTo>
                  <a:close/>
                </a:path>
              </a:pathLst>
            </a:custGeom>
            <a:ln w="2590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679441" y="5787390"/>
            <a:ext cx="7381240" cy="765175"/>
          </a:xfrm>
          <a:prstGeom prst="rect">
            <a:avLst/>
          </a:prstGeom>
          <a:solidFill>
            <a:srgbClr val="89C7DE"/>
          </a:solidFill>
          <a:ln w="25907">
            <a:solidFill>
              <a:srgbClr val="6392A2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985" algn="ctr">
              <a:lnSpc>
                <a:spcPts val="1930"/>
              </a:lnSpc>
            </a:pPr>
            <a:r>
              <a:rPr sz="1800" b="1" dirty="0">
                <a:latin typeface="Verdana"/>
                <a:cs typeface="Verdana"/>
              </a:rPr>
              <a:t>Açıktan</a:t>
            </a:r>
            <a:r>
              <a:rPr sz="1800" b="1" spc="-35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atanma</a:t>
            </a:r>
            <a:r>
              <a:rPr sz="1800" b="1" spc="-55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hizmet</a:t>
            </a:r>
            <a:r>
              <a:rPr sz="1800" b="1" spc="-55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sebep</a:t>
            </a:r>
            <a:r>
              <a:rPr sz="1800" b="1" spc="-55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kodu</a:t>
            </a:r>
            <a:r>
              <a:rPr sz="1800" b="1" spc="-50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ile</a:t>
            </a:r>
            <a:r>
              <a:rPr sz="1800" b="1" spc="-55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zorunlu</a:t>
            </a:r>
            <a:r>
              <a:rPr sz="1800" b="1" spc="-60" dirty="0">
                <a:latin typeface="Verdana"/>
                <a:cs typeface="Verdana"/>
              </a:rPr>
              <a:t> </a:t>
            </a:r>
            <a:r>
              <a:rPr sz="1800" b="1" spc="-10" dirty="0">
                <a:latin typeface="Verdana"/>
                <a:cs typeface="Verdana"/>
              </a:rPr>
              <a:t>olarak</a:t>
            </a:r>
            <a:endParaRPr sz="1800">
              <a:latin typeface="Verdana"/>
              <a:cs typeface="Verdana"/>
            </a:endParaRPr>
          </a:p>
          <a:p>
            <a:pPr marL="10795" algn="ctr">
              <a:lnSpc>
                <a:spcPct val="100000"/>
              </a:lnSpc>
            </a:pPr>
            <a:r>
              <a:rPr sz="1800" b="1" dirty="0">
                <a:latin typeface="Verdana"/>
                <a:cs typeface="Verdana"/>
              </a:rPr>
              <a:t>Başlama</a:t>
            </a:r>
            <a:r>
              <a:rPr sz="1800" b="1" spc="-40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tarihi</a:t>
            </a:r>
            <a:r>
              <a:rPr sz="1800" b="1" spc="-35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girilmesi</a:t>
            </a:r>
            <a:r>
              <a:rPr sz="1800" b="1" spc="-50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gereken</a:t>
            </a:r>
            <a:r>
              <a:rPr sz="1800" b="1" spc="-30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bu</a:t>
            </a:r>
            <a:r>
              <a:rPr sz="1800" b="1" spc="-35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satıra</a:t>
            </a:r>
            <a:r>
              <a:rPr sz="1800" b="1" spc="-30" dirty="0">
                <a:latin typeface="Verdana"/>
                <a:cs typeface="Verdana"/>
              </a:rPr>
              <a:t> </a:t>
            </a:r>
            <a:r>
              <a:rPr sz="1800" b="1" dirty="0">
                <a:latin typeface="Verdana"/>
                <a:cs typeface="Verdana"/>
              </a:rPr>
              <a:t>ayrıca</a:t>
            </a:r>
            <a:r>
              <a:rPr sz="1800" b="1" spc="-40" dirty="0">
                <a:latin typeface="Verdana"/>
                <a:cs typeface="Verdana"/>
              </a:rPr>
              <a:t> </a:t>
            </a:r>
            <a:r>
              <a:rPr sz="1800" b="1" spc="-10" dirty="0">
                <a:latin typeface="Verdana"/>
                <a:cs typeface="Verdana"/>
              </a:rPr>
              <a:t>bitiş</a:t>
            </a:r>
            <a:endParaRPr sz="1800">
              <a:latin typeface="Verdana"/>
              <a:cs typeface="Verdana"/>
            </a:endParaRPr>
          </a:p>
          <a:p>
            <a:pPr marL="1905" algn="ctr">
              <a:lnSpc>
                <a:spcPts val="1935"/>
              </a:lnSpc>
            </a:pPr>
            <a:r>
              <a:rPr sz="1800" b="1" dirty="0">
                <a:latin typeface="Verdana"/>
                <a:cs typeface="Verdana"/>
              </a:rPr>
              <a:t>tarihi</a:t>
            </a:r>
            <a:r>
              <a:rPr sz="1800" b="1" spc="-30" dirty="0">
                <a:latin typeface="Verdana"/>
                <a:cs typeface="Verdana"/>
              </a:rPr>
              <a:t> </a:t>
            </a:r>
            <a:r>
              <a:rPr sz="1800" b="1" spc="-10" dirty="0">
                <a:latin typeface="Verdana"/>
                <a:cs typeface="Verdana"/>
              </a:rPr>
              <a:t>girilemez!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98</a:t>
            </a:fld>
            <a:endParaRPr spc="-25" dirty="0"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000" y="737425"/>
            <a:ext cx="12200890" cy="5791835"/>
            <a:chOff x="-4000" y="737425"/>
            <a:chExt cx="12200890" cy="57918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46759"/>
              <a:ext cx="12192000" cy="574548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2" y="742187"/>
              <a:ext cx="12191365" cy="5755005"/>
            </a:xfrm>
            <a:custGeom>
              <a:avLst/>
              <a:gdLst/>
              <a:ahLst/>
              <a:cxnLst/>
              <a:rect l="l" t="t" r="r" b="b"/>
              <a:pathLst>
                <a:path w="12191365" h="5755005">
                  <a:moveTo>
                    <a:pt x="0" y="5754624"/>
                  </a:moveTo>
                  <a:lnTo>
                    <a:pt x="12191238" y="5754624"/>
                  </a:lnTo>
                </a:path>
                <a:path w="12191365" h="5755005">
                  <a:moveTo>
                    <a:pt x="12191238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46C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147554" y="4146930"/>
              <a:ext cx="816610" cy="859790"/>
            </a:xfrm>
            <a:custGeom>
              <a:avLst/>
              <a:gdLst/>
              <a:ahLst/>
              <a:cxnLst/>
              <a:rect l="l" t="t" r="r" b="b"/>
              <a:pathLst>
                <a:path w="816609" h="859789">
                  <a:moveTo>
                    <a:pt x="754761" y="0"/>
                  </a:moveTo>
                  <a:lnTo>
                    <a:pt x="30734" y="768985"/>
                  </a:lnTo>
                  <a:lnTo>
                    <a:pt x="0" y="740029"/>
                  </a:lnTo>
                  <a:lnTo>
                    <a:pt x="3682" y="859409"/>
                  </a:lnTo>
                  <a:lnTo>
                    <a:pt x="122936" y="855853"/>
                  </a:lnTo>
                  <a:lnTo>
                    <a:pt x="92201" y="826897"/>
                  </a:lnTo>
                  <a:lnTo>
                    <a:pt x="816228" y="57912"/>
                  </a:lnTo>
                  <a:lnTo>
                    <a:pt x="754761" y="0"/>
                  </a:lnTo>
                  <a:close/>
                </a:path>
              </a:pathLst>
            </a:custGeom>
            <a:solidFill>
              <a:srgbClr val="89C7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147554" y="4146930"/>
              <a:ext cx="816610" cy="859790"/>
            </a:xfrm>
            <a:custGeom>
              <a:avLst/>
              <a:gdLst/>
              <a:ahLst/>
              <a:cxnLst/>
              <a:rect l="l" t="t" r="r" b="b"/>
              <a:pathLst>
                <a:path w="816609" h="859789">
                  <a:moveTo>
                    <a:pt x="754761" y="0"/>
                  </a:moveTo>
                  <a:lnTo>
                    <a:pt x="30734" y="768985"/>
                  </a:lnTo>
                  <a:lnTo>
                    <a:pt x="0" y="740029"/>
                  </a:lnTo>
                  <a:lnTo>
                    <a:pt x="3682" y="859409"/>
                  </a:lnTo>
                  <a:lnTo>
                    <a:pt x="122936" y="855853"/>
                  </a:lnTo>
                  <a:lnTo>
                    <a:pt x="92201" y="826897"/>
                  </a:lnTo>
                  <a:lnTo>
                    <a:pt x="816228" y="57912"/>
                  </a:lnTo>
                  <a:lnTo>
                    <a:pt x="754761" y="0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29578" y="3344417"/>
              <a:ext cx="5554980" cy="6477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529578" y="3344417"/>
              <a:ext cx="5554980" cy="647700"/>
            </a:xfrm>
            <a:custGeom>
              <a:avLst/>
              <a:gdLst/>
              <a:ahLst/>
              <a:cxnLst/>
              <a:rect l="l" t="t" r="r" b="b"/>
              <a:pathLst>
                <a:path w="5554980" h="647700">
                  <a:moveTo>
                    <a:pt x="0" y="107950"/>
                  </a:moveTo>
                  <a:lnTo>
                    <a:pt x="8491" y="65954"/>
                  </a:lnTo>
                  <a:lnTo>
                    <a:pt x="31638" y="31638"/>
                  </a:lnTo>
                  <a:lnTo>
                    <a:pt x="65954" y="8491"/>
                  </a:lnTo>
                  <a:lnTo>
                    <a:pt x="107950" y="0"/>
                  </a:lnTo>
                  <a:lnTo>
                    <a:pt x="5447030" y="0"/>
                  </a:lnTo>
                  <a:lnTo>
                    <a:pt x="5489025" y="8491"/>
                  </a:lnTo>
                  <a:lnTo>
                    <a:pt x="5523341" y="31638"/>
                  </a:lnTo>
                  <a:lnTo>
                    <a:pt x="5546488" y="65954"/>
                  </a:lnTo>
                  <a:lnTo>
                    <a:pt x="5554980" y="107950"/>
                  </a:lnTo>
                  <a:lnTo>
                    <a:pt x="5554980" y="539750"/>
                  </a:lnTo>
                  <a:lnTo>
                    <a:pt x="5546488" y="581745"/>
                  </a:lnTo>
                  <a:lnTo>
                    <a:pt x="5523341" y="616061"/>
                  </a:lnTo>
                  <a:lnTo>
                    <a:pt x="5489025" y="639208"/>
                  </a:lnTo>
                  <a:lnTo>
                    <a:pt x="5447030" y="647700"/>
                  </a:lnTo>
                  <a:lnTo>
                    <a:pt x="107950" y="647700"/>
                  </a:lnTo>
                  <a:lnTo>
                    <a:pt x="65954" y="639208"/>
                  </a:lnTo>
                  <a:lnTo>
                    <a:pt x="31638" y="616061"/>
                  </a:lnTo>
                  <a:lnTo>
                    <a:pt x="8491" y="581745"/>
                  </a:lnTo>
                  <a:lnTo>
                    <a:pt x="0" y="539750"/>
                  </a:lnTo>
                  <a:lnTo>
                    <a:pt x="0" y="107950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975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/>
              <a:t>HİZMET</a:t>
            </a:r>
            <a:r>
              <a:rPr sz="2400" spc="-90" dirty="0"/>
              <a:t> </a:t>
            </a:r>
            <a:r>
              <a:rPr sz="2400" dirty="0"/>
              <a:t>CETVELİ</a:t>
            </a:r>
            <a:r>
              <a:rPr sz="2400" spc="-70" dirty="0"/>
              <a:t> </a:t>
            </a:r>
            <a:r>
              <a:rPr sz="2400" dirty="0"/>
              <a:t>KAYIT</a:t>
            </a:r>
            <a:r>
              <a:rPr sz="2400" spc="-80" dirty="0"/>
              <a:t> </a:t>
            </a:r>
            <a:r>
              <a:rPr sz="2400" dirty="0"/>
              <a:t>EKLEME</a:t>
            </a:r>
            <a:r>
              <a:rPr sz="2400" spc="-80" dirty="0"/>
              <a:t> </a:t>
            </a:r>
            <a:r>
              <a:rPr sz="2400" dirty="0"/>
              <a:t>VE</a:t>
            </a:r>
            <a:r>
              <a:rPr sz="2400" spc="-70" dirty="0"/>
              <a:t> </a:t>
            </a:r>
            <a:r>
              <a:rPr sz="2400" spc="-10" dirty="0"/>
              <a:t>GÜNCELLEME</a:t>
            </a:r>
            <a:r>
              <a:rPr sz="2400" spc="-90" dirty="0"/>
              <a:t> </a:t>
            </a:r>
            <a:r>
              <a:rPr sz="2400" spc="-10" dirty="0"/>
              <a:t>İŞLEMLERİ</a:t>
            </a:r>
            <a:endParaRPr sz="2400"/>
          </a:p>
        </p:txBody>
      </p:sp>
      <p:sp>
        <p:nvSpPr>
          <p:cNvPr id="10" name="object 10"/>
          <p:cNvSpPr txBox="1"/>
          <p:nvPr/>
        </p:nvSpPr>
        <p:spPr>
          <a:xfrm>
            <a:off x="6797167" y="3379723"/>
            <a:ext cx="501904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360" marR="63500" indent="-14351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DAHA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ÖNCE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GİRİLMİŞ</a:t>
            </a:r>
            <a:r>
              <a:rPr sz="1200" spc="-6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OLAN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BİR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KAYIT</a:t>
            </a:r>
            <a:r>
              <a:rPr sz="12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ÜZERİNDE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DEĞİŞİKLİK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YAPILMAK</a:t>
            </a:r>
            <a:r>
              <a:rPr sz="12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İSTENİRSE</a:t>
            </a:r>
            <a:r>
              <a:rPr sz="1200" spc="-3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SATIRIN</a:t>
            </a:r>
            <a:r>
              <a:rPr sz="1200" spc="-5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SAĞINDA</a:t>
            </a:r>
            <a:r>
              <a:rPr sz="1200" spc="-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BULUNAN</a:t>
            </a:r>
            <a:r>
              <a:rPr sz="1200" spc="33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…</a:t>
            </a:r>
            <a:r>
              <a:rPr sz="12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alanı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tıklanarak</a:t>
            </a:r>
            <a:r>
              <a:rPr sz="1200" spc="-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«GÜNCELLE»BUTONUNA</a:t>
            </a:r>
            <a:r>
              <a:rPr sz="1200" spc="-5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FF0000"/>
                </a:solidFill>
                <a:latin typeface="Verdana"/>
                <a:cs typeface="Verdana"/>
              </a:rPr>
              <a:t>BASILMASI</a:t>
            </a:r>
            <a:r>
              <a:rPr sz="1200" spc="-2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Verdana"/>
                <a:cs typeface="Verdana"/>
              </a:rPr>
              <a:t>GEREKMEKTEDİR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166615" y="5507228"/>
            <a:ext cx="3423920" cy="819150"/>
            <a:chOff x="4166615" y="5507228"/>
            <a:chExt cx="3423920" cy="819150"/>
          </a:xfrm>
        </p:grpSpPr>
        <p:sp>
          <p:nvSpPr>
            <p:cNvPr id="12" name="object 12"/>
            <p:cNvSpPr/>
            <p:nvPr/>
          </p:nvSpPr>
          <p:spPr>
            <a:xfrm>
              <a:off x="5986271" y="5507228"/>
              <a:ext cx="1604645" cy="418465"/>
            </a:xfrm>
            <a:custGeom>
              <a:avLst/>
              <a:gdLst/>
              <a:ahLst/>
              <a:cxnLst/>
              <a:rect l="l" t="t" r="r" b="b"/>
              <a:pathLst>
                <a:path w="1604645" h="418464">
                  <a:moveTo>
                    <a:pt x="1528657" y="30845"/>
                  </a:moveTo>
                  <a:lnTo>
                    <a:pt x="0" y="405917"/>
                  </a:lnTo>
                  <a:lnTo>
                    <a:pt x="3048" y="418249"/>
                  </a:lnTo>
                  <a:lnTo>
                    <a:pt x="1531685" y="43169"/>
                  </a:lnTo>
                  <a:lnTo>
                    <a:pt x="1528657" y="30845"/>
                  </a:lnTo>
                  <a:close/>
                </a:path>
                <a:path w="1604645" h="418464">
                  <a:moveTo>
                    <a:pt x="1593520" y="27813"/>
                  </a:moveTo>
                  <a:lnTo>
                    <a:pt x="1541018" y="27813"/>
                  </a:lnTo>
                  <a:lnTo>
                    <a:pt x="1544066" y="40132"/>
                  </a:lnTo>
                  <a:lnTo>
                    <a:pt x="1531685" y="43169"/>
                  </a:lnTo>
                  <a:lnTo>
                    <a:pt x="1539239" y="73914"/>
                  </a:lnTo>
                  <a:lnTo>
                    <a:pt x="1593520" y="27813"/>
                  </a:lnTo>
                  <a:close/>
                </a:path>
                <a:path w="1604645" h="418464">
                  <a:moveTo>
                    <a:pt x="1541018" y="27813"/>
                  </a:moveTo>
                  <a:lnTo>
                    <a:pt x="1528657" y="30845"/>
                  </a:lnTo>
                  <a:lnTo>
                    <a:pt x="1531685" y="43169"/>
                  </a:lnTo>
                  <a:lnTo>
                    <a:pt x="1544066" y="40132"/>
                  </a:lnTo>
                  <a:lnTo>
                    <a:pt x="1541018" y="27813"/>
                  </a:lnTo>
                  <a:close/>
                </a:path>
                <a:path w="1604645" h="418464">
                  <a:moveTo>
                    <a:pt x="1521078" y="0"/>
                  </a:moveTo>
                  <a:lnTo>
                    <a:pt x="1528657" y="30845"/>
                  </a:lnTo>
                  <a:lnTo>
                    <a:pt x="1541018" y="27813"/>
                  </a:lnTo>
                  <a:lnTo>
                    <a:pt x="1593520" y="27813"/>
                  </a:lnTo>
                  <a:lnTo>
                    <a:pt x="1604136" y="18796"/>
                  </a:lnTo>
                  <a:lnTo>
                    <a:pt x="152107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79569" y="5919978"/>
              <a:ext cx="2763011" cy="39319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179569" y="5919978"/>
              <a:ext cx="2763520" cy="393700"/>
            </a:xfrm>
            <a:custGeom>
              <a:avLst/>
              <a:gdLst/>
              <a:ahLst/>
              <a:cxnLst/>
              <a:rect l="l" t="t" r="r" b="b"/>
              <a:pathLst>
                <a:path w="2763520" h="393700">
                  <a:moveTo>
                    <a:pt x="0" y="196596"/>
                  </a:moveTo>
                  <a:lnTo>
                    <a:pt x="19331" y="163635"/>
                  </a:lnTo>
                  <a:lnTo>
                    <a:pt x="52727" y="142616"/>
                  </a:lnTo>
                  <a:lnTo>
                    <a:pt x="101441" y="122515"/>
                  </a:lnTo>
                  <a:lnTo>
                    <a:pt x="164540" y="103465"/>
                  </a:lnTo>
                  <a:lnTo>
                    <a:pt x="241092" y="85599"/>
                  </a:lnTo>
                  <a:lnTo>
                    <a:pt x="284121" y="77152"/>
                  </a:lnTo>
                  <a:lnTo>
                    <a:pt x="330163" y="69051"/>
                  </a:lnTo>
                  <a:lnTo>
                    <a:pt x="379102" y="61311"/>
                  </a:lnTo>
                  <a:lnTo>
                    <a:pt x="430821" y="53951"/>
                  </a:lnTo>
                  <a:lnTo>
                    <a:pt x="485204" y="46987"/>
                  </a:lnTo>
                  <a:lnTo>
                    <a:pt x="542134" y="40434"/>
                  </a:lnTo>
                  <a:lnTo>
                    <a:pt x="601494" y="34311"/>
                  </a:lnTo>
                  <a:lnTo>
                    <a:pt x="663167" y="28633"/>
                  </a:lnTo>
                  <a:lnTo>
                    <a:pt x="727038" y="23416"/>
                  </a:lnTo>
                  <a:lnTo>
                    <a:pt x="792989" y="18679"/>
                  </a:lnTo>
                  <a:lnTo>
                    <a:pt x="860904" y="14436"/>
                  </a:lnTo>
                  <a:lnTo>
                    <a:pt x="930667" y="10706"/>
                  </a:lnTo>
                  <a:lnTo>
                    <a:pt x="1002160" y="7504"/>
                  </a:lnTo>
                  <a:lnTo>
                    <a:pt x="1075267" y="4846"/>
                  </a:lnTo>
                  <a:lnTo>
                    <a:pt x="1149872" y="2751"/>
                  </a:lnTo>
                  <a:lnTo>
                    <a:pt x="1225858" y="1233"/>
                  </a:lnTo>
                  <a:lnTo>
                    <a:pt x="1303108" y="311"/>
                  </a:lnTo>
                  <a:lnTo>
                    <a:pt x="1381505" y="0"/>
                  </a:lnTo>
                  <a:lnTo>
                    <a:pt x="1459903" y="311"/>
                  </a:lnTo>
                  <a:lnTo>
                    <a:pt x="1537153" y="1233"/>
                  </a:lnTo>
                  <a:lnTo>
                    <a:pt x="1613139" y="2751"/>
                  </a:lnTo>
                  <a:lnTo>
                    <a:pt x="1687744" y="4846"/>
                  </a:lnTo>
                  <a:lnTo>
                    <a:pt x="1760851" y="7504"/>
                  </a:lnTo>
                  <a:lnTo>
                    <a:pt x="1832344" y="10706"/>
                  </a:lnTo>
                  <a:lnTo>
                    <a:pt x="1902107" y="14436"/>
                  </a:lnTo>
                  <a:lnTo>
                    <a:pt x="1970022" y="18679"/>
                  </a:lnTo>
                  <a:lnTo>
                    <a:pt x="2035973" y="23416"/>
                  </a:lnTo>
                  <a:lnTo>
                    <a:pt x="2099844" y="28633"/>
                  </a:lnTo>
                  <a:lnTo>
                    <a:pt x="2161517" y="34311"/>
                  </a:lnTo>
                  <a:lnTo>
                    <a:pt x="2220877" y="40434"/>
                  </a:lnTo>
                  <a:lnTo>
                    <a:pt x="2277807" y="46987"/>
                  </a:lnTo>
                  <a:lnTo>
                    <a:pt x="2332190" y="53951"/>
                  </a:lnTo>
                  <a:lnTo>
                    <a:pt x="2383909" y="61311"/>
                  </a:lnTo>
                  <a:lnTo>
                    <a:pt x="2432848" y="69051"/>
                  </a:lnTo>
                  <a:lnTo>
                    <a:pt x="2478890" y="77152"/>
                  </a:lnTo>
                  <a:lnTo>
                    <a:pt x="2521919" y="85599"/>
                  </a:lnTo>
                  <a:lnTo>
                    <a:pt x="2561818" y="94376"/>
                  </a:lnTo>
                  <a:lnTo>
                    <a:pt x="2631760" y="112850"/>
                  </a:lnTo>
                  <a:lnTo>
                    <a:pt x="2687784" y="132442"/>
                  </a:lnTo>
                  <a:lnTo>
                    <a:pt x="2728955" y="153019"/>
                  </a:lnTo>
                  <a:lnTo>
                    <a:pt x="2760825" y="185440"/>
                  </a:lnTo>
                  <a:lnTo>
                    <a:pt x="2763011" y="196596"/>
                  </a:lnTo>
                  <a:lnTo>
                    <a:pt x="2760825" y="207751"/>
                  </a:lnTo>
                  <a:lnTo>
                    <a:pt x="2728955" y="240172"/>
                  </a:lnTo>
                  <a:lnTo>
                    <a:pt x="2687784" y="260749"/>
                  </a:lnTo>
                  <a:lnTo>
                    <a:pt x="2631760" y="280341"/>
                  </a:lnTo>
                  <a:lnTo>
                    <a:pt x="2561818" y="298815"/>
                  </a:lnTo>
                  <a:lnTo>
                    <a:pt x="2521919" y="307592"/>
                  </a:lnTo>
                  <a:lnTo>
                    <a:pt x="2478890" y="316039"/>
                  </a:lnTo>
                  <a:lnTo>
                    <a:pt x="2432848" y="324140"/>
                  </a:lnTo>
                  <a:lnTo>
                    <a:pt x="2383909" y="331880"/>
                  </a:lnTo>
                  <a:lnTo>
                    <a:pt x="2332190" y="339240"/>
                  </a:lnTo>
                  <a:lnTo>
                    <a:pt x="2277807" y="346204"/>
                  </a:lnTo>
                  <a:lnTo>
                    <a:pt x="2220877" y="352757"/>
                  </a:lnTo>
                  <a:lnTo>
                    <a:pt x="2161517" y="358880"/>
                  </a:lnTo>
                  <a:lnTo>
                    <a:pt x="2099844" y="364558"/>
                  </a:lnTo>
                  <a:lnTo>
                    <a:pt x="2035973" y="369775"/>
                  </a:lnTo>
                  <a:lnTo>
                    <a:pt x="1970022" y="374512"/>
                  </a:lnTo>
                  <a:lnTo>
                    <a:pt x="1902107" y="378755"/>
                  </a:lnTo>
                  <a:lnTo>
                    <a:pt x="1832344" y="382485"/>
                  </a:lnTo>
                  <a:lnTo>
                    <a:pt x="1760851" y="385687"/>
                  </a:lnTo>
                  <a:lnTo>
                    <a:pt x="1687744" y="388345"/>
                  </a:lnTo>
                  <a:lnTo>
                    <a:pt x="1613139" y="390440"/>
                  </a:lnTo>
                  <a:lnTo>
                    <a:pt x="1537153" y="391958"/>
                  </a:lnTo>
                  <a:lnTo>
                    <a:pt x="1459903" y="392880"/>
                  </a:lnTo>
                  <a:lnTo>
                    <a:pt x="1381505" y="393192"/>
                  </a:lnTo>
                  <a:lnTo>
                    <a:pt x="1303108" y="392880"/>
                  </a:lnTo>
                  <a:lnTo>
                    <a:pt x="1225858" y="391958"/>
                  </a:lnTo>
                  <a:lnTo>
                    <a:pt x="1149872" y="390440"/>
                  </a:lnTo>
                  <a:lnTo>
                    <a:pt x="1075267" y="388345"/>
                  </a:lnTo>
                  <a:lnTo>
                    <a:pt x="1002160" y="385687"/>
                  </a:lnTo>
                  <a:lnTo>
                    <a:pt x="930667" y="382485"/>
                  </a:lnTo>
                  <a:lnTo>
                    <a:pt x="860904" y="378755"/>
                  </a:lnTo>
                  <a:lnTo>
                    <a:pt x="792989" y="374512"/>
                  </a:lnTo>
                  <a:lnTo>
                    <a:pt x="727038" y="369775"/>
                  </a:lnTo>
                  <a:lnTo>
                    <a:pt x="663167" y="364558"/>
                  </a:lnTo>
                  <a:lnTo>
                    <a:pt x="601494" y="358880"/>
                  </a:lnTo>
                  <a:lnTo>
                    <a:pt x="542134" y="352757"/>
                  </a:lnTo>
                  <a:lnTo>
                    <a:pt x="485204" y="346204"/>
                  </a:lnTo>
                  <a:lnTo>
                    <a:pt x="430821" y="339240"/>
                  </a:lnTo>
                  <a:lnTo>
                    <a:pt x="379102" y="331880"/>
                  </a:lnTo>
                  <a:lnTo>
                    <a:pt x="330163" y="324140"/>
                  </a:lnTo>
                  <a:lnTo>
                    <a:pt x="284121" y="316039"/>
                  </a:lnTo>
                  <a:lnTo>
                    <a:pt x="241092" y="307592"/>
                  </a:lnTo>
                  <a:lnTo>
                    <a:pt x="201193" y="298815"/>
                  </a:lnTo>
                  <a:lnTo>
                    <a:pt x="131251" y="280341"/>
                  </a:lnTo>
                  <a:lnTo>
                    <a:pt x="75227" y="260749"/>
                  </a:lnTo>
                  <a:lnTo>
                    <a:pt x="34056" y="240172"/>
                  </a:lnTo>
                  <a:lnTo>
                    <a:pt x="2186" y="207751"/>
                  </a:lnTo>
                  <a:lnTo>
                    <a:pt x="0" y="196596"/>
                  </a:lnTo>
                  <a:close/>
                </a:path>
              </a:pathLst>
            </a:custGeom>
            <a:ln w="25908">
              <a:solidFill>
                <a:srgbClr val="6392A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812284" y="5951626"/>
            <a:ext cx="149796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445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0000"/>
                </a:solidFill>
                <a:latin typeface="Verdana"/>
                <a:cs typeface="Verdana"/>
              </a:rPr>
              <a:t>ÖRNEĞİN</a:t>
            </a:r>
            <a:r>
              <a:rPr sz="1000" spc="-1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000" dirty="0">
                <a:solidFill>
                  <a:srgbClr val="FF0000"/>
                </a:solidFill>
                <a:latin typeface="Verdana"/>
                <a:cs typeface="Verdana"/>
              </a:rPr>
              <a:t>BU</a:t>
            </a:r>
            <a:r>
              <a:rPr sz="1000" spc="-4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Verdana"/>
                <a:cs typeface="Verdana"/>
              </a:rPr>
              <a:t>ALANDA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dirty="0">
                <a:solidFill>
                  <a:srgbClr val="FF0000"/>
                </a:solidFill>
                <a:latin typeface="Verdana"/>
                <a:cs typeface="Verdana"/>
              </a:rPr>
              <a:t>GÜNCELLEME</a:t>
            </a:r>
            <a:r>
              <a:rPr sz="1000" spc="-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000" spc="-10" dirty="0">
                <a:solidFill>
                  <a:srgbClr val="FF0000"/>
                </a:solidFill>
                <a:latin typeface="Verdana"/>
                <a:cs typeface="Verdana"/>
              </a:rPr>
              <a:t>YAPALIM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spc="-25" dirty="0"/>
              <a:t>99</a:t>
            </a:fld>
            <a:endParaRPr spc="-25" dirty="0"/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30"/>
              </a:lnSpc>
            </a:pPr>
            <a:r>
              <a:rPr dirty="0"/>
              <a:t>28</a:t>
            </a:r>
            <a:r>
              <a:rPr spc="-25" dirty="0"/>
              <a:t> </a:t>
            </a:r>
            <a:r>
              <a:rPr spc="-10" dirty="0"/>
              <a:t>Temmuz</a:t>
            </a:r>
            <a:r>
              <a:rPr spc="-45" dirty="0"/>
              <a:t> </a:t>
            </a:r>
            <a:r>
              <a:rPr spc="-20" dirty="0"/>
              <a:t>2020</a:t>
            </a:r>
          </a:p>
        </p:txBody>
      </p:sp>
    </p:spTree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</TotalTime>
  <Words>8767</Words>
  <Application>Microsoft Office PowerPoint</Application>
  <PresentationFormat>Geniş ekran</PresentationFormat>
  <Paragraphs>1170</Paragraphs>
  <Slides>156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156</vt:i4>
      </vt:variant>
    </vt:vector>
  </HeadingPairs>
  <TitlesOfParts>
    <vt:vector size="163" baseType="lpstr">
      <vt:lpstr>Arial</vt:lpstr>
      <vt:lpstr>Calibri</vt:lpstr>
      <vt:lpstr>Symbol</vt:lpstr>
      <vt:lpstr>Times New Roman</vt:lpstr>
      <vt:lpstr>Verdana</vt:lpstr>
      <vt:lpstr>Wingdings</vt:lpstr>
      <vt:lpstr>Office Theme</vt:lpstr>
      <vt:lpstr>PowerPoint Sunusu</vt:lpstr>
      <vt:lpstr>HAZIRLAYANLAR</vt:lpstr>
      <vt:lpstr>PowerPoint Sunusu</vt:lpstr>
      <vt:lpstr>İLETİŞİM BİLGİLERİ </vt:lpstr>
      <vt:lpstr>HİTAP / Tescil Entegrasyonu</vt:lpstr>
      <vt:lpstr>HİTAP / Tescil Entegrasyonu</vt:lpstr>
      <vt:lpstr>HİTAP / Tescil Entegrasyonu</vt:lpstr>
      <vt:lpstr>4/c Tescil uygulaması</vt:lpstr>
      <vt:lpstr>4/c Tescil uygulaması</vt:lpstr>
      <vt:lpstr>PowerPoint Sunusu</vt:lpstr>
      <vt:lpstr>PowerPoint Sunusu</vt:lpstr>
      <vt:lpstr>Hizmet Takip Programı</vt:lpstr>
      <vt:lpstr>Hizmet Takip Programı</vt:lpstr>
      <vt:lpstr>PowerPoint Sunusu</vt:lpstr>
      <vt:lpstr>HİTAP / Tescil Entegrasyonu</vt:lpstr>
      <vt:lpstr>HİTAP / Tescil Entegrasyonu</vt:lpstr>
      <vt:lpstr>Dikkat edilmesi gereken önemli husus</vt:lpstr>
      <vt:lpstr>Dikkat edilmesi gereken önemli husus</vt:lpstr>
      <vt:lpstr>PowerPoint Sunusu</vt:lpstr>
      <vt:lpstr>Kurum tarafından Belirlenen «yetki seviyesi» açıklamaları.</vt:lpstr>
      <vt:lpstr>Kurum tarafından Belirlenen «yetki seviyesi» açıklamaları.</vt:lpstr>
      <vt:lpstr>Kurum tarafından belirlenen «yetki seviyesi» açıklamaları.</vt:lpstr>
      <vt:lpstr>Kurum tarafından belirlenen «yetki seviyesi» açıklamaları</vt:lpstr>
      <vt:lpstr>Kurum tarafından belirlenen «yetki seviyesi» açıklamaları.</vt:lpstr>
      <vt:lpstr>Hizmet Takip Programına hangi kullanıcılar giriş yapmakta</vt:lpstr>
      <vt:lpstr>Hizmet Takip Programına hangi kullanıcılar giriş yapmakta</vt:lpstr>
      <vt:lpstr>YAN PANEL</vt:lpstr>
      <vt:lpstr>ÜST PANEL</vt:lpstr>
      <vt:lpstr>Programın giriş ekranı</vt:lpstr>
      <vt:lpstr>HİTAP PANELİ</vt:lpstr>
      <vt:lpstr>HİTAP PANELİ</vt:lpstr>
      <vt:lpstr>HİTAP PANELİ</vt:lpstr>
      <vt:lpstr>Sicilden Durum Sorgulama</vt:lpstr>
      <vt:lpstr>Sicilden Durum Sorgulama</vt:lpstr>
      <vt:lpstr>Sicilden Durum Sorgulama</vt:lpstr>
      <vt:lpstr>ÇALIŞMALARI DEVAM EDEN ALANLAR</vt:lpstr>
      <vt:lpstr>Genel sorgulama alanı</vt:lpstr>
      <vt:lpstr>KOD SORGU ALANI</vt:lpstr>
      <vt:lpstr>Hizmet Sebep Kodu sorgulama alanı</vt:lpstr>
      <vt:lpstr>Unvan kodu Sorgulama Alanı</vt:lpstr>
      <vt:lpstr>Banka emekli sandıkları sorgulama alanı</vt:lpstr>
      <vt:lpstr>Yurtdışı Sözleşmeli Ülke kod sorgulama alanı</vt:lpstr>
      <vt:lpstr>Hizmet sınıfı sorgulama alanı</vt:lpstr>
      <vt:lpstr>Engellilik durumuna ilişkin rapor oranları sorgulama alanı</vt:lpstr>
      <vt:lpstr>Başvurular (Emeklilik)</vt:lpstr>
      <vt:lpstr>Fiili Hizmet süresi zammı bildirimi (10/2008 ayı öncesi için)</vt:lpstr>
      <vt:lpstr>Başvurular (Borçlanma)</vt:lpstr>
      <vt:lpstr>Kurum mektupları</vt:lpstr>
      <vt:lpstr>Kurum mektupları</vt:lpstr>
      <vt:lpstr>Kurum mektupları</vt:lpstr>
      <vt:lpstr>HİTAP Kullanıcı Yetkilendirme İşlemleri</vt:lpstr>
      <vt:lpstr>HİTAP Kullanıcı Yetkilendirme İşlemleri</vt:lpstr>
      <vt:lpstr>Yardım ve İletişim</vt:lpstr>
      <vt:lpstr>İletişim</vt:lpstr>
      <vt:lpstr>KULLANICI BİLGİLERİ VE E-POSTA ADRES BİLGİSİ</vt:lpstr>
      <vt:lpstr>PowerPoint Sunusu</vt:lpstr>
      <vt:lpstr>İLK TESCİL</vt:lpstr>
      <vt:lpstr>İLK TESCİL</vt:lpstr>
      <vt:lpstr>Tescil işlemi</vt:lpstr>
      <vt:lpstr>TESCİL YÖNETİM PANELİ</vt:lpstr>
      <vt:lpstr>TESCİL PANELİ</vt:lpstr>
      <vt:lpstr>TESCİL PANELİ</vt:lpstr>
      <vt:lpstr>TESCİL PANELİ (Tescil Güncelleme)</vt:lpstr>
      <vt:lpstr>TESCİL YÖNETİM PANELİ</vt:lpstr>
      <vt:lpstr>TESCİL YÖNETİM PANELİ (Ayrılış Bildirgesi)</vt:lpstr>
      <vt:lpstr>TESCİL YÖNETİM PANELİ (Nakil al işlemi)</vt:lpstr>
      <vt:lpstr>TESCİL YÖNETİM PANELİ (Nakil al işlemi)</vt:lpstr>
      <vt:lpstr>NAKİL ALMA İŞLEMİNDE DİKKAT EDİLECEK HUSUS</vt:lpstr>
      <vt:lpstr>HİTAP VE TESCİL YETKİ İŞLEMLERİ</vt:lpstr>
      <vt:lpstr>HİTAP VE TESCİL YETKİ İŞLEMLERİ</vt:lpstr>
      <vt:lpstr>HİTAP VE TESCİL YETKİ İŞLEMLERİ</vt:lpstr>
      <vt:lpstr>HİTAP ÖZLÜK</vt:lpstr>
      <vt:lpstr>HİTAP ÖZLÜK</vt:lpstr>
      <vt:lpstr>ÖZLÜK</vt:lpstr>
      <vt:lpstr>ÖZLÜK</vt:lpstr>
      <vt:lpstr>Not:İşlem yapılan son personel bilgilerine ulaşmak</vt:lpstr>
      <vt:lpstr>HİTAP mahkeme bilgi girişleri</vt:lpstr>
      <vt:lpstr>HİTAP mahkeme bilgi girişleri</vt:lpstr>
      <vt:lpstr>HİTAP mahkeme bilgi girişleri «yaş tashihi»</vt:lpstr>
      <vt:lpstr>HİTAP mahkeme bilgi girişleri</vt:lpstr>
      <vt:lpstr>HİTAP mahkeme bilgi girişleri «kaza- i rüşt»</vt:lpstr>
      <vt:lpstr>HİTAP mahkeme bilgi girişleri</vt:lpstr>
      <vt:lpstr>HİTAP mahkeme bilgi girişleri</vt:lpstr>
      <vt:lpstr>1416 / K.H.A. Değerlendirilen Süre Bilgileri</vt:lpstr>
      <vt:lpstr>1416 / K.H.A. Değerlendirilen Süre Bilgileri</vt:lpstr>
      <vt:lpstr>1416 / K.H.A. Değerlendirilen Süre Bilgileri</vt:lpstr>
      <vt:lpstr>1416 / K.H.A. Değerlendirilen Süre Bilgileri</vt:lpstr>
      <vt:lpstr>EĞİTİM BİLGİLERİ</vt:lpstr>
      <vt:lpstr>EĞİTİM BİLGİLERİ</vt:lpstr>
      <vt:lpstr>EĞİTİM BİLGİLERİ (örnek)</vt:lpstr>
      <vt:lpstr>EĞİTİM BİLGİLERİ</vt:lpstr>
      <vt:lpstr>EĞİTİM BİLGİLERİ</vt:lpstr>
      <vt:lpstr>EĞİTİM BİLGİLERİ</vt:lpstr>
      <vt:lpstr>EĞİTİM BİLGİLERİ (LİSANSÜSTÜ EĞİTİM/KURS)</vt:lpstr>
      <vt:lpstr>HİZMET CETVELİ GİRİŞ</vt:lpstr>
      <vt:lpstr>HİZMET CETVELİ KAYIT EKLEME VE GÜNCELLEME İŞLEMLERİ</vt:lpstr>
      <vt:lpstr>HİZMET CETVELİ KAYIT EKLEME VE GÜNCELLEME İŞLEMLERİ</vt:lpstr>
      <vt:lpstr>HİZMET CETVELİ KAYIT EKLEME VE GÜNCELLEME İŞLEMLERİ</vt:lpstr>
      <vt:lpstr>HİZMET CETVELİ KAYIT EKLEME VE GÜNCELLEME İŞLEMLERİ</vt:lpstr>
      <vt:lpstr>HİZMET CETVELİ KAYIT EKLEME VE GÜNCELLEME İŞLEMLERİ</vt:lpstr>
      <vt:lpstr>HİZMET CETVELİ KAYIT EKLEME VE GÜNCELLEME İŞLEMLERİ</vt:lpstr>
      <vt:lpstr>UNVAN BİLGİLERİ</vt:lpstr>
      <vt:lpstr>UNVAN BİLGİSİ VERİ GİRİŞ ALANI</vt:lpstr>
      <vt:lpstr>UNVAN BİLGİSİ VERİ GİRİŞ ALANI</vt:lpstr>
      <vt:lpstr>UNVAN BİLGİSİ VERİ GİRİŞ ALANI</vt:lpstr>
      <vt:lpstr>UNVAN BİLGİSİ VERİ GİRİŞ ALANI</vt:lpstr>
      <vt:lpstr>UNVAN BİLGİSİ VERİ GİRİŞ ALANI</vt:lpstr>
      <vt:lpstr>Askerlik Bilgileri</vt:lpstr>
      <vt:lpstr>Askerlik Bilgileri giriş alanı (ÖRNEK 1)</vt:lpstr>
      <vt:lpstr>Askerlik Bilgileri giriş alanı (ÖRNEK 2)</vt:lpstr>
      <vt:lpstr>Askerlik Bilgileri giriş alanı (güncelleme)</vt:lpstr>
      <vt:lpstr>Askerlik Bilgileri giriş alanı (güncelleme)</vt:lpstr>
      <vt:lpstr>DİĞER HİZMET</vt:lpstr>
      <vt:lpstr>Açık Süreler</vt:lpstr>
      <vt:lpstr>Açık süre örnek 1</vt:lpstr>
      <vt:lpstr>Açık süre örnek 1</vt:lpstr>
      <vt:lpstr>Açık süre örnek 1 devamı</vt:lpstr>
      <vt:lpstr>Açık süre detay görüntüleme</vt:lpstr>
      <vt:lpstr>Açık süre Örnek 2</vt:lpstr>
      <vt:lpstr>Açık süre Örnek 2</vt:lpstr>
      <vt:lpstr>Açık süre Örnek 2</vt:lpstr>
      <vt:lpstr>Açık süre Örnek 2</vt:lpstr>
      <vt:lpstr>BORÇLANMA BİLGİLERİ</vt:lpstr>
      <vt:lpstr>BORÇLANMA BİLGİLERİ (örnek)</vt:lpstr>
      <vt:lpstr>BORÇLANMA BİLGİLERİ (örnek)</vt:lpstr>
      <vt:lpstr>BORÇLANMA BİLGİLERİ (örnek)</vt:lpstr>
      <vt:lpstr>BORÇLANMA BİLGİLERİ (örnek)</vt:lpstr>
      <vt:lpstr>BORÇLANMA BİLGİLERİ (örnek)</vt:lpstr>
      <vt:lpstr>Tüm Hizmet Kontrol</vt:lpstr>
      <vt:lpstr>İtibari Hizmet Süresi (İHS) Bilgileri</vt:lpstr>
      <vt:lpstr>Tazminat Bilgileri</vt:lpstr>
      <vt:lpstr>Tazminat Bilgileri</vt:lpstr>
      <vt:lpstr>Ağır Engelli Çocuğu Olan Kadın Sigortalı Bilgileri</vt:lpstr>
      <vt:lpstr>İstisnai İlgi Devamları</vt:lpstr>
      <vt:lpstr>İstisnai İlgi Devamları</vt:lpstr>
      <vt:lpstr>18 Yaş Altı Mahkeme Kararı Bilgileri</vt:lpstr>
      <vt:lpstr>Kurum Detay Bilgileri</vt:lpstr>
      <vt:lpstr>Prim Döküm (görüntüleme)</vt:lpstr>
      <vt:lpstr>FHZ Prim Döküm Bilgileri</vt:lpstr>
      <vt:lpstr>İtibari Hizmet Zammı (prim görüntüleme)</vt:lpstr>
      <vt:lpstr>İsteğe Bağlı Prim Bilgileri</vt:lpstr>
      <vt:lpstr>Emeklilik (Hizmet Dökümü)</vt:lpstr>
      <vt:lpstr>Toplam Hizmet Süreleri</vt:lpstr>
      <vt:lpstr>Emeklilik başvuru</vt:lpstr>
      <vt:lpstr>Emeklilik başvuru</vt:lpstr>
      <vt:lpstr>Emeklilik başvuru</vt:lpstr>
      <vt:lpstr>SON NOTLAR</vt:lpstr>
      <vt:lpstr>SON NOTLAR</vt:lpstr>
      <vt:lpstr>SON NOTLAR</vt:lpstr>
      <vt:lpstr>SON NOTLAR</vt:lpstr>
      <vt:lpstr>SON NOTLAR</vt:lpstr>
      <vt:lpstr>SON NOTLAR</vt:lpstr>
      <vt:lpstr>SÖZLEŞMELİ ÇALIŞMAKTA İKEN KADROYA GEÇENLER</vt:lpstr>
      <vt:lpstr>EMEKLİLİK HİZMETLERİ GENEL MÜDÜRLÜĞÜ KAMU GÖREVLİLERİ TESCİL VE HİZMET DAİRE BAŞKANLIĞI</vt:lpstr>
      <vt:lpstr>Yazılım Birimi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SOSYAL GÜVENLİK KURUMU</dc:title>
  <dc:creator>ALI SEDAT SATAR</dc:creator>
  <cp:lastModifiedBy>faruk</cp:lastModifiedBy>
  <cp:revision>34</cp:revision>
  <dcterms:created xsi:type="dcterms:W3CDTF">2026-01-04T07:50:19Z</dcterms:created>
  <dcterms:modified xsi:type="dcterms:W3CDTF">2026-01-04T22:17:48Z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2020-07-28T00:00:00Z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2026-01-04T00:00:00Z</vt:filetime>
  </property>
  <property fmtid="{D5CDD505-2E9C-101B-9397-08002B2CF9AE}" pid="5" name="Producer">
    <vt:lpwstr>3-Heights(TM) PDF Security Shell 4.8.25.2 (http://www.pdf-tools.com)</vt:lpwstr>
  </property>
</Properties>
</file>